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405" r:id="rId3"/>
    <p:sldId id="365" r:id="rId4"/>
    <p:sldId id="413" r:id="rId5"/>
    <p:sldId id="414" r:id="rId6"/>
    <p:sldId id="415" r:id="rId7"/>
    <p:sldId id="368" r:id="rId8"/>
    <p:sldId id="369" r:id="rId9"/>
    <p:sldId id="370" r:id="rId10"/>
    <p:sldId id="371" r:id="rId11"/>
    <p:sldId id="372" r:id="rId12"/>
    <p:sldId id="406" r:id="rId13"/>
    <p:sldId id="408" r:id="rId14"/>
    <p:sldId id="412" r:id="rId15"/>
    <p:sldId id="416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96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407" r:id="rId38"/>
    <p:sldId id="409" r:id="rId39"/>
    <p:sldId id="410" r:id="rId40"/>
    <p:sldId id="397" r:id="rId41"/>
    <p:sldId id="398" r:id="rId42"/>
    <p:sldId id="399" r:id="rId43"/>
    <p:sldId id="400" r:id="rId44"/>
    <p:sldId id="394" r:id="rId45"/>
    <p:sldId id="402" r:id="rId46"/>
    <p:sldId id="403" r:id="rId47"/>
    <p:sldId id="395" r:id="rId48"/>
    <p:sldId id="404" r:id="rId49"/>
  </p:sldIdLst>
  <p:sldSz cx="9144000" cy="6858000" type="screen4x3"/>
  <p:notesSz cx="6805613" cy="99441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1" autoAdjust="0"/>
    <p:restoredTop sz="96013" autoAdjust="0"/>
  </p:normalViewPr>
  <p:slideViewPr>
    <p:cSldViewPr>
      <p:cViewPr varScale="1">
        <p:scale>
          <a:sx n="76" d="100"/>
          <a:sy n="76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5687" tIns="47842" rIns="95687" bIns="4784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5687" tIns="47842" rIns="95687" bIns="47842" rtlCol="0"/>
          <a:lstStyle>
            <a:lvl1pPr algn="r">
              <a:defRPr sz="1300"/>
            </a:lvl1pPr>
          </a:lstStyle>
          <a:p>
            <a:fld id="{7029A002-821A-41F4-9583-FADB4D738EAA}" type="datetimeFigureOut">
              <a:rPr lang="en-US" smtClean="0"/>
              <a:pPr/>
              <a:t>11/11/2016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69"/>
            <a:ext cx="2949099" cy="497205"/>
          </a:xfrm>
          <a:prstGeom prst="rect">
            <a:avLst/>
          </a:prstGeom>
        </p:spPr>
        <p:txBody>
          <a:bodyPr vert="horz" lIns="95687" tIns="47842" rIns="95687" bIns="4784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87" tIns="47842" rIns="95687" bIns="47842" rtlCol="0" anchor="b"/>
          <a:lstStyle>
            <a:lvl1pPr algn="r">
              <a:defRPr sz="1300"/>
            </a:lvl1pPr>
          </a:lstStyle>
          <a:p>
            <a:fld id="{894451D5-D8C4-4B51-BBA8-20FD70A53EB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5687" tIns="47842" rIns="95687" bIns="47842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5687" tIns="47842" rIns="95687" bIns="47842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11/11/2016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7" tIns="47842" rIns="95687" bIns="47842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5687" tIns="47842" rIns="95687" bIns="478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69"/>
            <a:ext cx="2949099" cy="497205"/>
          </a:xfrm>
          <a:prstGeom prst="rect">
            <a:avLst/>
          </a:prstGeom>
        </p:spPr>
        <p:txBody>
          <a:bodyPr vert="horz" lIns="95687" tIns="47842" rIns="95687" bIns="47842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87" tIns="47842" rIns="95687" bIns="47842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= beta = gamma= 1;</a:t>
            </a:r>
          </a:p>
          <a:p>
            <a:r>
              <a:rPr lang="en-US" dirty="0" smtClean="0"/>
              <a:t>delta</a:t>
            </a:r>
            <a:r>
              <a:rPr lang="en-US" baseline="0" dirty="0" smtClean="0"/>
              <a:t> = 0.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(replaced stale version of</a:t>
            </a:r>
            <a:r>
              <a:rPr lang="en-US" baseline="0" dirty="0" smtClean="0"/>
              <a:t> kappa with correct version </a:t>
            </a:r>
            <a:r>
              <a:rPr lang="en-US" baseline="0" smtClean="0"/>
              <a:t>in book 4.25)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11/11/2016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Computer vision: models, learning and inference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Chapter 4 </a:t>
            </a:r>
          </a:p>
          <a:p>
            <a:r>
              <a:rPr lang="en-CA" dirty="0" smtClean="0"/>
              <a:t>Fitting Probability Models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Predictive densities for 3 methods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068960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Maximum a posteriori:</a:t>
            </a:r>
          </a:p>
          <a:p>
            <a:endParaRPr lang="en-CA" sz="800" dirty="0" smtClean="0"/>
          </a:p>
          <a:p>
            <a:r>
              <a:rPr lang="en-CA" sz="2400" dirty="0" smtClean="0"/>
              <a:t>Evaluate new data point      under probability distribution </a:t>
            </a:r>
          </a:p>
          <a:p>
            <a:r>
              <a:rPr lang="en-CA" sz="2400" dirty="0" smtClean="0"/>
              <a:t>with MAP parameters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0588" y="3965921"/>
            <a:ext cx="1141412" cy="43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41894" r="31884"/>
          <a:stretch>
            <a:fillRect/>
          </a:stretch>
        </p:blipFill>
        <p:spPr bwMode="auto">
          <a:xfrm>
            <a:off x="3707904" y="3573016"/>
            <a:ext cx="304925" cy="44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9552" y="1556792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400" b="1" dirty="0" smtClean="0">
                <a:solidFill>
                  <a:prstClr val="black"/>
                </a:solidFill>
              </a:rPr>
              <a:t>Maximum likelihood:</a:t>
            </a:r>
          </a:p>
          <a:p>
            <a:pPr lvl="0"/>
            <a:endParaRPr lang="en-CA" sz="800" dirty="0" smtClean="0">
              <a:solidFill>
                <a:prstClr val="black"/>
              </a:solidFill>
            </a:endParaRPr>
          </a:p>
          <a:p>
            <a:pPr lvl="0"/>
            <a:r>
              <a:rPr lang="en-CA" sz="2400" dirty="0" smtClean="0">
                <a:solidFill>
                  <a:prstClr val="black"/>
                </a:solidFill>
              </a:rPr>
              <a:t>Evaluate new data point      under probability distribution </a:t>
            </a:r>
          </a:p>
          <a:p>
            <a:pPr lvl="0"/>
            <a:r>
              <a:rPr lang="en-CA" sz="2400" dirty="0" smtClean="0">
                <a:solidFill>
                  <a:prstClr val="black"/>
                </a:solidFill>
              </a:rPr>
              <a:t>with ML parameters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46256"/>
            <a:ext cx="1141412" cy="43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 l="41894" r="31884"/>
          <a:stretch>
            <a:fillRect/>
          </a:stretch>
        </p:blipFill>
        <p:spPr bwMode="auto">
          <a:xfrm>
            <a:off x="3693463" y="2073525"/>
            <a:ext cx="304925" cy="44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9552" y="4553833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Bayesian:</a:t>
            </a:r>
          </a:p>
          <a:p>
            <a:endParaRPr lang="en-CA" sz="800" dirty="0" smtClean="0"/>
          </a:p>
          <a:p>
            <a:r>
              <a:rPr lang="en-CA" sz="2400" dirty="0" smtClean="0"/>
              <a:t>Calculate weighted sum of predictions from all possible values of parameters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661248"/>
            <a:ext cx="5564832" cy="77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800" dirty="0" smtClean="0"/>
              <a:t>How to rationalize different forms? </a:t>
            </a:r>
          </a:p>
          <a:p>
            <a:pPr>
              <a:buNone/>
            </a:pPr>
            <a:endParaRPr lang="en-CA" sz="700" dirty="0" smtClean="0"/>
          </a:p>
          <a:p>
            <a:pPr marL="0" indent="0">
              <a:buNone/>
            </a:pPr>
            <a:r>
              <a:rPr lang="en-CA" sz="2800" dirty="0" smtClean="0"/>
              <a:t>Consider ML and MAP estimates as probability distributions with zero probability everywhere except at estimate (i.e. delta functions)</a:t>
            </a:r>
          </a:p>
          <a:p>
            <a:pPr>
              <a:buNone/>
            </a:pPr>
            <a:endParaRPr lang="en-CA" sz="2800" dirty="0" smtClean="0"/>
          </a:p>
          <a:p>
            <a:pPr>
              <a:buNone/>
            </a:pPr>
            <a:endParaRPr lang="en-CA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Predictive densities for 3 methods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293096"/>
            <a:ext cx="667710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Fitting probability distributions</a:t>
            </a:r>
          </a:p>
          <a:p>
            <a:pPr lvl="1"/>
            <a:r>
              <a:rPr lang="en-CA" dirty="0" smtClean="0"/>
              <a:t>Maximum likelihood</a:t>
            </a:r>
          </a:p>
          <a:p>
            <a:pPr lvl="1"/>
            <a:r>
              <a:rPr lang="en-CA" dirty="0" smtClean="0"/>
              <a:t>Maximum a posteriori</a:t>
            </a:r>
          </a:p>
          <a:p>
            <a:pPr lvl="1"/>
            <a:r>
              <a:rPr lang="en-CA" dirty="0" smtClean="0"/>
              <a:t>Bayesian approach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Worked example 1:  Normal distribution</a:t>
            </a:r>
          </a:p>
          <a:p>
            <a:r>
              <a:rPr lang="en-CA" dirty="0" smtClean="0"/>
              <a:t>Worked example 2:  Categorical distribution</a:t>
            </a:r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Univariate</a:t>
            </a:r>
            <a:r>
              <a:rPr lang="en-GB" dirty="0" smtClean="0"/>
              <a:t> Normal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4274" y="2627620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6314" y="4429132"/>
            <a:ext cx="4214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Univariate</a:t>
            </a:r>
            <a:r>
              <a:rPr lang="en-GB" sz="2400" dirty="0" smtClean="0"/>
              <a:t> normal distribution describes single continuous variable.</a:t>
            </a:r>
          </a:p>
          <a:p>
            <a:endParaRPr lang="en-GB" sz="2400" dirty="0"/>
          </a:p>
          <a:p>
            <a:r>
              <a:rPr lang="en-GB" sz="2400" dirty="0" smtClean="0"/>
              <a:t>Takes 2 parameters </a:t>
            </a:r>
            <a:r>
              <a:rPr lang="en-GB" sz="2400" dirty="0" smtClean="0">
                <a:latin typeface="Symbol" pitchFamily="18" charset="2"/>
              </a:rPr>
              <a:t>m</a:t>
            </a:r>
            <a:r>
              <a:rPr lang="en-GB" sz="2400" dirty="0" smtClean="0"/>
              <a:t> and </a:t>
            </a:r>
            <a:r>
              <a:rPr lang="en-GB" sz="2400" dirty="0" smtClean="0">
                <a:latin typeface="Symbol" pitchFamily="18" charset="2"/>
              </a:rPr>
              <a:t>s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&gt;0</a:t>
            </a:r>
            <a:endParaRPr lang="en-US" sz="2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23" y="3861048"/>
            <a:ext cx="3763898" cy="249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484784"/>
            <a:ext cx="6351390" cy="10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10" y="3123798"/>
            <a:ext cx="3456382" cy="6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313" y="3933056"/>
            <a:ext cx="7613103" cy="261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Normal Inverse Gamma Distribution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1428736"/>
            <a:ext cx="5357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Defined on  2 variables </a:t>
            </a:r>
            <a:r>
              <a:rPr lang="en-GB" sz="2400" dirty="0" smtClean="0">
                <a:latin typeface="Symbol" pitchFamily="18" charset="2"/>
              </a:rPr>
              <a:t>m</a:t>
            </a:r>
            <a:r>
              <a:rPr lang="en-GB" sz="2400" dirty="0" smtClean="0"/>
              <a:t> and </a:t>
            </a:r>
            <a:r>
              <a:rPr lang="en-GB" sz="2400" dirty="0" smtClean="0">
                <a:latin typeface="Symbol" pitchFamily="18" charset="2"/>
              </a:rPr>
              <a:t>s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&gt;0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28596" y="2857496"/>
            <a:ext cx="5357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o</a:t>
            </a:r>
            <a:r>
              <a:rPr lang="en-GB" sz="2400" dirty="0" smtClean="0"/>
              <a:t>r for short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571876"/>
            <a:ext cx="429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Four parameters</a:t>
            </a:r>
            <a:r>
              <a:rPr lang="en-GB" sz="2400" dirty="0" smtClean="0">
                <a:latin typeface="Symbol" pitchFamily="18" charset="2"/>
              </a:rPr>
              <a:t> </a:t>
            </a:r>
            <a:r>
              <a:rPr lang="en-GB" sz="2400" dirty="0" err="1" smtClean="0">
                <a:latin typeface="Symbol" pitchFamily="18" charset="2"/>
              </a:rPr>
              <a:t>a,b,g</a:t>
            </a:r>
            <a:r>
              <a:rPr lang="en-GB" sz="2400" dirty="0" smtClean="0">
                <a:latin typeface="Symbol" pitchFamily="18" charset="2"/>
              </a:rPr>
              <a:t> &gt; 0 </a:t>
            </a:r>
            <a:r>
              <a:rPr lang="en-GB" sz="2400" dirty="0" smtClean="0"/>
              <a:t>and </a:t>
            </a:r>
            <a:r>
              <a:rPr lang="en-GB" sz="2400" dirty="0" smtClean="0">
                <a:latin typeface="Symbol" pitchFamily="18" charset="2"/>
              </a:rPr>
              <a:t>d.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16832"/>
            <a:ext cx="7376470" cy="87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996952"/>
            <a:ext cx="5696844" cy="51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the same problem 3 different ways:</a:t>
            </a:r>
          </a:p>
          <a:p>
            <a:pPr lvl="1"/>
            <a:r>
              <a:rPr lang="en-US" dirty="0" smtClean="0"/>
              <a:t>Learn </a:t>
            </a:r>
            <a:r>
              <a:rPr lang="en-US" b="1" dirty="0" smtClean="0"/>
              <a:t>ML</a:t>
            </a:r>
            <a:r>
              <a:rPr lang="en-US" dirty="0" smtClean="0"/>
              <a:t> parameters</a:t>
            </a:r>
          </a:p>
          <a:p>
            <a:pPr lvl="1"/>
            <a:r>
              <a:rPr lang="en-US" dirty="0" smtClean="0"/>
              <a:t>Learn </a:t>
            </a:r>
            <a:r>
              <a:rPr lang="en-US" b="1" dirty="0" smtClean="0"/>
              <a:t>MAP</a:t>
            </a:r>
            <a:r>
              <a:rPr lang="en-US" dirty="0" smtClean="0"/>
              <a:t> parameters</a:t>
            </a:r>
          </a:p>
          <a:p>
            <a:pPr lvl="1"/>
            <a:r>
              <a:rPr lang="en-US" dirty="0" smtClean="0"/>
              <a:t>Learn </a:t>
            </a:r>
            <a:r>
              <a:rPr lang="en-US" b="1" dirty="0" smtClean="0"/>
              <a:t>Bayesian distribution </a:t>
            </a:r>
            <a:r>
              <a:rPr lang="en-US" dirty="0" smtClean="0"/>
              <a:t>of parameters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Will we get the same results?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6061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As the name suggests we find the parameters under which the data              is most likely.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Fitting normal distribution: ML</a:t>
            </a:r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5322" t="39026" r="55191" b="33799"/>
          <a:stretch>
            <a:fillRect/>
          </a:stretch>
        </p:blipFill>
        <p:spPr bwMode="auto">
          <a:xfrm>
            <a:off x="1274884" y="2102315"/>
            <a:ext cx="776836" cy="37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157192"/>
            <a:ext cx="7550776" cy="93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492896"/>
            <a:ext cx="4640644" cy="210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5514" y="4526092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Likelihood given by </a:t>
            </a:r>
            <a:r>
              <a:rPr lang="en-CA" sz="2400" dirty="0" err="1" smtClean="0"/>
              <a:t>pdf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Fitting normal distribution: ML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6624736" cy="275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49341"/>
            <a:ext cx="8764238" cy="240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Fitting a normal distribution: ML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67002"/>
          <a:stretch>
            <a:fillRect/>
          </a:stretch>
        </p:blipFill>
        <p:spPr bwMode="auto">
          <a:xfrm>
            <a:off x="5652120" y="2132856"/>
            <a:ext cx="3160553" cy="254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52120" y="479715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Plotted surface of likelihoods as a function of possible parameter values</a:t>
            </a:r>
          </a:p>
          <a:p>
            <a:endParaRPr lang="en-CA" dirty="0" smtClean="0"/>
          </a:p>
          <a:p>
            <a:r>
              <a:rPr lang="en-CA" dirty="0" smtClean="0"/>
              <a:t>ML Solution is at peak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5040560" cy="455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Fitting normal distribution: ML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628800"/>
            <a:ext cx="184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Algebraically:</a:t>
            </a:r>
            <a:endParaRPr lang="en-CA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3861048"/>
            <a:ext cx="6091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or alternatively, we can maximize the </a:t>
            </a:r>
            <a:r>
              <a:rPr lang="en-CA" sz="2400" b="1" dirty="0" smtClean="0"/>
              <a:t>logarithm</a:t>
            </a:r>
            <a:endParaRPr lang="en-CA" sz="2400" b="1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365104"/>
            <a:ext cx="8054048" cy="191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628800"/>
            <a:ext cx="4442866" cy="77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 r="52317"/>
          <a:stretch>
            <a:fillRect/>
          </a:stretch>
        </p:blipFill>
        <p:spPr bwMode="auto">
          <a:xfrm>
            <a:off x="2843808" y="2780928"/>
            <a:ext cx="3600400" cy="93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39552" y="2852936"/>
            <a:ext cx="105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where:</a:t>
            </a:r>
            <a:endParaRPr lang="en-CA" sz="2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 r="64414" b="70751"/>
          <a:stretch>
            <a:fillRect/>
          </a:stretch>
        </p:blipFill>
        <p:spPr bwMode="auto">
          <a:xfrm>
            <a:off x="2423366" y="2643181"/>
            <a:ext cx="2720138" cy="92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 l="36053" t="31747" r="28433" b="34532"/>
          <a:stretch>
            <a:fillRect/>
          </a:stretch>
        </p:blipFill>
        <p:spPr bwMode="auto">
          <a:xfrm>
            <a:off x="5072066" y="2571744"/>
            <a:ext cx="271464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Fitting probability distributions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Maximum likelihood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Maximum a posteriori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Bayesian approach</a:t>
            </a:r>
            <a:endParaRPr lang="en-CA" dirty="0" smtClean="0"/>
          </a:p>
          <a:p>
            <a:r>
              <a:rPr lang="en-CA" dirty="0" smtClean="0"/>
              <a:t>Worked example 1:  Normal distribution</a:t>
            </a:r>
          </a:p>
          <a:p>
            <a:r>
              <a:rPr lang="en-CA" dirty="0" smtClean="0"/>
              <a:t>Worked example 2:  Categorical distribution</a:t>
            </a:r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the logarithm?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2108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437112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The logarithm is a monotonic transformation.</a:t>
            </a:r>
          </a:p>
          <a:p>
            <a:endParaRPr lang="en-CA" sz="2400" dirty="0" smtClean="0"/>
          </a:p>
          <a:p>
            <a:r>
              <a:rPr lang="en-CA" sz="2400" dirty="0" smtClean="0"/>
              <a:t>Hence, the position of the peak stays in the same place</a:t>
            </a:r>
          </a:p>
          <a:p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>But the log likelihood is easier to work with</a:t>
            </a:r>
            <a:endParaRPr lang="en-CA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96752"/>
            <a:ext cx="4752528" cy="30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Fitting normal distribution: ML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039343"/>
            <a:ext cx="830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How to maximize a function?  Take derivative and equate to zero.</a:t>
            </a:r>
            <a:endParaRPr lang="en-CA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445224"/>
            <a:ext cx="1728192" cy="80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3243" y="1196752"/>
            <a:ext cx="765923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6729" y="3429000"/>
            <a:ext cx="373265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11560" y="5013176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Solution: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Fitting normal distribution: ML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916832"/>
            <a:ext cx="39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Maximum likelihood solution:</a:t>
            </a:r>
            <a:endParaRPr lang="en-C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940316"/>
            <a:ext cx="3216670" cy="134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857496"/>
            <a:ext cx="2304256" cy="107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373216"/>
            <a:ext cx="2764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Should look familiar!</a:t>
            </a:r>
            <a:endParaRPr lang="en-CA" sz="24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 l="8005" r="83989" b="38462"/>
          <a:stretch>
            <a:fillRect/>
          </a:stretch>
        </p:blipFill>
        <p:spPr bwMode="auto">
          <a:xfrm>
            <a:off x="3145200" y="4368944"/>
            <a:ext cx="42862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Least Squares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424936" cy="310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5536" y="1484784"/>
            <a:ext cx="635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Maximum likelihood for the normal distribution...</a:t>
            </a:r>
            <a:endParaRPr lang="en-CA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517232"/>
            <a:ext cx="492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...gives `least squares’ fitting criterion.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Fitting normal distribution: MAP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301208"/>
            <a:ext cx="7488832" cy="90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1478389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Fitting</a:t>
            </a:r>
          </a:p>
          <a:p>
            <a:endParaRPr lang="en-CA" sz="2400" dirty="0" smtClean="0"/>
          </a:p>
          <a:p>
            <a:r>
              <a:rPr lang="en-CA" sz="2400" dirty="0" smtClean="0"/>
              <a:t>As the name suggests we find the parameters which maximize the posterior probability                       ..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Likelihood is normal PDF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140968"/>
            <a:ext cx="5616624" cy="125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636912"/>
            <a:ext cx="1512168" cy="40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Fitting normal distribution: MAP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Prior</a:t>
            </a:r>
          </a:p>
          <a:p>
            <a:endParaRPr lang="en-CA" sz="800" dirty="0" smtClean="0"/>
          </a:p>
          <a:p>
            <a:r>
              <a:rPr lang="en-CA" sz="2400" dirty="0" smtClean="0"/>
              <a:t>Use conjugate prior, normal scaled inverse gamma.</a:t>
            </a:r>
          </a:p>
          <a:p>
            <a:endParaRPr lang="en-CA" sz="2400" dirty="0" smtClean="0"/>
          </a:p>
          <a:p>
            <a:endParaRPr lang="en-CA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319"/>
          <a:stretch>
            <a:fillRect/>
          </a:stretch>
        </p:blipFill>
        <p:spPr bwMode="auto">
          <a:xfrm>
            <a:off x="857224" y="3868736"/>
            <a:ext cx="7602192" cy="30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24944"/>
            <a:ext cx="7376470" cy="87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5429" y="2276872"/>
            <a:ext cx="5696844" cy="51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Fitting normal distribution: MAP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590" y="4001074"/>
            <a:ext cx="1457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Likelihood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75950" y="400107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Prior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99080" y="3929066"/>
            <a:ext cx="13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Posterior</a:t>
            </a:r>
            <a:endParaRPr lang="en-CA" sz="24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509120"/>
            <a:ext cx="8089104" cy="188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8670276" cy="288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Fitting normal distribution: MAP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00506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Again maximize the log – does not change position of maximum</a:t>
            </a:r>
            <a:endParaRPr lang="en-CA" sz="2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8089104" cy="188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82" y="5013176"/>
            <a:ext cx="834927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Fitting normal distribution: MAP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2644" y="1484784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MAP solution:</a:t>
            </a:r>
            <a:endParaRPr lang="en-CA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628800"/>
            <a:ext cx="3563713" cy="131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984951"/>
            <a:ext cx="6120680" cy="109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869160"/>
            <a:ext cx="2376264" cy="120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3568" y="4149080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Mean can be rewritten as weighted sum of data mean and prior mean:</a:t>
            </a:r>
            <a:endParaRPr lang="en-CA" sz="2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Fitting normal distribution: MAP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381328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50 data points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030583" y="6381328"/>
            <a:ext cx="14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 data points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6381328"/>
            <a:ext cx="14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 data points</a:t>
            </a:r>
            <a:endParaRPr lang="en-CA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73" y="1412777"/>
            <a:ext cx="8748415" cy="496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19675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Fitting: </a:t>
            </a:r>
            <a:r>
              <a:rPr lang="en-CA" sz="2400" dirty="0" smtClean="0"/>
              <a:t>As the name suggests: find the parameters under which the data	  are most likely: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Maximum Likelihood</a:t>
            </a:r>
            <a:endParaRPr lang="en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5322" t="39026" r="55191" b="33799"/>
          <a:stretch>
            <a:fillRect/>
          </a:stretch>
        </p:blipFill>
        <p:spPr bwMode="auto">
          <a:xfrm>
            <a:off x="1740238" y="1701494"/>
            <a:ext cx="776836" cy="37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5618" y="5261279"/>
            <a:ext cx="1162844" cy="44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41894" r="31884"/>
          <a:stretch>
            <a:fillRect/>
          </a:stretch>
        </p:blipFill>
        <p:spPr bwMode="auto">
          <a:xfrm>
            <a:off x="3696947" y="5261279"/>
            <a:ext cx="304925" cy="44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2071678"/>
            <a:ext cx="4420340" cy="200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4634" y="4857760"/>
            <a:ext cx="7359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Predictive Density:</a:t>
            </a:r>
          </a:p>
          <a:p>
            <a:r>
              <a:rPr lang="en-CA" sz="2400" dirty="0" smtClean="0"/>
              <a:t>Evaluate new data point      under probability distribution </a:t>
            </a:r>
          </a:p>
          <a:p>
            <a:r>
              <a:rPr lang="en-CA" sz="2400" dirty="0" smtClean="0"/>
              <a:t>with best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671" y="4130501"/>
            <a:ext cx="7939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We have assumed that data was independent (hence product)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Fitting normal: Bayesian approach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55162"/>
            <a:ext cx="8424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Fitting</a:t>
            </a:r>
          </a:p>
          <a:p>
            <a:endParaRPr lang="en-CA" sz="800" dirty="0" smtClean="0"/>
          </a:p>
          <a:p>
            <a:r>
              <a:rPr lang="en-CA" sz="2400" dirty="0" smtClean="0"/>
              <a:t>Compute the posterior distribution using </a:t>
            </a:r>
            <a:r>
              <a:rPr lang="en-CA" sz="2400" dirty="0" err="1" smtClean="0"/>
              <a:t>Bayes</a:t>
            </a:r>
            <a:r>
              <a:rPr lang="en-CA" sz="2400" dirty="0" smtClean="0"/>
              <a:t>’ rule: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01866"/>
            <a:ext cx="4797666" cy="89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7" y="3857528"/>
            <a:ext cx="9036497" cy="266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Fitting normal: Bayesian approach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55162"/>
            <a:ext cx="8424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Fitting</a:t>
            </a:r>
          </a:p>
          <a:p>
            <a:endParaRPr lang="en-CA" sz="800" dirty="0" smtClean="0"/>
          </a:p>
          <a:p>
            <a:r>
              <a:rPr lang="en-CA" sz="2400" dirty="0" smtClean="0"/>
              <a:t>Compute the posterior distribution using </a:t>
            </a:r>
            <a:r>
              <a:rPr lang="en-CA" sz="2400" dirty="0" err="1" smtClean="0"/>
              <a:t>Bayes</a:t>
            </a:r>
            <a:r>
              <a:rPr lang="en-CA" sz="2400" dirty="0" smtClean="0"/>
              <a:t>’ rule: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01866"/>
            <a:ext cx="4797666" cy="89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825214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5157192"/>
            <a:ext cx="4176464" cy="58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9552" y="587727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Two constants MUST cancel out or LHS not a valid </a:t>
            </a:r>
            <a:r>
              <a:rPr lang="en-CA" sz="2400" dirty="0" err="1" smtClean="0"/>
              <a:t>pdf</a:t>
            </a:r>
            <a:endParaRPr lang="en-CA" sz="24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Fitting normal: Bayesian approach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55162"/>
            <a:ext cx="8424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Fitting</a:t>
            </a:r>
          </a:p>
          <a:p>
            <a:endParaRPr lang="en-CA" sz="800" dirty="0" smtClean="0"/>
          </a:p>
          <a:p>
            <a:r>
              <a:rPr lang="en-CA" sz="2400" dirty="0" smtClean="0"/>
              <a:t>Compute the posterior distribution using </a:t>
            </a:r>
            <a:r>
              <a:rPr lang="en-CA" sz="2400" dirty="0" err="1" smtClean="0"/>
              <a:t>Bayes</a:t>
            </a:r>
            <a:r>
              <a:rPr lang="en-CA" sz="2400" dirty="0" smtClean="0"/>
              <a:t>’ rule: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r="74695"/>
          <a:stretch>
            <a:fillRect/>
          </a:stretch>
        </p:blipFill>
        <p:spPr bwMode="auto">
          <a:xfrm>
            <a:off x="611560" y="2492896"/>
            <a:ext cx="208823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149080"/>
            <a:ext cx="5976664" cy="145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00034" y="3896029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where</a:t>
            </a:r>
            <a:endParaRPr lang="en-CA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924944"/>
            <a:ext cx="4176464" cy="58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818160"/>
            <a:ext cx="8964488" cy="239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4722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Fitting normal: Bayesian approach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55162"/>
            <a:ext cx="84249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Predictive density</a:t>
            </a:r>
          </a:p>
          <a:p>
            <a:endParaRPr lang="en-CA" sz="800" dirty="0" smtClean="0"/>
          </a:p>
          <a:p>
            <a:r>
              <a:rPr lang="en-CA" sz="2400" dirty="0" smtClean="0"/>
              <a:t>Take weighted sum of predictions from different parameter values: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2400" dirty="0" smtClean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 r="19565" b="61643"/>
          <a:stretch>
            <a:fillRect/>
          </a:stretch>
        </p:blipFill>
        <p:spPr bwMode="auto">
          <a:xfrm>
            <a:off x="1403648" y="2780928"/>
            <a:ext cx="648072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69726" y="3568529"/>
            <a:ext cx="13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Posterior</a:t>
            </a:r>
            <a:endParaRPr lang="en-CA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43240" y="3568529"/>
            <a:ext cx="3108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Samples from posterior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Fitting normal: Bayesian approach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455162"/>
            <a:ext cx="84249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Predictive density</a:t>
            </a:r>
          </a:p>
          <a:p>
            <a:endParaRPr lang="en-CA" sz="800" dirty="0" smtClean="0"/>
          </a:p>
          <a:p>
            <a:r>
              <a:rPr lang="en-CA" sz="2400" dirty="0" smtClean="0"/>
              <a:t>Take weighted sum of predictions from different parameter values: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2400" dirty="0" smtClean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8057084" cy="206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661248"/>
            <a:ext cx="2787317" cy="42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 cstate="print"/>
          <a:srcRect l="17305"/>
          <a:stretch>
            <a:fillRect/>
          </a:stretch>
        </p:blipFill>
        <p:spPr bwMode="auto">
          <a:xfrm>
            <a:off x="2054104" y="4933076"/>
            <a:ext cx="6622352" cy="62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Fitting normal: Bayesian approach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55162"/>
            <a:ext cx="84249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Predictive density</a:t>
            </a:r>
          </a:p>
          <a:p>
            <a:endParaRPr lang="en-CA" sz="800" dirty="0" smtClean="0"/>
          </a:p>
          <a:p>
            <a:r>
              <a:rPr lang="en-CA" sz="2400" dirty="0" smtClean="0"/>
              <a:t>Take weighted sum of predictions from different parameter values: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2400" dirty="0" smtClean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 r="77657" b="65130"/>
          <a:stretch>
            <a:fillRect/>
          </a:stretch>
        </p:blipFill>
        <p:spPr bwMode="auto">
          <a:xfrm>
            <a:off x="714348" y="2820184"/>
            <a:ext cx="2099243" cy="83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437112"/>
            <a:ext cx="4970269" cy="164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115616" y="3933056"/>
            <a:ext cx="97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where</a:t>
            </a:r>
            <a:endParaRPr lang="en-CA" sz="2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35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2805642"/>
            <a:ext cx="5092386" cy="98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Fitting normal: Bayesian Approach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05251" y="6093296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50 data points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030583" y="6093296"/>
            <a:ext cx="14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 data points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6093296"/>
            <a:ext cx="14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 data points</a:t>
            </a:r>
            <a:endParaRPr lang="en-CA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764" y="1312068"/>
            <a:ext cx="8559716" cy="485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Fitting probability distributions</a:t>
            </a:r>
          </a:p>
          <a:p>
            <a:pPr lvl="1"/>
            <a:r>
              <a:rPr lang="en-CA" dirty="0" smtClean="0"/>
              <a:t>Maximum likelihood</a:t>
            </a:r>
          </a:p>
          <a:p>
            <a:pPr lvl="1"/>
            <a:r>
              <a:rPr lang="en-CA" dirty="0" smtClean="0"/>
              <a:t>Maximum a posteriori</a:t>
            </a:r>
          </a:p>
          <a:p>
            <a:pPr lvl="1"/>
            <a:r>
              <a:rPr lang="en-CA" dirty="0" smtClean="0"/>
              <a:t>Bayesian approach</a:t>
            </a:r>
          </a:p>
          <a:p>
            <a:r>
              <a:rPr lang="en-CA" dirty="0" smtClean="0"/>
              <a:t>Worked example 1:  Normal distribution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Worked example 2:  Categorical distribution</a:t>
            </a:r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294558"/>
            <a:ext cx="2790020" cy="6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Categorical Distribution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2081336"/>
            <a:ext cx="435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can think of data as vector with all elements zero except </a:t>
            </a:r>
            <a:r>
              <a:rPr lang="en-GB" dirty="0" err="1" smtClean="0"/>
              <a:t>k</a:t>
            </a:r>
            <a:r>
              <a:rPr lang="en-GB" baseline="30000" dirty="0" err="1" smtClean="0"/>
              <a:t>th</a:t>
            </a:r>
            <a:r>
              <a:rPr lang="en-GB" dirty="0" smtClean="0"/>
              <a:t> e.g.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dirty="0" smtClean="0"/>
              <a:t> = [0,0,0,1,0]</a:t>
            </a:r>
          </a:p>
          <a:p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86314" y="3989674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4869160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Categorical distribution describes situation where K possible outcomes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y=1… y=k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Takes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400" dirty="0" smtClean="0"/>
              <a:t> parameters                          where</a:t>
            </a:r>
            <a:endParaRPr lang="en-US" sz="24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0838" y="5615120"/>
            <a:ext cx="1618286" cy="45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614" y="1556792"/>
            <a:ext cx="4484402" cy="277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1044" y="1412776"/>
            <a:ext cx="2777340" cy="6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2829221"/>
            <a:ext cx="3312368" cy="92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79718" y="5589240"/>
            <a:ext cx="162117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29190" y="370261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/>
              <a:t> is the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i.e. a 0 or 1)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033894" cy="113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61048"/>
            <a:ext cx="7979123" cy="261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 err="1" smtClean="0"/>
              <a:t>Dirichlet</a:t>
            </a:r>
            <a:r>
              <a:rPr lang="en-GB" dirty="0" smtClean="0"/>
              <a:t> Distribution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285860"/>
            <a:ext cx="878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Defined over K values                          where</a:t>
            </a:r>
            <a:endParaRPr lang="en-US" sz="24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9890" y="1318855"/>
            <a:ext cx="1382110" cy="38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57158" y="3140968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 for short: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6364457" y="2520842"/>
            <a:ext cx="764313" cy="5419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6644" y="3071810"/>
            <a:ext cx="181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 smtClean="0"/>
              <a:t> </a:t>
            </a:r>
          </a:p>
          <a:p>
            <a:r>
              <a:rPr lang="en-GB" dirty="0" smtClean="0"/>
              <a:t>parameters </a:t>
            </a:r>
            <a:r>
              <a:rPr lang="en-GB" dirty="0" err="1" smtClean="0">
                <a:latin typeface="Symbol" pitchFamily="18" charset="2"/>
              </a:rPr>
              <a:t>a</a:t>
            </a:r>
            <a:r>
              <a:rPr lang="en-GB" baseline="-25000" dirty="0" err="1" smtClean="0"/>
              <a:t>k</a:t>
            </a:r>
            <a:r>
              <a:rPr lang="en-GB" dirty="0" smtClean="0"/>
              <a:t>&gt;0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268760"/>
            <a:ext cx="1726868" cy="46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7676" y="3094338"/>
            <a:ext cx="4870548" cy="47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Maximum a posteriori (MAP)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78389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Fitting</a:t>
            </a:r>
          </a:p>
          <a:p>
            <a:r>
              <a:rPr lang="en-CA" sz="2400" dirty="0" smtClean="0"/>
              <a:t>As the name suggests we find the parameters which maximize the posterior probability                        .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6840"/>
          <a:stretch>
            <a:fillRect/>
          </a:stretch>
        </p:blipFill>
        <p:spPr bwMode="auto">
          <a:xfrm>
            <a:off x="1835696" y="2792784"/>
            <a:ext cx="5086349" cy="163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288727"/>
            <a:ext cx="1512168" cy="40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60403"/>
          <a:stretch>
            <a:fillRect/>
          </a:stretch>
        </p:blipFill>
        <p:spPr bwMode="auto">
          <a:xfrm>
            <a:off x="1835696" y="4357694"/>
            <a:ext cx="5086349" cy="102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0921" y="5500702"/>
            <a:ext cx="6754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Again we have assumed that data was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8403" y="5572140"/>
            <a:ext cx="3409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Categorical distribution: ML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40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64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8190610" cy="320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67544" y="1772816"/>
            <a:ext cx="544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Maximize product of individual likelihoods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0469" y="5786454"/>
            <a:ext cx="636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(remember,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/>
              <a:t> = 				        )</a:t>
            </a:r>
            <a:endParaRPr lang="en-GB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929058" y="4786322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3438" y="4572008"/>
            <a:ext cx="152939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/>
              <a:t> = # times we</a:t>
            </a:r>
          </a:p>
          <a:p>
            <a:r>
              <a:rPr lang="en-US" sz="1600" dirty="0" smtClean="0"/>
              <a:t>observed bin k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Categorical distribution: ML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41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139064" cy="132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229200"/>
            <a:ext cx="2436942" cy="100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27584" y="1484784"/>
            <a:ext cx="470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Instead maximize the log probability</a:t>
            </a:r>
            <a:endParaRPr lang="en-CA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55776" y="3140968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868144" y="314096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3608" y="3933056"/>
            <a:ext cx="190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Log likelihood</a:t>
            </a:r>
            <a:endParaRPr lang="en-CA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8024" y="3750131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Lagrange multiplier to ensure that </a:t>
            </a:r>
            <a:r>
              <a:rPr lang="en-CA" sz="2400" dirty="0" err="1" smtClean="0"/>
              <a:t>params</a:t>
            </a:r>
            <a:r>
              <a:rPr lang="en-CA" sz="2400" dirty="0" smtClean="0"/>
              <a:t> sum to one</a:t>
            </a:r>
            <a:endParaRPr lang="en-C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99592" y="4797152"/>
            <a:ext cx="550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Take derivative, set to zero and re-arrange: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Categorical distribution: MAP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42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484784"/>
            <a:ext cx="1997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MAP criterion:</a:t>
            </a:r>
            <a:endParaRPr lang="en-CA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6415457" cy="400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615" y="4474293"/>
            <a:ext cx="2571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Categorical distribution: MAP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930885" y="3861048"/>
            <a:ext cx="7673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With a uniform prior (</a:t>
            </a:r>
            <a:r>
              <a:rPr lang="en-CA" sz="2400" dirty="0" smtClean="0">
                <a:latin typeface="Symbol" pitchFamily="18" charset="2"/>
              </a:rPr>
              <a:t>a</a:t>
            </a:r>
            <a:r>
              <a:rPr lang="en-CA" sz="2400" baseline="-25000" dirty="0" smtClean="0"/>
              <a:t>1..K</a:t>
            </a:r>
            <a:r>
              <a:rPr lang="en-CA" sz="2400" dirty="0" smtClean="0"/>
              <a:t>=1),  gives same result as maximum likelihood.</a:t>
            </a:r>
            <a:endParaRPr lang="en-C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83255" y="1844824"/>
            <a:ext cx="550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Take derivative, set to zero and re-arrange:</a:t>
            </a:r>
            <a:endParaRPr lang="en-CA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92896"/>
            <a:ext cx="4320480" cy="10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653136"/>
            <a:ext cx="2436942" cy="100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Categorical Distribution</a:t>
            </a:r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0649"/>
          <a:stretch>
            <a:fillRect/>
          </a:stretch>
        </p:blipFill>
        <p:spPr bwMode="auto">
          <a:xfrm>
            <a:off x="0" y="1772816"/>
            <a:ext cx="240491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5085184"/>
            <a:ext cx="15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Observed data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1484784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Five samples from prior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5733256"/>
            <a:ext cx="279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Five samples from posterior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44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772816"/>
            <a:ext cx="6670336" cy="401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Categorical Distribution:  </a:t>
            </a:r>
            <a:br>
              <a:rPr lang="en-CA" dirty="0" smtClean="0"/>
            </a:br>
            <a:r>
              <a:rPr lang="en-CA" dirty="0" smtClean="0"/>
              <a:t>Bayesian approach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6985743" cy="293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11560" y="551723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Two constants MUST cancel out or LHS not a valid </a:t>
            </a:r>
            <a:r>
              <a:rPr lang="en-CA" sz="2400" dirty="0" err="1" smtClean="0"/>
              <a:t>pdf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844824"/>
            <a:ext cx="6270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Compute posterior distribution over parameters: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Categorical Distribution:  </a:t>
            </a:r>
            <a:br>
              <a:rPr lang="en-CA" dirty="0" smtClean="0"/>
            </a:br>
            <a:r>
              <a:rPr lang="en-CA" dirty="0" smtClean="0"/>
              <a:t>Bayesian approach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46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479715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Two constants MUST cancel out or LHS not a valid </a:t>
            </a:r>
            <a:r>
              <a:rPr lang="en-CA" sz="2400" dirty="0" err="1" smtClean="0"/>
              <a:t>pdf</a:t>
            </a:r>
            <a:endParaRPr lang="en-CA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87264"/>
            <a:ext cx="6840760" cy="27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1815207"/>
            <a:ext cx="424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Compute predictive distribution:</a:t>
            </a:r>
            <a:endParaRPr lang="en-CA" sz="24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294" y="5301208"/>
            <a:ext cx="6319018" cy="99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CA" dirty="0" smtClean="0"/>
              <a:t>ML / MAP vs. Bayesian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3017"/>
          <a:stretch>
            <a:fillRect/>
          </a:stretch>
        </p:blipFill>
        <p:spPr bwMode="auto">
          <a:xfrm>
            <a:off x="2953839" y="1988840"/>
            <a:ext cx="5981857" cy="413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15834" y="5991671"/>
            <a:ext cx="134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MAP/ML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8264" y="5949280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Bayesian</a:t>
            </a:r>
            <a:endParaRPr lang="en-CA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47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70372"/>
          <a:stretch>
            <a:fillRect/>
          </a:stretch>
        </p:blipFill>
        <p:spPr bwMode="auto">
          <a:xfrm>
            <a:off x="6884217" y="1340768"/>
            <a:ext cx="1600097" cy="84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 l="32503"/>
          <a:stretch>
            <a:fillRect/>
          </a:stretch>
        </p:blipFill>
        <p:spPr bwMode="auto">
          <a:xfrm>
            <a:off x="3923928" y="1340768"/>
            <a:ext cx="1286255" cy="78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2060848"/>
            <a:ext cx="2808312" cy="401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white">
          <a:xfrm>
            <a:off x="539552" y="227687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 bwMode="white">
          <a:xfrm>
            <a:off x="3491880" y="227687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 bwMode="white">
          <a:xfrm>
            <a:off x="6516216" y="227687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48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1556792"/>
            <a:ext cx="74168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800" dirty="0" smtClean="0"/>
              <a:t>Three ways to fit probability distributions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 smtClean="0"/>
              <a:t>Maximum likelihood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 smtClean="0"/>
              <a:t>Maximum a posteriori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 smtClean="0"/>
              <a:t>Bayesian Approach</a:t>
            </a:r>
          </a:p>
          <a:p>
            <a:pPr marL="800100" lvl="1" indent="-342900"/>
            <a:endParaRPr lang="en-CA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 smtClean="0"/>
              <a:t>Two worked example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 smtClean="0"/>
              <a:t>Normal distribution (ML</a:t>
            </a:r>
            <a:r>
              <a:rPr lang="en-CA" sz="2800" dirty="0" smtClean="0">
                <a:sym typeface="Wingdings" pitchFamily="2" charset="2"/>
              </a:rPr>
              <a:t> least squares)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 smtClean="0">
                <a:sym typeface="Wingdings" pitchFamily="2" charset="2"/>
              </a:rPr>
              <a:t>Categorical distribution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Maximum a posteriori (MAP)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78389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Fitting</a:t>
            </a:r>
          </a:p>
          <a:p>
            <a:r>
              <a:rPr lang="en-CA" sz="2400" dirty="0" smtClean="0"/>
              <a:t>As the name suggests we find the parameters which maximize the posterior probability                        .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Since the denominator doesn’t depend on the parameters we can instead maximize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288727"/>
            <a:ext cx="1512168" cy="40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-6307" t="4393" r="81792" b="77119"/>
          <a:stretch>
            <a:fillRect/>
          </a:stretch>
        </p:blipFill>
        <p:spPr bwMode="auto">
          <a:xfrm>
            <a:off x="1979712" y="3096183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 l="18404" t="61146"/>
          <a:stretch>
            <a:fillRect/>
          </a:stretch>
        </p:blipFill>
        <p:spPr bwMode="auto">
          <a:xfrm>
            <a:off x="3131840" y="2874935"/>
            <a:ext cx="4150245" cy="100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891159"/>
            <a:ext cx="452725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Maximum a posteriori (MAP)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78389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Fitting</a:t>
            </a:r>
          </a:p>
          <a:p>
            <a:r>
              <a:rPr lang="en-CA" sz="2400" dirty="0" smtClean="0"/>
              <a:t>As the name suggests we find the parameters which maximize the posterior probability                        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288727"/>
            <a:ext cx="1512168" cy="40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-6307" t="4393" r="81792" b="77119"/>
          <a:stretch>
            <a:fillRect/>
          </a:stretch>
        </p:blipFill>
        <p:spPr bwMode="auto">
          <a:xfrm>
            <a:off x="1979712" y="3096183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 l="18404" t="61146"/>
          <a:stretch>
            <a:fillRect/>
          </a:stretch>
        </p:blipFill>
        <p:spPr bwMode="auto">
          <a:xfrm>
            <a:off x="3131840" y="2874935"/>
            <a:ext cx="4150245" cy="100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891159"/>
            <a:ext cx="452725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1397" y="4032098"/>
            <a:ext cx="8468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Since the denominator doesn’t depend on the parameters we can instead maximize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Maximum a posteriori (MAP)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276872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Predictive Density:</a:t>
            </a:r>
          </a:p>
          <a:p>
            <a:endParaRPr lang="en-CA" sz="2400" dirty="0" smtClean="0"/>
          </a:p>
          <a:p>
            <a:r>
              <a:rPr lang="en-CA" sz="2400" dirty="0" smtClean="0"/>
              <a:t>Evaluate new data point      under probability distribution </a:t>
            </a:r>
          </a:p>
          <a:p>
            <a:r>
              <a:rPr lang="en-CA" sz="2400" dirty="0" smtClean="0"/>
              <a:t>with MAP parameters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8580" y="3433063"/>
            <a:ext cx="1141412" cy="43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41894" r="31884"/>
          <a:stretch>
            <a:fillRect/>
          </a:stretch>
        </p:blipFill>
        <p:spPr bwMode="auto">
          <a:xfrm>
            <a:off x="3608826" y="3040158"/>
            <a:ext cx="304925" cy="44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Bayesian Approach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55162"/>
            <a:ext cx="842493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Fitting</a:t>
            </a:r>
          </a:p>
          <a:p>
            <a:endParaRPr lang="en-CA" sz="2400" dirty="0" smtClean="0"/>
          </a:p>
          <a:p>
            <a:r>
              <a:rPr lang="en-CA" sz="2400" dirty="0" smtClean="0"/>
              <a:t>Compute the posterior distribution over </a:t>
            </a:r>
            <a:r>
              <a:rPr lang="en-CA" sz="2400" u="sng" dirty="0" smtClean="0"/>
              <a:t>possible</a:t>
            </a:r>
            <a:r>
              <a:rPr lang="en-CA" sz="2400" dirty="0" smtClean="0"/>
              <a:t> parameter values using </a:t>
            </a:r>
            <a:r>
              <a:rPr lang="en-CA" sz="2400" dirty="0" err="1" smtClean="0"/>
              <a:t>Bayes</a:t>
            </a:r>
            <a:r>
              <a:rPr lang="en-CA" sz="2400" dirty="0" smtClean="0"/>
              <a:t>’ rule: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2400" dirty="0" smtClean="0"/>
          </a:p>
          <a:p>
            <a:r>
              <a:rPr lang="en-CA" sz="2400" dirty="0" smtClean="0"/>
              <a:t>Principle:  why pick one set of parameters?  There are many values that could have explained the data.  Try to capture all of the possibilities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284984"/>
            <a:ext cx="6192688" cy="118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Bayesian Approach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55162"/>
            <a:ext cx="842493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Predictive Density</a:t>
            </a:r>
          </a:p>
          <a:p>
            <a:endParaRPr lang="en-CA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Each possible parameter value makes a prediction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Some parameters more probable than others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Make a prediction that is an infinite weighted sum (integral) of the predictions for each parameter value, where weights are the probabilities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24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56992"/>
            <a:ext cx="7108576" cy="99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28491</TotalTime>
  <Words>1825</Words>
  <Application>Microsoft Office PowerPoint</Application>
  <PresentationFormat>On-screen Show (4:3)</PresentationFormat>
  <Paragraphs>393</Paragraphs>
  <Slides>48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Computer vision: models, learning and inference</vt:lpstr>
      <vt:lpstr>Structure</vt:lpstr>
      <vt:lpstr>Maximum Likelihood</vt:lpstr>
      <vt:lpstr>Maximum a posteriori (MAP)</vt:lpstr>
      <vt:lpstr>Maximum a posteriori (MAP)</vt:lpstr>
      <vt:lpstr>Maximum a posteriori (MAP)</vt:lpstr>
      <vt:lpstr>Maximum a posteriori (MAP)</vt:lpstr>
      <vt:lpstr>Bayesian Approach</vt:lpstr>
      <vt:lpstr>Bayesian Approach</vt:lpstr>
      <vt:lpstr>Predictive densities for 3 methods</vt:lpstr>
      <vt:lpstr>Slide 11</vt:lpstr>
      <vt:lpstr>Structure</vt:lpstr>
      <vt:lpstr>Univariate Normal Distribution</vt:lpstr>
      <vt:lpstr>Normal Inverse Gamma Distribution</vt:lpstr>
      <vt:lpstr>Ready?</vt:lpstr>
      <vt:lpstr>Fitting normal distribution: ML</vt:lpstr>
      <vt:lpstr>Slide 17</vt:lpstr>
      <vt:lpstr>Slide 18</vt:lpstr>
      <vt:lpstr>Slide 19</vt:lpstr>
      <vt:lpstr>Why the logarithm?</vt:lpstr>
      <vt:lpstr>Slide 21</vt:lpstr>
      <vt:lpstr>Slide 22</vt:lpstr>
      <vt:lpstr>Least Squares</vt:lpstr>
      <vt:lpstr>Slide 24</vt:lpstr>
      <vt:lpstr>Slide 25</vt:lpstr>
      <vt:lpstr>Slide 26</vt:lpstr>
      <vt:lpstr>Fitting normal distribution: MAP</vt:lpstr>
      <vt:lpstr>Fitting normal distribution: MAP</vt:lpstr>
      <vt:lpstr>Fitting normal distribution: MAP</vt:lpstr>
      <vt:lpstr>Fitting normal: Bayesian approach</vt:lpstr>
      <vt:lpstr>Fitting normal: Bayesian approach</vt:lpstr>
      <vt:lpstr>Fitting normal: Bayesian approach</vt:lpstr>
      <vt:lpstr>Slide 33</vt:lpstr>
      <vt:lpstr>Fitting normal: Bayesian approach</vt:lpstr>
      <vt:lpstr>Slide 35</vt:lpstr>
      <vt:lpstr>Fitting normal: Bayesian Approach</vt:lpstr>
      <vt:lpstr>Structure</vt:lpstr>
      <vt:lpstr>Categorical Distribution</vt:lpstr>
      <vt:lpstr>Dirichlet Distribution</vt:lpstr>
      <vt:lpstr>Categorical distribution: ML</vt:lpstr>
      <vt:lpstr>Categorical distribution: ML</vt:lpstr>
      <vt:lpstr>Categorical distribution: MAP</vt:lpstr>
      <vt:lpstr>Categorical distribution: MAP</vt:lpstr>
      <vt:lpstr>Categorical Distribution</vt:lpstr>
      <vt:lpstr>Categorical Distribution:   Bayesian approach</vt:lpstr>
      <vt:lpstr>Categorical Distribution:   Bayesian approach</vt:lpstr>
      <vt:lpstr>ML / MAP vs. Bayesian</vt:lpstr>
      <vt:lpstr>Conclusion</vt:lpstr>
    </vt:vector>
  </TitlesOfParts>
  <Company>UCL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Gabriel Brostow</cp:lastModifiedBy>
  <cp:revision>58</cp:revision>
  <dcterms:created xsi:type="dcterms:W3CDTF">2011-06-01T16:56:42Z</dcterms:created>
  <dcterms:modified xsi:type="dcterms:W3CDTF">2016-11-11T10:52:33Z</dcterms:modified>
</cp:coreProperties>
</file>