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408" r:id="rId3"/>
    <p:sldId id="419" r:id="rId4"/>
    <p:sldId id="411" r:id="rId5"/>
    <p:sldId id="412" r:id="rId6"/>
    <p:sldId id="413" r:id="rId7"/>
    <p:sldId id="414" r:id="rId8"/>
    <p:sldId id="415" r:id="rId9"/>
    <p:sldId id="420" r:id="rId10"/>
    <p:sldId id="416" r:id="rId11"/>
    <p:sldId id="417" r:id="rId12"/>
    <p:sldId id="418" r:id="rId13"/>
    <p:sldId id="404" r:id="rId14"/>
  </p:sldIdLst>
  <p:sldSz cx="9144000" cy="6858000" type="screen4x3"/>
  <p:notesSz cx="6896100" cy="10033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E9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815" autoAdjust="0"/>
    <p:restoredTop sz="94660"/>
  </p:normalViewPr>
  <p:slideViewPr>
    <p:cSldViewPr>
      <p:cViewPr varScale="1">
        <p:scale>
          <a:sx n="92" d="100"/>
          <a:sy n="92" d="100"/>
        </p:scale>
        <p:origin x="-6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6194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r">
              <a:defRPr sz="1300"/>
            </a:lvl1pPr>
          </a:lstStyle>
          <a:p>
            <a:fld id="{C4548AE0-7BBA-401A-B48C-6F067E23C304}" type="datetimeFigureOut">
              <a:rPr lang="en-US" smtClean="0"/>
              <a:pPr/>
              <a:t>10/10/2013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6194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r">
              <a:defRPr sz="1300"/>
            </a:lvl1pPr>
          </a:lstStyle>
          <a:p>
            <a:fld id="{117B8D6E-E125-4F49-AD9B-26C64259A2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6194" y="0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/>
          <a:lstStyle>
            <a:lvl1pPr algn="r">
              <a:defRPr sz="1300"/>
            </a:lvl1pPr>
          </a:lstStyle>
          <a:p>
            <a:fld id="{7284CDAC-ACD1-4943-9118-05D26BC373AD}" type="datetimeFigureOut">
              <a:rPr lang="en-CA" smtClean="0"/>
              <a:pPr/>
              <a:t>10/10/2013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9800" y="752475"/>
            <a:ext cx="5016500" cy="3762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726" tIns="48363" rIns="96726" bIns="48363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9610" y="4765675"/>
            <a:ext cx="5516880" cy="4514850"/>
          </a:xfrm>
          <a:prstGeom prst="rect">
            <a:avLst/>
          </a:prstGeom>
        </p:spPr>
        <p:txBody>
          <a:bodyPr vert="horz" lIns="96726" tIns="48363" rIns="96726" bIns="4836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l">
              <a:defRPr sz="13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6194" y="9529609"/>
            <a:ext cx="2988310" cy="501650"/>
          </a:xfrm>
          <a:prstGeom prst="rect">
            <a:avLst/>
          </a:prstGeom>
        </p:spPr>
        <p:txBody>
          <a:bodyPr vert="horz" lIns="96726" tIns="48363" rIns="96726" bIns="48363" rtlCol="0" anchor="b"/>
          <a:lstStyle>
            <a:lvl1pPr algn="r">
              <a:defRPr sz="1300"/>
            </a:lvl1pPr>
          </a:lstStyle>
          <a:p>
            <a:fld id="{EA06EB27-61DC-41F3-9EAF-0FE44ABD755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277B3-A994-49DF-A53F-7FC77A8B7443}" type="datetime1">
              <a:rPr lang="en-CA" smtClean="0"/>
              <a:pPr/>
              <a:t>10/10/2013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3E8B-C05F-4B82-AA83-B8DEC7D9A80B}" type="datetime1">
              <a:rPr lang="en-CA" smtClean="0"/>
              <a:pPr/>
              <a:t>10/10/2013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AB48-3A78-4F92-918C-3EF755977BAB}" type="datetime1">
              <a:rPr lang="en-CA" smtClean="0"/>
              <a:pPr/>
              <a:t>10/10/2013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AD3A0-7500-4968-9241-392FE010D33B}" type="datetime1">
              <a:rPr lang="en-CA" smtClean="0"/>
              <a:pPr/>
              <a:t>10/10/2013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9B63-D6FB-469B-9450-2D1C8B32E384}" type="datetime1">
              <a:rPr lang="en-CA" smtClean="0"/>
              <a:pPr/>
              <a:t>10/10/2013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35C3-4C7E-4CBB-B4CD-0BEC0E5E3741}" type="datetime1">
              <a:rPr lang="en-CA" smtClean="0"/>
              <a:pPr/>
              <a:t>10/10/2013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60421-A1EB-4633-8CE5-90973653AF94}" type="datetime1">
              <a:rPr lang="en-CA" smtClean="0"/>
              <a:pPr/>
              <a:t>10/10/2013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525DB-2019-4632-8C0A-6E4995E5149C}" type="datetime1">
              <a:rPr lang="en-CA" smtClean="0"/>
              <a:pPr/>
              <a:t>10/10/2013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9B2C-431C-4CCD-BFDD-189CF353999F}" type="datetime1">
              <a:rPr lang="en-CA" smtClean="0"/>
              <a:pPr/>
              <a:t>10/10/2013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85B9-749B-4E4C-A95F-AE6044FE9757}" type="datetime1">
              <a:rPr lang="en-CA" smtClean="0"/>
              <a:pPr/>
              <a:t>10/10/2013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9657A-EF48-41A3-91A1-6A555F4FA245}" type="datetime1">
              <a:rPr lang="en-CA" smtClean="0"/>
              <a:pPr/>
              <a:t>10/10/2013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BF460-3ECD-417A-ACDC-6D120A1AC9B0}" type="datetime1">
              <a:rPr lang="en-CA" smtClean="0"/>
              <a:pPr/>
              <a:t>10/10/2013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77090-F112-494C-B26D-10BF7AE7F6F1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Computer vision: models, learning and inference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Chapter 5 </a:t>
            </a:r>
          </a:p>
          <a:p>
            <a:r>
              <a:rPr lang="en-CA" dirty="0" smtClean="0"/>
              <a:t>The Normal Distribution</a:t>
            </a:r>
            <a:endParaRPr lang="en-C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Conditional Distributions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10</a:t>
            </a:fld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 l="57626" t="60563"/>
          <a:stretch>
            <a:fillRect/>
          </a:stretch>
        </p:blipFill>
        <p:spPr bwMode="auto">
          <a:xfrm>
            <a:off x="4716016" y="1988840"/>
            <a:ext cx="3168352" cy="241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683568" y="5302949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For spherical / diagonal case, x</a:t>
            </a:r>
            <a:r>
              <a:rPr lang="en-CA" baseline="-25000" dirty="0" smtClean="0"/>
              <a:t>1</a:t>
            </a:r>
            <a:r>
              <a:rPr lang="en-CA" dirty="0" smtClean="0"/>
              <a:t> and x</a:t>
            </a:r>
            <a:r>
              <a:rPr lang="en-CA" baseline="-25000" dirty="0" smtClean="0"/>
              <a:t>2</a:t>
            </a:r>
            <a:r>
              <a:rPr lang="en-CA" dirty="0" smtClean="0"/>
              <a:t> are independent so all of the conditional distributions are the same.</a:t>
            </a:r>
            <a:endParaRPr lang="en-CA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 l="50577" b="39601"/>
          <a:stretch>
            <a:fillRect/>
          </a:stretch>
        </p:blipFill>
        <p:spPr bwMode="auto">
          <a:xfrm>
            <a:off x="683568" y="1340768"/>
            <a:ext cx="3695440" cy="36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Product of two </a:t>
            </a:r>
            <a:r>
              <a:rPr lang="en-CA" dirty="0" err="1" smtClean="0"/>
              <a:t>normals</a:t>
            </a:r>
            <a:r>
              <a:rPr lang="en-CA" dirty="0" smtClean="0"/>
              <a:t> </a:t>
            </a:r>
            <a:br>
              <a:rPr lang="en-CA" dirty="0" smtClean="0"/>
            </a:br>
            <a:r>
              <a:rPr lang="en-CA" sz="3100" dirty="0" smtClean="0"/>
              <a:t>(self-</a:t>
            </a:r>
            <a:r>
              <a:rPr lang="en-CA" sz="3100" dirty="0" err="1" smtClean="0"/>
              <a:t>conjugacy</a:t>
            </a:r>
            <a:r>
              <a:rPr lang="en-CA" sz="3100" dirty="0" smtClean="0"/>
              <a:t> </a:t>
            </a:r>
            <a:r>
              <a:rPr lang="en-CA" sz="3100" dirty="0" err="1" smtClean="0"/>
              <a:t>w.r.t</a:t>
            </a:r>
            <a:r>
              <a:rPr lang="en-CA" sz="3100" dirty="0" smtClean="0"/>
              <a:t> mean)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1340768"/>
            <a:ext cx="4104456" cy="1967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31840" y="5589240"/>
            <a:ext cx="2880320" cy="648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9552" y="3501008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The product of any two normal distributions in the same variable is proportional to a third normal distribution</a:t>
            </a:r>
            <a:endParaRPr lang="en-CA" sz="2400" dirty="0"/>
          </a:p>
        </p:txBody>
      </p:sp>
      <p:sp>
        <p:nvSpPr>
          <p:cNvPr id="9" name="Rectangle 8"/>
          <p:cNvSpPr/>
          <p:nvPr/>
        </p:nvSpPr>
        <p:spPr bwMode="white">
          <a:xfrm>
            <a:off x="8137884" y="4577065"/>
            <a:ext cx="466564" cy="339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611560" y="5157192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Amazingly, the constant also has the form of a normal!</a:t>
            </a:r>
            <a:endParaRPr lang="en-CA" sz="2400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11</a:t>
            </a:fld>
            <a:endParaRPr lang="en-CA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59" y="4365104"/>
            <a:ext cx="796039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 bwMode="white">
          <a:xfrm>
            <a:off x="8100392" y="4365104"/>
            <a:ext cx="57606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CA" dirty="0" smtClean="0"/>
              <a:t>Change of Variables</a:t>
            </a:r>
            <a:endParaRPr lang="en-CA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5373216"/>
            <a:ext cx="5525344" cy="575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 b="60239"/>
          <a:stretch>
            <a:fillRect/>
          </a:stretch>
        </p:blipFill>
        <p:spPr bwMode="auto">
          <a:xfrm>
            <a:off x="6354284" y="5984581"/>
            <a:ext cx="1761659" cy="330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835696" y="5949280"/>
            <a:ext cx="832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where 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124744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If the mean of a normal in </a:t>
            </a:r>
            <a:r>
              <a:rPr lang="en-CA" b="1" dirty="0" smtClean="0"/>
              <a:t>x</a:t>
            </a:r>
            <a:r>
              <a:rPr lang="en-CA" dirty="0" smtClean="0"/>
              <a:t> is proportional to </a:t>
            </a:r>
            <a:r>
              <a:rPr lang="en-CA" b="1" dirty="0" smtClean="0"/>
              <a:t>y</a:t>
            </a:r>
            <a:r>
              <a:rPr lang="en-CA" dirty="0" smtClean="0"/>
              <a:t> then this can be re-expressed as a normal in </a:t>
            </a:r>
            <a:r>
              <a:rPr lang="en-CA" b="1" dirty="0" smtClean="0"/>
              <a:t>y</a:t>
            </a:r>
            <a:r>
              <a:rPr lang="en-CA" dirty="0" smtClean="0"/>
              <a:t> that is proportional to </a:t>
            </a:r>
            <a:r>
              <a:rPr lang="en-CA" b="1" dirty="0" smtClean="0"/>
              <a:t>x</a:t>
            </a:r>
            <a:r>
              <a:rPr lang="en-CA" dirty="0" smtClean="0"/>
              <a:t> 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12</a:t>
            </a:fld>
            <a:endParaRPr lang="en-CA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844824"/>
            <a:ext cx="7200800" cy="3564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/>
          <a:srcRect t="37990" b="29615"/>
          <a:stretch>
            <a:fillRect/>
          </a:stretch>
        </p:blipFill>
        <p:spPr bwMode="auto">
          <a:xfrm>
            <a:off x="2771800" y="6007946"/>
            <a:ext cx="1761661" cy="268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3" cstate="print"/>
          <a:srcRect t="69556"/>
          <a:stretch>
            <a:fillRect/>
          </a:stretch>
        </p:blipFill>
        <p:spPr bwMode="auto">
          <a:xfrm>
            <a:off x="4427984" y="6021288"/>
            <a:ext cx="1761660" cy="252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899592" y="1556792"/>
            <a:ext cx="74168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800" dirty="0" smtClean="0"/>
              <a:t>Normal distribution is used ubiquitously in computer vision</a:t>
            </a:r>
          </a:p>
          <a:p>
            <a:pPr marL="342900" indent="-342900">
              <a:buFont typeface="Arial" pitchFamily="34" charset="0"/>
              <a:buChar char="•"/>
            </a:pPr>
            <a:endParaRPr lang="en-CA" sz="28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CA" sz="2800" dirty="0" smtClean="0"/>
              <a:t>Important properties: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CA" sz="2800" dirty="0" smtClean="0"/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800" dirty="0" smtClean="0"/>
              <a:t>Marginal dist. of normal is normal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800" dirty="0" smtClean="0"/>
              <a:t>Conditional dist. of normal is normal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800" dirty="0" smtClean="0"/>
              <a:t>Product of </a:t>
            </a:r>
            <a:r>
              <a:rPr lang="en-CA" sz="2800" dirty="0" err="1" smtClean="0"/>
              <a:t>normals</a:t>
            </a:r>
            <a:r>
              <a:rPr lang="en-CA" sz="2800" dirty="0" smtClean="0"/>
              <a:t> prop. to normal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800" dirty="0" smtClean="0"/>
              <a:t>Normal under linear change of variables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CA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Univariate</a:t>
            </a:r>
            <a:r>
              <a:rPr lang="en-GB" dirty="0" smtClean="0"/>
              <a:t> Normal Distribution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04274" y="2627620"/>
            <a:ext cx="19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For short we write: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86314" y="4429132"/>
            <a:ext cx="4214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Univariate</a:t>
            </a:r>
            <a:r>
              <a:rPr lang="en-GB" sz="2400" dirty="0" smtClean="0"/>
              <a:t> normal distribution describes single continuous variable.</a:t>
            </a:r>
          </a:p>
          <a:p>
            <a:endParaRPr lang="en-GB" sz="2400" dirty="0"/>
          </a:p>
          <a:p>
            <a:r>
              <a:rPr lang="en-GB" sz="2400" dirty="0" smtClean="0"/>
              <a:t>Takes 2 parameters </a:t>
            </a:r>
            <a:r>
              <a:rPr lang="en-GB" sz="2400" dirty="0" smtClean="0">
                <a:latin typeface="Symbol" pitchFamily="18" charset="2"/>
              </a:rPr>
              <a:t>m</a:t>
            </a:r>
            <a:r>
              <a:rPr lang="en-GB" sz="2400" dirty="0" smtClean="0"/>
              <a:t> and </a:t>
            </a:r>
            <a:r>
              <a:rPr lang="en-GB" sz="2400" dirty="0" smtClean="0">
                <a:latin typeface="Symbol" pitchFamily="18" charset="2"/>
              </a:rPr>
              <a:t>s</a:t>
            </a:r>
            <a:r>
              <a:rPr lang="en-GB" sz="2400" baseline="30000" dirty="0" smtClean="0"/>
              <a:t>2</a:t>
            </a:r>
            <a:r>
              <a:rPr lang="en-GB" sz="2400" dirty="0" smtClean="0"/>
              <a:t>&gt;0</a:t>
            </a:r>
            <a:endParaRPr lang="en-US" sz="2400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2</a:t>
            </a:fld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123" y="3861048"/>
            <a:ext cx="3763898" cy="2494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484784"/>
            <a:ext cx="6351390" cy="1097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3810" y="3123798"/>
            <a:ext cx="3456382" cy="610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Multivariate Normal Distribution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2571744"/>
            <a:ext cx="196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For short we write: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8596" y="3714752"/>
            <a:ext cx="842968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Multivariate normal distribution describes multiple continuous variables.  Takes 2 parameters </a:t>
            </a:r>
          </a:p>
          <a:p>
            <a:endParaRPr lang="en-GB" sz="11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2400" dirty="0" smtClean="0"/>
              <a:t>a vector containing mean position,</a:t>
            </a:r>
            <a:r>
              <a:rPr lang="en-GB" sz="2400" b="1" dirty="0" smtClean="0">
                <a:latin typeface="Symbol" pitchFamily="18" charset="2"/>
              </a:rPr>
              <a:t> m</a:t>
            </a:r>
            <a:endParaRPr lang="en-GB" sz="2400" dirty="0" smtClean="0"/>
          </a:p>
          <a:p>
            <a:pPr marL="914400" lvl="1" indent="-457200">
              <a:buFont typeface="Arial" pitchFamily="34" charset="0"/>
              <a:buChar char="•"/>
            </a:pPr>
            <a:r>
              <a:rPr lang="en-GB" sz="2400" dirty="0" smtClean="0"/>
              <a:t>a symmetric “positive definite” covariance matrix </a:t>
            </a:r>
            <a:r>
              <a:rPr lang="en-GB" sz="2400" b="1" dirty="0" smtClean="0">
                <a:latin typeface="Symbol" pitchFamily="18" charset="2"/>
              </a:rPr>
              <a:t>S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707904" y="5877272"/>
            <a:ext cx="500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Positive definite:                   is positive for any real </a:t>
            </a:r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6096" y="5842256"/>
            <a:ext cx="805236" cy="35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 cstate="print"/>
          <a:srcRect l="76017" r="-20376" b="-21650"/>
          <a:stretch>
            <a:fillRect/>
          </a:stretch>
        </p:blipFill>
        <p:spPr bwMode="auto">
          <a:xfrm>
            <a:off x="8394694" y="5870072"/>
            <a:ext cx="307497" cy="36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12776"/>
            <a:ext cx="8208912" cy="933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99792" y="2935697"/>
            <a:ext cx="3888432" cy="58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Types of covariance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6771949" cy="4569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1230556"/>
            <a:ext cx="6048672" cy="709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76" y="1700808"/>
            <a:ext cx="722564" cy="21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7884368" y="1484784"/>
            <a:ext cx="8504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 smtClean="0"/>
              <a:t>Symmetric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Diagonal Covariance = Independence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56992"/>
            <a:ext cx="8469312" cy="3392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r="33574"/>
          <a:stretch>
            <a:fillRect/>
          </a:stretch>
        </p:blipFill>
        <p:spPr bwMode="auto">
          <a:xfrm>
            <a:off x="755576" y="1916832"/>
            <a:ext cx="4365698" cy="77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 r="33766" b="50252"/>
          <a:stretch>
            <a:fillRect/>
          </a:stretch>
        </p:blipFill>
        <p:spPr bwMode="auto">
          <a:xfrm>
            <a:off x="5292080" y="1340768"/>
            <a:ext cx="3672408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5</a:t>
            </a:fld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 l="1948"/>
          <a:stretch>
            <a:fillRect/>
          </a:stretch>
        </p:blipFill>
        <p:spPr bwMode="auto">
          <a:xfrm>
            <a:off x="5287962" y="1052736"/>
            <a:ext cx="3856038" cy="3726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20" y="1772816"/>
            <a:ext cx="4643470" cy="648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14282" y="1428736"/>
            <a:ext cx="347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Consider green frame of reference:</a:t>
            </a:r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00166" y="2996952"/>
            <a:ext cx="1714512" cy="53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214282" y="2492896"/>
            <a:ext cx="450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Relationship between pink and green frames of reference: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85720" y="3717032"/>
            <a:ext cx="450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Substituting in:</a:t>
            </a:r>
            <a:endParaRPr lang="en-US" dirty="0"/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14480" y="5949280"/>
            <a:ext cx="2472659" cy="49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346567" y="5949280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Conclusion: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211960" y="5589240"/>
            <a:ext cx="571503" cy="428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04048" y="5805264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Full covariance can be decomposed into rotation matrix and diagonal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 smtClean="0"/>
              <a:t>Decomposition of Covariance</a:t>
            </a:r>
            <a:endParaRPr lang="en-US" sz="3600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6</a:t>
            </a:fld>
            <a:endParaRPr lang="en-CA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 cstate="print"/>
          <a:srcRect l="5716" t="10359" r="2820"/>
          <a:stretch>
            <a:fillRect/>
          </a:stretch>
        </p:blipFill>
        <p:spPr bwMode="auto">
          <a:xfrm>
            <a:off x="323528" y="4365104"/>
            <a:ext cx="5715040" cy="128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1143000"/>
          </a:xfrm>
        </p:spPr>
        <p:txBody>
          <a:bodyPr>
            <a:noAutofit/>
          </a:bodyPr>
          <a:lstStyle/>
          <a:p>
            <a:r>
              <a:rPr lang="en-GB" sz="4000" dirty="0" smtClean="0"/>
              <a:t>Transformation of Variables</a:t>
            </a:r>
            <a:endParaRPr lang="en-US" sz="4000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133720"/>
            <a:ext cx="2783746" cy="41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5219908"/>
            <a:ext cx="4248472" cy="521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 l="21484" t="4740" r="58441" b="84777"/>
          <a:stretch>
            <a:fillRect/>
          </a:stretch>
        </p:blipFill>
        <p:spPr bwMode="auto">
          <a:xfrm>
            <a:off x="7236296" y="4139788"/>
            <a:ext cx="1621924" cy="316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071670" y="1500174"/>
            <a:ext cx="714380" cy="357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5240" y="408089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If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3707904" y="4139788"/>
            <a:ext cx="3666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and we transform the variable as 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625240" y="4675782"/>
            <a:ext cx="42067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smtClean="0"/>
              <a:t>The result is also a normal distribution: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3568" y="5867980"/>
            <a:ext cx="730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Can be used to generate data from arbitrary Gaussians from standard one </a:t>
            </a:r>
            <a:endParaRPr lang="en-CA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1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1268760"/>
            <a:ext cx="5057771" cy="273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Marginal Distributions</a:t>
            </a:r>
            <a:endParaRPr lang="en-US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5248572" y="1643572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Marginal distributions of a multivariate normal are also normal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00542" y="4208969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If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20580" y="4523892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then</a:t>
            </a:r>
            <a:endParaRPr lang="en-US" sz="2400" dirty="0"/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0580" y="5099956"/>
            <a:ext cx="3355306" cy="84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0020" y="1406357"/>
            <a:ext cx="4545583" cy="4830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 r="60319"/>
          <a:stretch>
            <a:fillRect/>
          </a:stretch>
        </p:blipFill>
        <p:spPr bwMode="auto">
          <a:xfrm>
            <a:off x="5248572" y="2939716"/>
            <a:ext cx="1941161" cy="70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/>
          <a:srcRect l="39646"/>
          <a:stretch>
            <a:fillRect/>
          </a:stretch>
        </p:blipFill>
        <p:spPr bwMode="auto">
          <a:xfrm>
            <a:off x="5824636" y="3659796"/>
            <a:ext cx="2952454" cy="702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Conditional Distributions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4581128"/>
            <a:ext cx="5642432" cy="87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0020" y="4725144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If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85720" y="5500702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then</a:t>
            </a:r>
            <a:endParaRPr lang="en-US" sz="24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648" y="5589240"/>
            <a:ext cx="6296038" cy="870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35696" y="6356350"/>
            <a:ext cx="5112568" cy="365125"/>
          </a:xfrm>
        </p:spPr>
        <p:txBody>
          <a:bodyPr/>
          <a:lstStyle/>
          <a:p>
            <a:r>
              <a:rPr lang="en-CA" dirty="0" smtClean="0"/>
              <a:t>Computer vision: models, learning and inference.  ©2011 Simon J.D. Prince</a:t>
            </a:r>
            <a:endParaRPr lang="en-CA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A5F77090-F112-494C-B26D-10BF7AE7F6F1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 r="50272" b="40580"/>
          <a:stretch>
            <a:fillRect/>
          </a:stretch>
        </p:blipFill>
        <p:spPr bwMode="auto">
          <a:xfrm>
            <a:off x="899592" y="1196753"/>
            <a:ext cx="346129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t="60613" r="50272"/>
          <a:stretch>
            <a:fillRect/>
          </a:stretch>
        </p:blipFill>
        <p:spPr bwMode="auto">
          <a:xfrm>
            <a:off x="4283968" y="1844824"/>
            <a:ext cx="3600400" cy="2333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SIMON@CLDYWINFUVWYY5L6" val="416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15292</TotalTime>
  <Words>485</Words>
  <Application>Microsoft Office PowerPoint</Application>
  <PresentationFormat>On-screen Show (4:3)</PresentationFormat>
  <Paragraphs>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Computer vision: models, learning and inference</vt:lpstr>
      <vt:lpstr>Univariate Normal Distribution</vt:lpstr>
      <vt:lpstr>Multivariate Normal Distribution</vt:lpstr>
      <vt:lpstr>Types of covariance</vt:lpstr>
      <vt:lpstr>Diagonal Covariance = Independence</vt:lpstr>
      <vt:lpstr>Decomposition of Covariance</vt:lpstr>
      <vt:lpstr>Transformation of Variables</vt:lpstr>
      <vt:lpstr>Marginal Distributions</vt:lpstr>
      <vt:lpstr>Conditional Distributions</vt:lpstr>
      <vt:lpstr>Conditional Distributions</vt:lpstr>
      <vt:lpstr>Product of two normals  (self-conjugacy w.r.t mean)</vt:lpstr>
      <vt:lpstr>Change of Variables</vt:lpstr>
      <vt:lpstr>Conclusion</vt:lpstr>
    </vt:vector>
  </TitlesOfParts>
  <Company>UCL Computer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vision: models, learning and inference</dc:title>
  <dc:creator>Simon</dc:creator>
  <cp:lastModifiedBy>Gabriel Brostow</cp:lastModifiedBy>
  <cp:revision>57</cp:revision>
  <dcterms:created xsi:type="dcterms:W3CDTF">2011-06-01T16:56:42Z</dcterms:created>
  <dcterms:modified xsi:type="dcterms:W3CDTF">2013-10-11T14:54:38Z</dcterms:modified>
</cp:coreProperties>
</file>