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6" r:id="rId3"/>
    <p:sldId id="295" r:id="rId4"/>
    <p:sldId id="257" r:id="rId5"/>
    <p:sldId id="292" r:id="rId6"/>
    <p:sldId id="293" r:id="rId7"/>
    <p:sldId id="297" r:id="rId8"/>
    <p:sldId id="298" r:id="rId9"/>
    <p:sldId id="320" r:id="rId10"/>
    <p:sldId id="259" r:id="rId11"/>
    <p:sldId id="322" r:id="rId12"/>
    <p:sldId id="302" r:id="rId13"/>
    <p:sldId id="300" r:id="rId14"/>
    <p:sldId id="301" r:id="rId15"/>
    <p:sldId id="303" r:id="rId16"/>
    <p:sldId id="305" r:id="rId17"/>
    <p:sldId id="299" r:id="rId18"/>
    <p:sldId id="304" r:id="rId19"/>
    <p:sldId id="263" r:id="rId20"/>
    <p:sldId id="271" r:id="rId21"/>
    <p:sldId id="270" r:id="rId22"/>
    <p:sldId id="306" r:id="rId23"/>
    <p:sldId id="269" r:id="rId24"/>
    <p:sldId id="307" r:id="rId25"/>
    <p:sldId id="310" r:id="rId26"/>
    <p:sldId id="312" r:id="rId27"/>
    <p:sldId id="266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1" r:id="rId36"/>
    <p:sldId id="323" r:id="rId37"/>
    <p:sldId id="324" r:id="rId38"/>
    <p:sldId id="325" r:id="rId39"/>
    <p:sldId id="326" r:id="rId40"/>
    <p:sldId id="327" r:id="rId41"/>
    <p:sldId id="268" r:id="rId42"/>
    <p:sldId id="329" r:id="rId43"/>
    <p:sldId id="330" r:id="rId44"/>
    <p:sldId id="338" r:id="rId45"/>
    <p:sldId id="331" r:id="rId46"/>
    <p:sldId id="278" r:id="rId47"/>
    <p:sldId id="279" r:id="rId48"/>
    <p:sldId id="332" r:id="rId49"/>
    <p:sldId id="280" r:id="rId50"/>
    <p:sldId id="334" r:id="rId51"/>
    <p:sldId id="335" r:id="rId52"/>
    <p:sldId id="336" r:id="rId53"/>
    <p:sldId id="282" r:id="rId54"/>
    <p:sldId id="285" r:id="rId55"/>
    <p:sldId id="287" r:id="rId56"/>
    <p:sldId id="337" r:id="rId57"/>
    <p:sldId id="290" r:id="rId58"/>
    <p:sldId id="288" r:id="rId59"/>
    <p:sldId id="291" r:id="rId60"/>
  </p:sldIdLst>
  <p:sldSz cx="9144000" cy="6858000" type="screen4x3"/>
  <p:notesSz cx="6794500" cy="9906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9" autoAdjust="0"/>
  </p:normalViewPr>
  <p:slideViewPr>
    <p:cSldViewPr>
      <p:cViewPr varScale="1">
        <p:scale>
          <a:sx n="82" d="100"/>
          <a:sy n="82" d="100"/>
        </p:scale>
        <p:origin x="-2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11A52505-1033-4C3B-8A81-F811E579E321}" type="datetimeFigureOut">
              <a:rPr lang="en-US" smtClean="0"/>
              <a:pPr/>
              <a:t>11/13/2014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D4F26DB-A27A-4051-9FFD-6C7918590B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13/11/2014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05" tIns="47701" rIns="95405" bIns="4770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5405" tIns="47701" rIns="95405" bIns="477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308209">
              <a:defRPr/>
            </a:pPr>
            <a:r>
              <a:rPr lang="en-GB" sz="1700" dirty="0" smtClean="0"/>
              <a:t>even if we fix x11, x8 still depends on what happens at x7: x8 is not conditionally independent of x7 given x11.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13/11/2014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Computer vision: models, learning and inference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Chapter 10 </a:t>
            </a:r>
          </a:p>
          <a:p>
            <a:r>
              <a:rPr lang="en-CA" dirty="0" smtClean="0"/>
              <a:t>Graphical Models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16" y="5157192"/>
            <a:ext cx="8856984" cy="129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8506803" y="5932189"/>
            <a:ext cx="6115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5229200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If there is no route between two variables and they share no ancestors, they are independent.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1560" y="515719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 variable is conditionally independent of all others, given its </a:t>
            </a:r>
            <a:r>
              <a:rPr lang="en-CA" sz="2800" u="sng" dirty="0" smtClean="0"/>
              <a:t>Markov Blanket </a:t>
            </a:r>
            <a:endParaRPr lang="en-CA" sz="2800" u="sng" baseline="-25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1560" y="5157192"/>
            <a:ext cx="504056" cy="504056"/>
          </a:xfrm>
          <a:prstGeom prst="rect">
            <a:avLst/>
          </a:prstGeom>
          <a:solidFill>
            <a:srgbClr val="F8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000100" y="5157192"/>
            <a:ext cx="814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 = </a:t>
            </a:r>
            <a:r>
              <a:rPr lang="en-CA" sz="2800" dirty="0" smtClean="0">
                <a:solidFill>
                  <a:srgbClr val="FF0000"/>
                </a:solidFill>
              </a:rPr>
              <a:t>Markov Blanket </a:t>
            </a:r>
            <a:r>
              <a:rPr lang="en-CA" sz="2800" dirty="0" smtClean="0"/>
              <a:t>of variable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8 </a:t>
            </a:r>
            <a:r>
              <a:rPr lang="en-CA" sz="2800" dirty="0" smtClean="0"/>
              <a:t>– Parents, children 	and parents of children: all we need to predict x</a:t>
            </a:r>
            <a:r>
              <a:rPr lang="en-CA" sz="2800" baseline="-25000" dirty="0" smtClean="0"/>
              <a:t>8</a:t>
            </a:r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229200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478786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General rule: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 joint </a:t>
            </a:r>
            <a:r>
              <a:rPr lang="en-CA" sz="2800" dirty="0" err="1" smtClean="0"/>
              <a:t>pdf</a:t>
            </a:r>
            <a:r>
              <a:rPr lang="en-CA" sz="2800" dirty="0" smtClean="0"/>
              <a:t> of this graphical model factorizes as: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 joint </a:t>
            </a:r>
            <a:r>
              <a:rPr lang="en-CA" sz="2800" dirty="0" err="1" smtClean="0"/>
              <a:t>pdf</a:t>
            </a:r>
            <a:r>
              <a:rPr lang="en-CA" sz="2800" dirty="0" smtClean="0"/>
              <a:t> of this graphical model factorizes as:</a:t>
            </a:r>
            <a:endParaRPr lang="en-CA" sz="2800" dirty="0"/>
          </a:p>
        </p:txBody>
      </p:sp>
      <p:grpSp>
        <p:nvGrpSpPr>
          <p:cNvPr id="3" name="Group 14"/>
          <p:cNvGrpSpPr/>
          <p:nvPr/>
        </p:nvGrpSpPr>
        <p:grpSpPr>
          <a:xfrm>
            <a:off x="5652120" y="4221088"/>
            <a:ext cx="1585192" cy="2160240"/>
            <a:chOff x="179512" y="1556792"/>
            <a:chExt cx="2520280" cy="331236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395536" y="422108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It describes the original example: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22468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458112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General rule: 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78092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Here the arrows meet head to tail at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, and so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/>
              <a:t> is conditionally independent of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3</a:t>
            </a:r>
            <a:r>
              <a:rPr lang="en-CA" sz="2800" dirty="0" smtClean="0"/>
              <a:t> given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536" y="263691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Algebraic proof: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929703" cy="223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39552" y="5445224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No dependence on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3</a:t>
            </a:r>
            <a:r>
              <a:rPr lang="en-CA" sz="2800" dirty="0" smtClean="0"/>
              <a:t> implies that x</a:t>
            </a:r>
            <a:r>
              <a:rPr lang="en-CA" sz="2800" baseline="-25000" dirty="0" smtClean="0"/>
              <a:t>1</a:t>
            </a:r>
            <a:r>
              <a:rPr lang="en-CA" sz="2800" dirty="0" smtClean="0"/>
              <a:t> is conditionally independent of x</a:t>
            </a:r>
            <a:r>
              <a:rPr lang="en-CA" sz="2800" baseline="-25000" dirty="0" smtClean="0"/>
              <a:t>3</a:t>
            </a:r>
            <a:r>
              <a:rPr lang="en-CA" sz="2800" dirty="0" smtClean="0"/>
              <a:t> given x</a:t>
            </a:r>
            <a:r>
              <a:rPr lang="en-CA" sz="2800" baseline="-25000" dirty="0" smtClean="0"/>
              <a:t>2</a:t>
            </a:r>
            <a:r>
              <a:rPr lang="en-CA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Redundancy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068960"/>
            <a:ext cx="6515148" cy="65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4"/>
          <p:cNvGrpSpPr/>
          <p:nvPr/>
        </p:nvGrpSpPr>
        <p:grpSpPr>
          <a:xfrm>
            <a:off x="0" y="1196752"/>
            <a:ext cx="2304256" cy="2808312"/>
            <a:chOff x="179512" y="1556792"/>
            <a:chExt cx="2520280" cy="331236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/>
          <p:nvPr/>
        </p:nvCxnSpPr>
        <p:spPr>
          <a:xfrm rot="5400000" flipH="1" flipV="1">
            <a:off x="2231740" y="3936593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5852" y="4681847"/>
            <a:ext cx="273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4 x 3 x 2 = 24 entries</a:t>
            </a:r>
            <a:endParaRPr lang="en-CA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00562" y="4437112"/>
            <a:ext cx="462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CA" sz="2400" dirty="0" smtClean="0"/>
              <a:t>         +            3 x 4          +       2 x 3</a:t>
            </a:r>
          </a:p>
          <a:p>
            <a:pPr marL="342900" indent="-342900"/>
            <a:r>
              <a:rPr lang="en-CA" sz="2400" dirty="0" smtClean="0"/>
              <a:t>             = 22 entries</a:t>
            </a:r>
            <a:endParaRPr lang="en-CA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8028384" y="40770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517010" y="407627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719436" y="3783910"/>
            <a:ext cx="783538" cy="64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1628800"/>
            <a:ext cx="6120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Conditional independence can be thought of as redundancy in the full distribution</a:t>
            </a:r>
            <a:endParaRPr lang="en-CA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54452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Redundancy here only very small, but with larger models can be very significant.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Independence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 smtClean="0"/>
              <a:t>Two variables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/>
              <a:t> and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 are </a:t>
            </a:r>
            <a:r>
              <a:rPr lang="en-CA" sz="2800" dirty="0" smtClean="0">
                <a:solidFill>
                  <a:srgbClr val="FF0000"/>
                </a:solidFill>
              </a:rPr>
              <a:t>independent</a:t>
            </a:r>
            <a:r>
              <a:rPr lang="en-CA" sz="2800" dirty="0" smtClean="0"/>
              <a:t> if their joint probability distribution factorizes as </a:t>
            </a:r>
          </a:p>
          <a:p>
            <a:pPr marL="514350" indent="-514350">
              <a:buNone/>
            </a:pPr>
            <a:r>
              <a:rPr lang="en-CA" sz="2800" dirty="0" smtClean="0">
                <a:latin typeface="Calibri"/>
              </a:rPr>
              <a:t>	Pr(x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>
                <a:latin typeface="Calibri"/>
              </a:rPr>
              <a:t>, 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)=</a:t>
            </a:r>
            <a:r>
              <a:rPr lang="en-CA" sz="2800" dirty="0" smtClean="0">
                <a:latin typeface="Calibri"/>
              </a:rPr>
              <a:t>Pr(x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>
                <a:latin typeface="Calibri"/>
              </a:rPr>
              <a:t>) Pr(x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)</a:t>
            </a:r>
          </a:p>
          <a:p>
            <a:pPr marL="514350" indent="-514350">
              <a:buNone/>
            </a:pP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0324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323528" y="1196752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3203848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940152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9812" y="3861048"/>
            <a:ext cx="295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Mixture of Gaussians</a:t>
            </a:r>
            <a:endParaRPr lang="en-C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4005064"/>
            <a:ext cx="210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t-distribution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40" y="4005064"/>
            <a:ext cx="238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Factor analyzer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49411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Blue boxes = Plates.  Interpretation:  repeat contents of box     		number of times in bottom right corner.</a:t>
            </a:r>
          </a:p>
          <a:p>
            <a:r>
              <a:rPr lang="en-CA" sz="2400" dirty="0" smtClean="0"/>
              <a:t>Bullet = variables which are not treated as uncertain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Undirected graphical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Probability distribution factorizes as:</a:t>
            </a:r>
            <a:endParaRPr lang="en-CA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FF0000"/>
                </a:solidFill>
              </a:rPr>
              <a:t>Partition function </a:t>
            </a:r>
            <a:r>
              <a:rPr lang="en-CA" sz="2800" dirty="0" smtClean="0"/>
              <a:t>(normalization constant)</a:t>
            </a:r>
            <a:endParaRPr lang="en-CA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4175956" y="404106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7864" y="4707141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Product over C functions</a:t>
            </a:r>
            <a:endParaRPr lang="en-CA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5652120" y="3429000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4128" y="4725144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FF0000"/>
                </a:solidFill>
              </a:rPr>
              <a:t>Potential function</a:t>
            </a:r>
          </a:p>
          <a:p>
            <a:pPr algn="ctr"/>
            <a:r>
              <a:rPr lang="en-CA" sz="2800" dirty="0" smtClean="0"/>
              <a:t>(returns non-negative number)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Undirected graphical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Probability distribution factorizes as:</a:t>
            </a:r>
            <a:endParaRPr lang="en-CA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FF0000"/>
                </a:solidFill>
              </a:rPr>
              <a:t>Partition function </a:t>
            </a:r>
            <a:r>
              <a:rPr lang="en-CA" sz="2800" dirty="0" smtClean="0"/>
              <a:t>(normalization constant)</a:t>
            </a:r>
            <a:endParaRPr lang="en-CA" sz="28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509120"/>
            <a:ext cx="4033480" cy="11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91880" y="5517232"/>
            <a:ext cx="533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For large systems, intractable to compute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form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74" y="3207618"/>
            <a:ext cx="7258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268760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2852936"/>
            <a:ext cx="553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Can be written as </a:t>
            </a:r>
            <a:r>
              <a:rPr lang="en-CA" sz="2800" dirty="0" smtClean="0">
                <a:solidFill>
                  <a:srgbClr val="FF0000"/>
                </a:solidFill>
              </a:rPr>
              <a:t>Gibbs Distribution</a:t>
            </a:r>
            <a:r>
              <a:rPr lang="en-CA" sz="2800" dirty="0" smtClean="0"/>
              <a:t>:</a:t>
            </a:r>
            <a:endParaRPr lang="en-CA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444208" y="472514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072" y="5211197"/>
            <a:ext cx="3254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Cost function </a:t>
            </a:r>
          </a:p>
          <a:p>
            <a:pPr algn="ctr"/>
            <a:r>
              <a:rPr lang="en-CA" sz="2800" dirty="0" smtClean="0"/>
              <a:t>(positive or negative)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661248"/>
            <a:ext cx="3528392" cy="3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3568" y="5085184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/>
              <a:t>where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4953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Cliques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628800"/>
            <a:ext cx="538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Better to write undirected model as</a:t>
            </a:r>
            <a:endParaRPr lang="en-CA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228184" y="3717032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4644008" y="393305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5856" y="4653136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Product over cliques</a:t>
            </a:r>
            <a:endParaRPr lang="en-CA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4725144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FF0000"/>
                </a:solidFill>
              </a:rPr>
              <a:t>Clique </a:t>
            </a:r>
          </a:p>
          <a:p>
            <a:pPr algn="ctr"/>
            <a:r>
              <a:rPr lang="en-CA" sz="2800" dirty="0" smtClean="0"/>
              <a:t>Subset of variables</a:t>
            </a:r>
            <a:endParaRPr lang="en-CA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40152" y="5661248"/>
            <a:ext cx="2652514" cy="628650"/>
            <a:chOff x="5724128" y="5157192"/>
            <a:chExt cx="2652514" cy="628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0192" y="5157192"/>
              <a:ext cx="20764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5229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Undirected graphical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To visualize graphical model from factorization</a:t>
            </a:r>
          </a:p>
          <a:p>
            <a:pPr lvl="1"/>
            <a:r>
              <a:rPr lang="en-CA" sz="2400" dirty="0" smtClean="0"/>
              <a:t>Sketch one node per random variable</a:t>
            </a:r>
          </a:p>
          <a:p>
            <a:pPr lvl="1"/>
            <a:r>
              <a:rPr lang="en-CA" sz="2400" dirty="0" smtClean="0"/>
              <a:t>For every clique, sketch connection from every node to every other</a:t>
            </a:r>
            <a:r>
              <a:rPr lang="en-CA" dirty="0" smtClean="0"/>
              <a:t> </a:t>
            </a:r>
          </a:p>
          <a:p>
            <a:pPr lvl="1"/>
            <a:endParaRPr lang="en-CA" dirty="0" smtClean="0"/>
          </a:p>
          <a:p>
            <a:r>
              <a:rPr lang="en-CA" sz="2800" dirty="0" smtClean="0"/>
              <a:t>To extract factorization from graphical model</a:t>
            </a:r>
          </a:p>
          <a:p>
            <a:pPr lvl="1"/>
            <a:r>
              <a:rPr lang="en-CA" sz="2400" dirty="0" smtClean="0"/>
              <a:t>Add one term to factorization per </a:t>
            </a:r>
            <a:r>
              <a:rPr lang="en-CA" sz="2400" dirty="0" smtClean="0">
                <a:solidFill>
                  <a:srgbClr val="FF0000"/>
                </a:solidFill>
              </a:rPr>
              <a:t>maximal clique </a:t>
            </a:r>
            <a:r>
              <a:rPr lang="en-CA" sz="2400" dirty="0" smtClean="0"/>
              <a:t>(fully connected subset of nodes where it is not possible to add another node and remain fully connected)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independence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 Much simpler than for directed models:</a:t>
            </a:r>
          </a:p>
          <a:p>
            <a:endParaRPr lang="en-CA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800" i="1" dirty="0" smtClean="0">
                <a:latin typeface="Times New Roman" pitchFamily="18" charset="0"/>
                <a:cs typeface="Times New Roman" pitchFamily="18" charset="0"/>
              </a:rPr>
              <a:t>One set of nodes is conditionally independent of another given a third if the third set separates them (i.e. Blocks any path from the first node to the second)</a:t>
            </a:r>
            <a:endParaRPr lang="en-CA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04084"/>
            <a:ext cx="7286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3212976"/>
            <a:ext cx="38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Represents factorization: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924944"/>
            <a:ext cx="8064896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By inspection of graphical model:</a:t>
            </a:r>
          </a:p>
          <a:p>
            <a:endParaRPr lang="en-CA" sz="2800" dirty="0" smtClean="0"/>
          </a:p>
          <a:p>
            <a:r>
              <a:rPr lang="en-CA" sz="2800" dirty="0" smtClean="0"/>
              <a:t>x</a:t>
            </a:r>
            <a:r>
              <a:rPr lang="en-CA" sz="2800" baseline="-25000" dirty="0" smtClean="0"/>
              <a:t>1</a:t>
            </a:r>
            <a:r>
              <a:rPr lang="en-CA" sz="2800" dirty="0" smtClean="0"/>
              <a:t> is conditionally independent of x</a:t>
            </a:r>
            <a:r>
              <a:rPr lang="en-CA" sz="2800" baseline="-25000" dirty="0" smtClean="0"/>
              <a:t>3</a:t>
            </a:r>
            <a:r>
              <a:rPr lang="en-CA" sz="2800" dirty="0" smtClean="0"/>
              <a:t> given x</a:t>
            </a:r>
            <a:r>
              <a:rPr lang="en-CA" sz="2800" baseline="-25000" dirty="0" smtClean="0"/>
              <a:t>2</a:t>
            </a:r>
            <a:r>
              <a:rPr lang="en-CA" sz="2800" dirty="0" smtClean="0"/>
              <a:t>, as the route from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/>
              <a:t> to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3</a:t>
            </a:r>
            <a:r>
              <a:rPr lang="en-CA" sz="2800" dirty="0" smtClean="0"/>
              <a:t> is blocked by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.</a:t>
            </a:r>
            <a:endParaRPr lang="en-CA" sz="2800" baseline="-25000" dirty="0" smtClean="0">
              <a:latin typeface="Calibri"/>
            </a:endParaRPr>
          </a:p>
          <a:p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43" y="3140968"/>
            <a:ext cx="568516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78092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Algebraically:</a:t>
            </a:r>
          </a:p>
          <a:p>
            <a:endParaRPr lang="en-CA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67544" y="5445224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No dependence on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3</a:t>
            </a:r>
            <a:r>
              <a:rPr lang="en-CA" sz="2800" dirty="0" smtClean="0"/>
              <a:t> implies that x</a:t>
            </a:r>
            <a:r>
              <a:rPr lang="en-CA" sz="2800" baseline="-25000" dirty="0" smtClean="0"/>
              <a:t>1</a:t>
            </a:r>
            <a:r>
              <a:rPr lang="en-CA" sz="2800" dirty="0" smtClean="0"/>
              <a:t> is conditionally independent of x</a:t>
            </a:r>
            <a:r>
              <a:rPr lang="en-CA" sz="2800" baseline="-25000" dirty="0" smtClean="0"/>
              <a:t>3</a:t>
            </a:r>
            <a:r>
              <a:rPr lang="en-CA" sz="2800" dirty="0" smtClean="0"/>
              <a:t> given x</a:t>
            </a:r>
            <a:r>
              <a:rPr lang="en-CA" sz="2800" baseline="-25000" dirty="0" smtClean="0"/>
              <a:t>2</a:t>
            </a:r>
            <a:r>
              <a:rPr lang="en-CA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852936"/>
            <a:ext cx="4464496" cy="113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independence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 smtClean="0"/>
              <a:t>The variable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/>
              <a:t> is said to be </a:t>
            </a:r>
            <a:r>
              <a:rPr lang="en-CA" sz="2800" dirty="0" smtClean="0">
                <a:solidFill>
                  <a:srgbClr val="FF0000"/>
                </a:solidFill>
              </a:rPr>
              <a:t>conditionally independent</a:t>
            </a:r>
            <a:r>
              <a:rPr lang="en-CA" sz="2800" dirty="0" smtClean="0"/>
              <a:t> of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3</a:t>
            </a:r>
            <a:r>
              <a:rPr lang="en-CA" sz="2800" dirty="0" smtClean="0"/>
              <a:t> given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 when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/>
              <a:t> and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3</a:t>
            </a:r>
            <a:r>
              <a:rPr lang="en-CA" sz="2800" dirty="0" smtClean="0"/>
              <a:t> are independent for fixed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.</a:t>
            </a:r>
          </a:p>
          <a:p>
            <a:pPr marL="514350" indent="-514350"/>
            <a:endParaRPr lang="en-CA" sz="2800" dirty="0" smtClean="0"/>
          </a:p>
          <a:p>
            <a:pPr marL="514350" indent="-514350"/>
            <a:endParaRPr lang="en-CA" sz="2800" dirty="0" smtClean="0"/>
          </a:p>
          <a:p>
            <a:pPr marL="514350" indent="-514350"/>
            <a:r>
              <a:rPr lang="en-CA" sz="2800" dirty="0" smtClean="0"/>
              <a:t>When this is true the joint density </a:t>
            </a:r>
            <a:r>
              <a:rPr lang="en-CA" sz="2800" dirty="0" smtClean="0">
                <a:solidFill>
                  <a:srgbClr val="FF0000"/>
                </a:solidFill>
              </a:rPr>
              <a:t>factorizes</a:t>
            </a:r>
            <a:r>
              <a:rPr lang="en-CA" sz="2800" dirty="0" smtClean="0"/>
              <a:t> in a certain way and is hence redundant.</a:t>
            </a:r>
            <a:endParaRPr lang="en-CA" sz="28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6984776" cy="103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1560" y="4509120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 smtClean="0"/>
              <a:t>Variables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1</a:t>
            </a:r>
            <a:r>
              <a:rPr lang="en-CA" sz="2800" dirty="0" smtClean="0"/>
              <a:t> and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2</a:t>
            </a:r>
            <a:r>
              <a:rPr lang="en-CA" sz="2800" dirty="0" smtClean="0"/>
              <a:t> form a clique (both connected to each other)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 smtClean="0"/>
              <a:t>But not a maximal clique, as we can add </a:t>
            </a:r>
            <a:r>
              <a:rPr lang="en-CA" sz="2800" dirty="0" smtClean="0">
                <a:latin typeface="Calibri"/>
              </a:rPr>
              <a:t>x</a:t>
            </a:r>
            <a:r>
              <a:rPr lang="en-CA" sz="2800" baseline="-25000" dirty="0" smtClean="0">
                <a:latin typeface="Calibri"/>
              </a:rPr>
              <a:t>3</a:t>
            </a:r>
            <a:r>
              <a:rPr lang="en-CA" sz="2800" dirty="0" smtClean="0"/>
              <a:t> and it is connected to both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237009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47251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 smtClean="0"/>
              <a:t>Graphical model implies factorization:</a:t>
            </a:r>
            <a:endParaRPr lang="en-CA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4351"/>
          <a:stretch>
            <a:fillRect/>
          </a:stretch>
        </p:blipFill>
        <p:spPr bwMode="auto">
          <a:xfrm>
            <a:off x="5707693" y="5236895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370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64351"/>
          <a:stretch>
            <a:fillRect/>
          </a:stretch>
        </p:blipFill>
        <p:spPr bwMode="auto">
          <a:xfrm>
            <a:off x="5524159" y="4286256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b="2868"/>
          <a:stretch>
            <a:fillRect/>
          </a:stretch>
        </p:blipFill>
        <p:spPr bwMode="auto">
          <a:xfrm>
            <a:off x="2411760" y="1124744"/>
            <a:ext cx="445151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49411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 smtClean="0"/>
              <a:t>Or could be....</a:t>
            </a:r>
            <a:endParaRPr lang="en-CA" sz="28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r="1706"/>
          <a:stretch>
            <a:fillRect/>
          </a:stretch>
        </p:blipFill>
        <p:spPr bwMode="auto">
          <a:xfrm>
            <a:off x="539552" y="5445224"/>
            <a:ext cx="8032976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l="74302"/>
          <a:stretch>
            <a:fillRect/>
          </a:stretch>
        </p:blipFill>
        <p:spPr bwMode="auto">
          <a:xfrm>
            <a:off x="6524746" y="5448314"/>
            <a:ext cx="2100170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99992" y="5877272"/>
            <a:ext cx="432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 smtClean="0"/>
              <a:t>... but this is less general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Comparing directed and undirected models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628800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Summary</a:t>
            </a:r>
            <a:r>
              <a:rPr lang="en-CA" sz="2800" dirty="0" smtClean="0"/>
              <a:t>:</a:t>
            </a:r>
          </a:p>
          <a:p>
            <a:endParaRPr lang="en-CA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/>
              <a:t>Some conditional independence patterns can be represented as both directed and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/>
              <a:t>Some can be represented only by 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/>
              <a:t>Some can be represented only by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/>
              <a:t>Some can be represented by neither</a:t>
            </a:r>
          </a:p>
          <a:p>
            <a:pPr marL="514350" indent="-514350"/>
            <a:endParaRPr lang="en-CA" sz="2800" dirty="0" smtClean="0"/>
          </a:p>
          <a:p>
            <a:endParaRPr lang="en-CA" sz="2800" dirty="0" smtClean="0"/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Comparing directed and undirected models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4244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white">
          <a:xfrm>
            <a:off x="107504" y="1268760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 bwMode="white">
          <a:xfrm>
            <a:off x="32038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6357950" y="1268760"/>
            <a:ext cx="44629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763688" y="4581128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987824" y="450912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236296" y="4941168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5500702"/>
            <a:ext cx="506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These models represent same independence / </a:t>
            </a:r>
          </a:p>
          <a:p>
            <a:r>
              <a:rPr lang="en-CA" sz="2000" dirty="0" smtClean="0"/>
              <a:t>conditional independence relations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652120" y="5413733"/>
            <a:ext cx="3277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There is no undirected model that can describe these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Comparing directed and undirected models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248249" y="5065690"/>
            <a:ext cx="1008112" cy="389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5832140" y="497717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5507196"/>
            <a:ext cx="371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There is no directed model that can describe these relations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120680" cy="327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 bwMode="white">
          <a:xfrm>
            <a:off x="14036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 bwMode="white">
          <a:xfrm>
            <a:off x="4572000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580112" y="5500702"/>
            <a:ext cx="242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Closest example, but not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Graphical models in computer vision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4077072"/>
            <a:ext cx="4107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Chain model </a:t>
            </a:r>
          </a:p>
          <a:p>
            <a:pPr algn="ctr"/>
            <a:r>
              <a:rPr lang="en-CA" sz="3200" dirty="0" smtClean="0"/>
              <a:t>(hidden Markov model)</a:t>
            </a:r>
            <a:endParaRPr lang="en-CA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7262" y="4077072"/>
            <a:ext cx="3541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Interpreting sign </a:t>
            </a:r>
          </a:p>
          <a:p>
            <a:pPr algn="ctr"/>
            <a:r>
              <a:rPr lang="en-CA" sz="3200" dirty="0" smtClean="0"/>
              <a:t>language sequences</a:t>
            </a:r>
            <a:endParaRPr lang="en-CA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44824"/>
            <a:ext cx="8398372" cy="17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white">
          <a:xfrm>
            <a:off x="4397844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Graphical models in computer vision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05017" y="4656038"/>
            <a:ext cx="205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Tree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4" y="4630175"/>
            <a:ext cx="436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Parsing the human body</a:t>
            </a:r>
            <a:endParaRPr lang="en-CA" sz="32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319192" cy="28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355976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500034" y="5149348"/>
            <a:ext cx="7715304" cy="1384995"/>
            <a:chOff x="500034" y="5072074"/>
            <a:chExt cx="7715304" cy="13849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5968654"/>
              <a:ext cx="1400177" cy="460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500034" y="5072074"/>
              <a:ext cx="77153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Note direction of links, indicating that we’re building a probability distribution over the data, i.e. generative models:</a:t>
              </a:r>
              <a:endParaRPr lang="en-GB" sz="280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1472" y="5213362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Graphical models in computer vision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8024" y="4656038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Grid model</a:t>
            </a:r>
          </a:p>
          <a:p>
            <a:pPr algn="ctr"/>
            <a:r>
              <a:rPr lang="en-CA" sz="3200" dirty="0" smtClean="0"/>
              <a:t>Markov random field</a:t>
            </a:r>
          </a:p>
          <a:p>
            <a:pPr algn="ctr"/>
            <a:r>
              <a:rPr lang="en-CA" sz="3200" dirty="0" smtClean="0"/>
              <a:t>(blue nodes)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8441" y="4656038"/>
            <a:ext cx="2478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Semantic </a:t>
            </a:r>
          </a:p>
          <a:p>
            <a:pPr algn="ctr"/>
            <a:r>
              <a:rPr lang="en-CA" sz="3200" dirty="0" smtClean="0"/>
              <a:t>segmentation</a:t>
            </a:r>
            <a:endParaRPr lang="en-CA" sz="32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308634" cy="29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283968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Graphical models in computer vision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077391" y="4656038"/>
            <a:ext cx="23118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Chain model</a:t>
            </a:r>
          </a:p>
          <a:p>
            <a:pPr algn="ctr"/>
            <a:r>
              <a:rPr lang="en-CA" sz="3200" dirty="0" err="1" smtClean="0"/>
              <a:t>Kalman</a:t>
            </a:r>
            <a:r>
              <a:rPr lang="en-CA" sz="3200" dirty="0" smtClean="0"/>
              <a:t>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3167" y="4656038"/>
            <a:ext cx="310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Tracking contours</a:t>
            </a:r>
            <a:endParaRPr lang="en-CA" sz="3200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292800" cy="173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271089" y="2636912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independence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428596" y="4929198"/>
            <a:ext cx="810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Consider joint </a:t>
            </a:r>
            <a:r>
              <a:rPr lang="en-CA" sz="2400" dirty="0" err="1" smtClean="0"/>
              <a:t>pdf</a:t>
            </a:r>
            <a:r>
              <a:rPr lang="en-CA" sz="2400" dirty="0" smtClean="0"/>
              <a:t> of three discrete variables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dirty="0" smtClean="0"/>
              <a:t>,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2</a:t>
            </a:r>
            <a:r>
              <a:rPr lang="en-CA" sz="2400" dirty="0" smtClean="0"/>
              <a:t>,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Inference in models with many unknowns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Ideally we would compute full posterior distribution </a:t>
            </a:r>
            <a:r>
              <a:rPr lang="en-CA" dirty="0" smtClean="0">
                <a:latin typeface="Calibri"/>
              </a:rPr>
              <a:t>Pr(w</a:t>
            </a:r>
            <a:r>
              <a:rPr lang="en-CA" baseline="-25000" dirty="0" smtClean="0">
                <a:latin typeface="Calibri"/>
              </a:rPr>
              <a:t>1...N</a:t>
            </a:r>
            <a:r>
              <a:rPr lang="en-CA" dirty="0" smtClean="0">
                <a:latin typeface="Calibri"/>
              </a:rPr>
              <a:t>|</a:t>
            </a:r>
            <a:r>
              <a:rPr lang="en-CA" b="1" dirty="0" smtClean="0">
                <a:latin typeface="Calibri"/>
              </a:rPr>
              <a:t>x</a:t>
            </a:r>
            <a:r>
              <a:rPr lang="en-CA" baseline="-25000" dirty="0" smtClean="0">
                <a:latin typeface="Calibri"/>
              </a:rPr>
              <a:t>1</a:t>
            </a:r>
            <a:r>
              <a:rPr lang="en-CA" baseline="-25000" dirty="0" smtClean="0"/>
              <a:t>...N</a:t>
            </a:r>
            <a:r>
              <a:rPr lang="en-CA" dirty="0" smtClean="0"/>
              <a:t>).</a:t>
            </a:r>
          </a:p>
          <a:p>
            <a:r>
              <a:rPr lang="en-CA" dirty="0" smtClean="0"/>
              <a:t>But for most models this is a very large discrete distribution – intractable to compute</a:t>
            </a:r>
          </a:p>
          <a:p>
            <a:r>
              <a:rPr lang="en-CA" dirty="0" smtClean="0"/>
              <a:t>Other solutions:</a:t>
            </a:r>
          </a:p>
          <a:p>
            <a:pPr lvl="1"/>
            <a:r>
              <a:rPr lang="en-CA" dirty="0" smtClean="0"/>
              <a:t>Find MAP solution</a:t>
            </a:r>
          </a:p>
          <a:p>
            <a:pPr lvl="1"/>
            <a:r>
              <a:rPr lang="en-CA" dirty="0" smtClean="0"/>
              <a:t>Find marginal posterior distributions</a:t>
            </a:r>
          </a:p>
          <a:p>
            <a:pPr lvl="1"/>
            <a:r>
              <a:rPr lang="en-CA" dirty="0" smtClean="0"/>
              <a:t>Maximum </a:t>
            </a:r>
            <a:r>
              <a:rPr lang="en-CA" dirty="0" err="1" smtClean="0"/>
              <a:t>marginals</a:t>
            </a:r>
            <a:endParaRPr lang="en-CA" dirty="0" smtClean="0"/>
          </a:p>
          <a:p>
            <a:pPr lvl="1"/>
            <a:r>
              <a:rPr lang="en-CA" dirty="0" smtClean="0"/>
              <a:t>Sampling posterior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MAP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56376" cy="16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/>
          </a:bodyPr>
          <a:lstStyle/>
          <a:p>
            <a:r>
              <a:rPr lang="en-CA" dirty="0" smtClean="0"/>
              <a:t>Still difficult to compute – must search through very large number of states to find the best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Marginal posterior distributions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Compute one distribution for each variable </a:t>
            </a:r>
            <a:r>
              <a:rPr lang="en-CA" dirty="0" err="1" smtClean="0">
                <a:latin typeface="Calibri"/>
              </a:rPr>
              <a:t>w</a:t>
            </a:r>
            <a:r>
              <a:rPr lang="en-CA" baseline="-25000" dirty="0" err="1" smtClean="0">
                <a:latin typeface="Calibri"/>
              </a:rPr>
              <a:t>n</a:t>
            </a:r>
            <a:r>
              <a:rPr lang="en-CA" dirty="0" smtClean="0"/>
              <a:t>.  </a:t>
            </a:r>
          </a:p>
          <a:p>
            <a:r>
              <a:rPr lang="en-CA" dirty="0" smtClean="0"/>
              <a:t>Obviously cannot be computed by computing full distribution and explicitly marginalizing.</a:t>
            </a:r>
          </a:p>
          <a:p>
            <a:r>
              <a:rPr lang="en-CA" dirty="0" smtClean="0"/>
              <a:t>Must use algorithms that exploit conditional independence!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522444" cy="102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</a:t>
            </a:r>
            <a:r>
              <a:rPr lang="en-CA" dirty="0" err="1" smtClean="0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/>
          </a:bodyPr>
          <a:lstStyle/>
          <a:p>
            <a:r>
              <a:rPr lang="en-CA" dirty="0" smtClean="0"/>
              <a:t>Maximum of marginal posterior distribution for each variable </a:t>
            </a:r>
            <a:r>
              <a:rPr lang="en-CA" dirty="0" err="1" smtClean="0">
                <a:latin typeface="Calibri"/>
              </a:rPr>
              <a:t>w</a:t>
            </a:r>
            <a:r>
              <a:rPr lang="en-CA" baseline="-25000" dirty="0" err="1" smtClean="0">
                <a:latin typeface="Calibri"/>
              </a:rPr>
              <a:t>n</a:t>
            </a:r>
            <a:r>
              <a:rPr lang="en-CA" dirty="0" smtClean="0"/>
              <a:t>.</a:t>
            </a:r>
          </a:p>
          <a:p>
            <a:r>
              <a:rPr lang="en-CA" dirty="0" smtClean="0"/>
              <a:t>May have probability zero;  the states can be individually probable, but never co-occur.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324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</a:t>
            </a:r>
            <a:r>
              <a:rPr lang="en-CA" dirty="0" err="1" smtClean="0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53" y="1238274"/>
            <a:ext cx="52673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Sampling the posterior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Draw samples from posterior Pr(w</a:t>
            </a:r>
            <a:r>
              <a:rPr lang="en-CA" baseline="-25000" dirty="0" smtClean="0"/>
              <a:t>1...N</a:t>
            </a:r>
            <a:r>
              <a:rPr lang="en-CA" dirty="0" smtClean="0"/>
              <a:t>|</a:t>
            </a:r>
            <a:r>
              <a:rPr lang="en-CA" b="1" dirty="0" smtClean="0"/>
              <a:t>x</a:t>
            </a:r>
            <a:r>
              <a:rPr lang="en-CA" baseline="-25000" dirty="0" smtClean="0"/>
              <a:t>1...N</a:t>
            </a:r>
            <a:r>
              <a:rPr lang="en-CA" dirty="0" smtClean="0"/>
              <a:t>). </a:t>
            </a:r>
          </a:p>
          <a:p>
            <a:pPr lvl="1"/>
            <a:r>
              <a:rPr lang="en-CA" dirty="0" smtClean="0"/>
              <a:t>use samples as representation of distribution</a:t>
            </a:r>
          </a:p>
          <a:p>
            <a:pPr lvl="1"/>
            <a:r>
              <a:rPr lang="en-CA" dirty="0" smtClean="0"/>
              <a:t>select sample with highest prob. as point sample</a:t>
            </a:r>
          </a:p>
          <a:p>
            <a:pPr lvl="1"/>
            <a:r>
              <a:rPr lang="en-CA" dirty="0" smtClean="0"/>
              <a:t>compute empirical max-</a:t>
            </a:r>
            <a:r>
              <a:rPr lang="en-CA" dirty="0" err="1" smtClean="0"/>
              <a:t>marginals</a:t>
            </a:r>
            <a:r>
              <a:rPr lang="en-CA" dirty="0" smtClean="0"/>
              <a:t> </a:t>
            </a:r>
          </a:p>
          <a:p>
            <a:pPr lvl="2"/>
            <a:r>
              <a:rPr lang="en-CA" dirty="0" smtClean="0"/>
              <a:t>Look at marginal statistics of samples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Drawing samples - directed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763492" cy="11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299695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To sample from directed model, use </a:t>
            </a:r>
            <a:r>
              <a:rPr lang="en-CA" sz="2400" dirty="0" smtClean="0">
                <a:solidFill>
                  <a:srgbClr val="FF0000"/>
                </a:solidFill>
              </a:rPr>
              <a:t>ancestral sampling</a:t>
            </a:r>
            <a:r>
              <a:rPr lang="en-CA" sz="2400" dirty="0" smtClean="0"/>
              <a:t> </a:t>
            </a:r>
          </a:p>
          <a:p>
            <a:endParaRPr lang="en-CA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work through graphical model, sampling one variable at a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Always sample parents before sampling variable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Condition on previously sampled values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Ancestral sampling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r="69233"/>
          <a:stretch>
            <a:fillRect/>
          </a:stretch>
        </p:blipFill>
        <p:spPr bwMode="auto">
          <a:xfrm>
            <a:off x="251520" y="4869160"/>
            <a:ext cx="3528392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31255"/>
          <a:stretch>
            <a:fillRect/>
          </a:stretch>
        </p:blipFill>
        <p:spPr bwMode="auto">
          <a:xfrm>
            <a:off x="1115616" y="5445224"/>
            <a:ext cx="7883701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Ancestral sampling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5171708"/>
            <a:ext cx="4281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1. Sample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 from </a:t>
            </a:r>
            <a:r>
              <a:rPr lang="en-CA" sz="2400" dirty="0" smtClean="0">
                <a:latin typeface="Calibri"/>
              </a:rPr>
              <a:t>Pr(x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dirty="0" smtClean="0"/>
              <a:t>)</a:t>
            </a:r>
          </a:p>
          <a:p>
            <a:r>
              <a:rPr lang="en-CA" sz="2400" dirty="0" smtClean="0"/>
              <a:t>2. Sample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2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 from </a:t>
            </a:r>
            <a:r>
              <a:rPr lang="en-CA" sz="2400" dirty="0" smtClean="0">
                <a:latin typeface="Calibri"/>
              </a:rPr>
              <a:t>Pr(x</a:t>
            </a:r>
            <a:r>
              <a:rPr lang="en-CA" sz="2400" baseline="-25000" dirty="0" smtClean="0">
                <a:latin typeface="Calibri"/>
              </a:rPr>
              <a:t>2</a:t>
            </a:r>
            <a:r>
              <a:rPr lang="en-CA" sz="2400" dirty="0" smtClean="0"/>
              <a:t>|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)</a:t>
            </a:r>
          </a:p>
          <a:p>
            <a:r>
              <a:rPr lang="en-CA" sz="2400" dirty="0" smtClean="0"/>
              <a:t>3. Sample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4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 from </a:t>
            </a:r>
            <a:r>
              <a:rPr lang="en-CA" sz="2400" dirty="0" smtClean="0">
                <a:latin typeface="Calibri"/>
              </a:rPr>
              <a:t>Pr(x</a:t>
            </a:r>
            <a:r>
              <a:rPr lang="en-CA" sz="2400" baseline="-25000" dirty="0" smtClean="0">
                <a:latin typeface="Calibri"/>
              </a:rPr>
              <a:t>4</a:t>
            </a:r>
            <a:r>
              <a:rPr lang="en-CA" sz="2400" dirty="0" smtClean="0"/>
              <a:t>|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,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2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)</a:t>
            </a:r>
          </a:p>
          <a:p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5171708"/>
            <a:ext cx="4212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4. Sample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3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 from </a:t>
            </a:r>
            <a:r>
              <a:rPr lang="en-CA" sz="2400" dirty="0" smtClean="0">
                <a:latin typeface="Calibri"/>
              </a:rPr>
              <a:t>Pr(x</a:t>
            </a:r>
            <a:r>
              <a:rPr lang="en-CA" sz="2400" baseline="-25000" dirty="0" smtClean="0">
                <a:latin typeface="Calibri"/>
              </a:rPr>
              <a:t>3</a:t>
            </a:r>
            <a:r>
              <a:rPr lang="en-CA" sz="2400" dirty="0" smtClean="0"/>
              <a:t>|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2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,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4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)</a:t>
            </a:r>
          </a:p>
          <a:p>
            <a:r>
              <a:rPr lang="en-CA" sz="2400" dirty="0" smtClean="0"/>
              <a:t>5. Sample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5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 from </a:t>
            </a:r>
            <a:r>
              <a:rPr lang="en-CA" sz="2400" dirty="0" smtClean="0">
                <a:latin typeface="Calibri"/>
              </a:rPr>
              <a:t>Pr(x</a:t>
            </a:r>
            <a:r>
              <a:rPr lang="en-CA" sz="2400" baseline="-25000" dirty="0" smtClean="0">
                <a:latin typeface="Calibri"/>
              </a:rPr>
              <a:t>5</a:t>
            </a:r>
            <a:r>
              <a:rPr lang="en-CA" sz="2400" dirty="0" smtClean="0"/>
              <a:t>|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3</a:t>
            </a:r>
            <a:r>
              <a:rPr lang="en-CA" sz="2400" baseline="15000" dirty="0" smtClean="0">
                <a:latin typeface="Calibri"/>
              </a:rPr>
              <a:t>*</a:t>
            </a:r>
            <a:r>
              <a:rPr lang="en-CA" sz="2400" dirty="0" smtClean="0"/>
              <a:t>)</a:t>
            </a:r>
            <a:endParaRPr lang="en-C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4633972"/>
            <a:ext cx="375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To generate one sample: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Drawing samples - undirected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Can’t use ancestral sampling as no sense of parents / children and don’t have conditional probability distributions</a:t>
            </a:r>
          </a:p>
          <a:p>
            <a:r>
              <a:rPr lang="en-CA" dirty="0" smtClean="0"/>
              <a:t>Instead use </a:t>
            </a:r>
            <a:r>
              <a:rPr lang="en-CA" dirty="0" smtClean="0">
                <a:solidFill>
                  <a:srgbClr val="FF0000"/>
                </a:solidFill>
              </a:rPr>
              <a:t>Markov chain Monte Carlo </a:t>
            </a:r>
            <a:r>
              <a:rPr lang="en-CA" dirty="0" smtClean="0"/>
              <a:t>method</a:t>
            </a:r>
          </a:p>
          <a:p>
            <a:pPr lvl="1"/>
            <a:r>
              <a:rPr lang="en-CA" dirty="0" smtClean="0"/>
              <a:t>Generate series of samples (</a:t>
            </a:r>
            <a:r>
              <a:rPr lang="en-CA" dirty="0" smtClean="0">
                <a:solidFill>
                  <a:srgbClr val="FF0000"/>
                </a:solidFill>
              </a:rPr>
              <a:t>chain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Each depends on previous sample (</a:t>
            </a:r>
            <a:r>
              <a:rPr lang="en-CA" dirty="0" smtClean="0">
                <a:solidFill>
                  <a:srgbClr val="FF0000"/>
                </a:solidFill>
              </a:rPr>
              <a:t>Markov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Generation stochastic (</a:t>
            </a:r>
            <a:r>
              <a:rPr lang="en-CA" dirty="0" smtClean="0">
                <a:solidFill>
                  <a:srgbClr val="FF0000"/>
                </a:solidFill>
              </a:rPr>
              <a:t>Monte Carlo</a:t>
            </a:r>
            <a:r>
              <a:rPr lang="en-CA" dirty="0" smtClean="0"/>
              <a:t>)</a:t>
            </a:r>
          </a:p>
          <a:p>
            <a:r>
              <a:rPr lang="en-CA" dirty="0" smtClean="0"/>
              <a:t>Example MCMC method = Gibbs sampling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independence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929198"/>
            <a:ext cx="8105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Consider joint </a:t>
            </a:r>
            <a:r>
              <a:rPr lang="en-CA" sz="2400" dirty="0" err="1" smtClean="0"/>
              <a:t>pdf</a:t>
            </a:r>
            <a:r>
              <a:rPr lang="en-CA" sz="2400" dirty="0" smtClean="0"/>
              <a:t> of three discrete variables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dirty="0" smtClean="0"/>
              <a:t>,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2</a:t>
            </a:r>
            <a:r>
              <a:rPr lang="en-CA" sz="2400" dirty="0" smtClean="0"/>
              <a:t>,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 smtClean="0"/>
              <a:t>The three marginal distributions show that no pair of variables is independent</a:t>
            </a:r>
          </a:p>
          <a:p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79" t="4160" r="3654" b="45922"/>
          <a:stretch>
            <a:fillRect/>
          </a:stretch>
        </p:blipFill>
        <p:spPr bwMode="auto">
          <a:xfrm>
            <a:off x="3059832" y="2204864"/>
            <a:ext cx="59378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3084681" y="213285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004048" y="2132856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 bwMode="white">
          <a:xfrm>
            <a:off x="7151409" y="2204864"/>
            <a:ext cx="2652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Gibbs sampling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To generate new sample </a:t>
            </a:r>
            <a:r>
              <a:rPr lang="en-CA" b="1" dirty="0" smtClean="0">
                <a:latin typeface="Calibri"/>
              </a:rPr>
              <a:t>x</a:t>
            </a:r>
            <a:r>
              <a:rPr lang="en-CA" dirty="0" smtClean="0"/>
              <a:t> in the chain</a:t>
            </a:r>
          </a:p>
          <a:p>
            <a:pPr marL="914400" lvl="1" indent="-514350"/>
            <a:r>
              <a:rPr lang="en-CA" dirty="0" smtClean="0"/>
              <a:t>Sample each dimension in any order</a:t>
            </a:r>
          </a:p>
          <a:p>
            <a:pPr marL="914400" lvl="1" indent="-514350"/>
            <a:r>
              <a:rPr lang="en-CA" dirty="0" smtClean="0"/>
              <a:t>To update </a:t>
            </a:r>
            <a:r>
              <a:rPr lang="en-CA" dirty="0" smtClean="0">
                <a:latin typeface="Calibri"/>
              </a:rPr>
              <a:t>n</a:t>
            </a:r>
            <a:r>
              <a:rPr lang="en-CA" baseline="30000" dirty="0" smtClean="0">
                <a:latin typeface="Calibri"/>
              </a:rPr>
              <a:t>th</a:t>
            </a:r>
            <a:r>
              <a:rPr lang="en-CA" dirty="0" smtClean="0"/>
              <a:t> dimension </a:t>
            </a:r>
            <a:r>
              <a:rPr lang="en-CA" dirty="0" err="1" smtClean="0">
                <a:latin typeface="Calibri"/>
              </a:rPr>
              <a:t>x</a:t>
            </a:r>
            <a:r>
              <a:rPr lang="en-CA" baseline="-25000" dirty="0" err="1" smtClean="0">
                <a:latin typeface="Calibri"/>
              </a:rPr>
              <a:t>n</a:t>
            </a:r>
            <a:endParaRPr lang="en-CA" baseline="-25000" dirty="0" smtClean="0">
              <a:latin typeface="Calibri"/>
            </a:endParaRPr>
          </a:p>
          <a:p>
            <a:pPr marL="1314450" lvl="2" indent="-514350"/>
            <a:r>
              <a:rPr lang="en-CA" dirty="0" smtClean="0"/>
              <a:t>Fix other N-1 dimensions </a:t>
            </a:r>
          </a:p>
          <a:p>
            <a:pPr marL="1314450" lvl="2" indent="-514350"/>
            <a:r>
              <a:rPr lang="en-CA" dirty="0" smtClean="0"/>
              <a:t>Draw from conditional distribution </a:t>
            </a:r>
            <a:r>
              <a:rPr lang="en-CA" dirty="0" smtClean="0">
                <a:latin typeface="Calibri"/>
              </a:rPr>
              <a:t>Pr(</a:t>
            </a:r>
            <a:r>
              <a:rPr lang="en-CA" dirty="0" err="1" smtClean="0">
                <a:latin typeface="Calibri"/>
              </a:rPr>
              <a:t>x</a:t>
            </a:r>
            <a:r>
              <a:rPr lang="en-CA" baseline="-25000" dirty="0" err="1" smtClean="0">
                <a:latin typeface="Calibri"/>
              </a:rPr>
              <a:t>n</a:t>
            </a:r>
            <a:r>
              <a:rPr lang="en-CA" dirty="0" smtClean="0"/>
              <a:t>| </a:t>
            </a:r>
            <a:r>
              <a:rPr lang="en-CA" dirty="0" smtClean="0">
                <a:latin typeface="Calibri"/>
              </a:rPr>
              <a:t>x</a:t>
            </a:r>
            <a:r>
              <a:rPr lang="en-CA" baseline="-25000" dirty="0" smtClean="0">
                <a:latin typeface="Calibri"/>
              </a:rPr>
              <a:t>1...</a:t>
            </a:r>
            <a:r>
              <a:rPr lang="en-CA" baseline="-25000" dirty="0" smtClean="0"/>
              <a:t>N\n</a:t>
            </a:r>
            <a:r>
              <a:rPr lang="en-CA" dirty="0" smtClean="0"/>
              <a:t>)</a:t>
            </a:r>
          </a:p>
          <a:p>
            <a:pPr marL="514350" indent="-514350">
              <a:buNone/>
            </a:pPr>
            <a:r>
              <a:rPr lang="en-CA" dirty="0" smtClean="0"/>
              <a:t>Get samples by selecting from chain</a:t>
            </a:r>
          </a:p>
          <a:p>
            <a:pPr marL="914400" lvl="1" indent="-514350"/>
            <a:r>
              <a:rPr lang="en-CA" dirty="0" smtClean="0"/>
              <a:t>Needs burn-in period</a:t>
            </a:r>
          </a:p>
          <a:p>
            <a:pPr marL="914400" lvl="1" indent="-514350"/>
            <a:r>
              <a:rPr lang="en-CA" dirty="0" smtClean="0"/>
              <a:t>Choose samples spaced apart, so not correlated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Gibbs sampling example: bi-</a:t>
            </a:r>
            <a:r>
              <a:rPr lang="en-CA" dirty="0" err="1" smtClean="0"/>
              <a:t>variate</a:t>
            </a:r>
            <a:r>
              <a:rPr lang="en-CA" dirty="0" smtClean="0"/>
              <a:t> normal distribution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49948"/>
          <a:stretch>
            <a:fillRect/>
          </a:stretch>
        </p:blipFill>
        <p:spPr bwMode="auto">
          <a:xfrm>
            <a:off x="2123728" y="1556792"/>
            <a:ext cx="4896544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73029" y="1732681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Gibbs sampling example: bi-</a:t>
            </a:r>
            <a:r>
              <a:rPr lang="en-CA" dirty="0" err="1" smtClean="0"/>
              <a:t>variate</a:t>
            </a:r>
            <a:r>
              <a:rPr lang="en-CA" dirty="0" smtClean="0"/>
              <a:t> normal distribution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0228"/>
          <a:stretch>
            <a:fillRect/>
          </a:stretch>
        </p:blipFill>
        <p:spPr bwMode="auto">
          <a:xfrm>
            <a:off x="1979712" y="1484784"/>
            <a:ext cx="4869196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55776" y="1700808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in directed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6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Use standard ML formulation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sz="1400" dirty="0" smtClean="0"/>
          </a:p>
          <a:p>
            <a:pPr>
              <a:buNone/>
            </a:pPr>
            <a:r>
              <a:rPr lang="en-CA" sz="2600" dirty="0" smtClean="0"/>
              <a:t>where </a:t>
            </a:r>
            <a:r>
              <a:rPr lang="en-CA" sz="2600" dirty="0" err="1" smtClean="0">
                <a:latin typeface="Calibri"/>
              </a:rPr>
              <a:t>x</a:t>
            </a:r>
            <a:r>
              <a:rPr lang="en-CA" sz="2600" baseline="-25000" dirty="0" err="1" smtClean="0">
                <a:latin typeface="Calibri"/>
              </a:rPr>
              <a:t>i,n</a:t>
            </a:r>
            <a:r>
              <a:rPr lang="en-CA" sz="2600" dirty="0" smtClean="0"/>
              <a:t> is the </a:t>
            </a:r>
            <a:r>
              <a:rPr lang="en-CA" sz="2600" dirty="0" smtClean="0">
                <a:latin typeface="Calibri"/>
              </a:rPr>
              <a:t>n</a:t>
            </a:r>
            <a:r>
              <a:rPr lang="en-CA" sz="2600" baseline="30000" dirty="0" smtClean="0">
                <a:latin typeface="Calibri"/>
              </a:rPr>
              <a:t>th</a:t>
            </a:r>
            <a:r>
              <a:rPr lang="en-CA" sz="2600" dirty="0" smtClean="0"/>
              <a:t> dimension of the </a:t>
            </a:r>
            <a:r>
              <a:rPr lang="en-CA" sz="2600" dirty="0" err="1" smtClean="0">
                <a:latin typeface="Calibri"/>
              </a:rPr>
              <a:t>i</a:t>
            </a:r>
            <a:r>
              <a:rPr lang="en-CA" sz="2600" baseline="30000" dirty="0" err="1" smtClean="0">
                <a:latin typeface="Calibri"/>
              </a:rPr>
              <a:t>th</a:t>
            </a:r>
            <a:r>
              <a:rPr lang="en-CA" sz="2600" dirty="0" smtClean="0"/>
              <a:t> training example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181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624319"/>
            <a:ext cx="6408712" cy="210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in undirected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673354" cy="121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98234"/>
            <a:ext cx="5959308" cy="213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99592" y="1628800"/>
            <a:ext cx="5193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Write in form of Gibbs distribution</a:t>
            </a:r>
            <a:endParaRPr lang="en-C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25860"/>
            <a:ext cx="495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Maximum likelihood formulation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in undirected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49224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22108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PROBLEM:  </a:t>
            </a:r>
            <a:r>
              <a:rPr lang="en-CA" sz="2800" dirty="0" smtClean="0"/>
              <a:t>To compute first term, we must sum over all possible states.  This is intractable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Contrastive divergence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0963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Some algebraic manipulation</a:t>
            </a:r>
            <a:endParaRPr lang="en-CA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5600293" cy="39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Contrastive divergence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35882"/>
          <a:stretch>
            <a:fillRect/>
          </a:stretch>
        </p:blipFill>
        <p:spPr bwMode="auto">
          <a:xfrm>
            <a:off x="1331640" y="2362772"/>
            <a:ext cx="5400600" cy="116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62316"/>
          <a:stretch>
            <a:fillRect/>
          </a:stretch>
        </p:blipFill>
        <p:spPr bwMode="auto">
          <a:xfrm>
            <a:off x="3059832" y="3527026"/>
            <a:ext cx="3168352" cy="11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1700808"/>
            <a:ext cx="287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Now approximate: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797152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Where </a:t>
            </a:r>
            <a:r>
              <a:rPr lang="en-CA" sz="2800" dirty="0" err="1" smtClean="0">
                <a:latin typeface="Calibri"/>
              </a:rPr>
              <a:t>x</a:t>
            </a:r>
            <a:r>
              <a:rPr lang="en-CA" sz="2800" baseline="-25000" dirty="0" err="1" smtClean="0">
                <a:latin typeface="Calibri"/>
              </a:rPr>
              <a:t>j</a:t>
            </a:r>
            <a:r>
              <a:rPr lang="en-CA" sz="2800" baseline="15000" dirty="0" smtClean="0">
                <a:latin typeface="Calibri"/>
              </a:rPr>
              <a:t>*</a:t>
            </a:r>
            <a:r>
              <a:rPr lang="en-CA" sz="2800" dirty="0" smtClean="0"/>
              <a:t> is one of J samples from the distribution.  </a:t>
            </a:r>
          </a:p>
          <a:p>
            <a:r>
              <a:rPr lang="en-CA" sz="2800" dirty="0" smtClean="0"/>
              <a:t>Can be computed using Gibbs sampling. In practice, it is possible to run MCMC for just 1 iteration and still OK.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Contrastive divergence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45224"/>
            <a:ext cx="6192688" cy="96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196752"/>
            <a:ext cx="5256584" cy="42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Can characterize joint distributions as</a:t>
            </a:r>
          </a:p>
          <a:p>
            <a:pPr marL="914400" lvl="1" indent="-514350"/>
            <a:r>
              <a:rPr lang="en-CA" dirty="0" smtClean="0"/>
              <a:t>Graphical models</a:t>
            </a:r>
          </a:p>
          <a:p>
            <a:pPr marL="914400" lvl="1" indent="-514350"/>
            <a:r>
              <a:rPr lang="en-CA" dirty="0" smtClean="0"/>
              <a:t>Sets of conditional independence relations</a:t>
            </a:r>
          </a:p>
          <a:p>
            <a:pPr marL="914400" lvl="1" indent="-514350"/>
            <a:r>
              <a:rPr lang="en-CA" dirty="0" smtClean="0"/>
              <a:t>Factorizations </a:t>
            </a:r>
          </a:p>
          <a:p>
            <a:pPr marL="514350" indent="-514350">
              <a:buNone/>
            </a:pPr>
            <a:r>
              <a:rPr lang="en-CA" dirty="0" smtClean="0"/>
              <a:t>Two types of graphical model, represent different but overlapping subsets of possible conditional independence relations</a:t>
            </a:r>
          </a:p>
          <a:p>
            <a:pPr marL="914400" lvl="1" indent="-514350"/>
            <a:r>
              <a:rPr lang="en-CA" dirty="0" smtClean="0"/>
              <a:t>Directed (learning easy, sampling easy)</a:t>
            </a:r>
          </a:p>
          <a:p>
            <a:pPr marL="914400" lvl="1" indent="-514350"/>
            <a:r>
              <a:rPr lang="en-CA" dirty="0" smtClean="0"/>
              <a:t>Undirected (learning hard, sampling hard)</a:t>
            </a:r>
          </a:p>
          <a:p>
            <a:pPr marL="914400" lvl="1" indent="-514350"/>
            <a:endParaRPr lang="en-CA" dirty="0" smtClean="0"/>
          </a:p>
          <a:p>
            <a:pPr marL="914400" lvl="1" indent="-514350"/>
            <a:endParaRPr lang="en-CA" dirty="0" smtClean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independence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7012" y="4929198"/>
            <a:ext cx="8561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Consider joint </a:t>
            </a:r>
            <a:r>
              <a:rPr lang="en-CA" sz="2400" dirty="0" err="1" smtClean="0"/>
              <a:t>pdf</a:t>
            </a:r>
            <a:r>
              <a:rPr lang="en-CA" sz="2400" dirty="0" smtClean="0"/>
              <a:t> of three discrete variables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dirty="0" smtClean="0"/>
              <a:t>,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2</a:t>
            </a:r>
            <a:r>
              <a:rPr lang="en-CA" sz="2400" dirty="0" smtClean="0"/>
              <a:t>,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 smtClean="0"/>
              <a:t>The three marginal distributions show that no pair of variables is independent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 smtClean="0"/>
              <a:t>But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1</a:t>
            </a:r>
            <a:r>
              <a:rPr lang="en-CA" sz="2400" dirty="0" smtClean="0"/>
              <a:t> is independent of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3</a:t>
            </a:r>
            <a:r>
              <a:rPr lang="en-CA" sz="2400" dirty="0" smtClean="0"/>
              <a:t> given </a:t>
            </a:r>
            <a:r>
              <a:rPr lang="en-CA" sz="2400" dirty="0" smtClean="0">
                <a:latin typeface="Calibri"/>
              </a:rPr>
              <a:t>x</a:t>
            </a:r>
            <a:r>
              <a:rPr lang="en-CA" sz="2400" baseline="-25000" dirty="0" smtClean="0">
                <a:latin typeface="Calibri"/>
              </a:rPr>
              <a:t>2</a:t>
            </a:r>
          </a:p>
          <a:p>
            <a:endParaRPr lang="en-CA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466" t="54078"/>
          <a:stretch>
            <a:fillRect/>
          </a:stretch>
        </p:blipFill>
        <p:spPr bwMode="gray">
          <a:xfrm>
            <a:off x="2699792" y="2492896"/>
            <a:ext cx="6333426" cy="158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2714612" y="3643314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4788024" y="356902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6804248" y="3497588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 bwMode="white">
          <a:xfrm>
            <a:off x="2797558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 bwMode="white">
          <a:xfrm>
            <a:off x="4788024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 bwMode="white">
          <a:xfrm>
            <a:off x="6876256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Graphical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smtClean="0">
                <a:solidFill>
                  <a:srgbClr val="FF0000"/>
                </a:solidFill>
              </a:rPr>
              <a:t>graphical model </a:t>
            </a:r>
            <a:r>
              <a:rPr lang="en-CA" dirty="0" smtClean="0"/>
              <a:t>is a graph based representation that makes both factorization and conditional independence relations easy to establish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Two important types:</a:t>
            </a:r>
          </a:p>
          <a:p>
            <a:pPr lvl="1"/>
            <a:r>
              <a:rPr lang="en-CA" dirty="0" smtClean="0"/>
              <a:t>Directed graphical model or Bayesian network</a:t>
            </a:r>
          </a:p>
          <a:p>
            <a:pPr lvl="1"/>
            <a:r>
              <a:rPr lang="en-CA" dirty="0" smtClean="0"/>
              <a:t>Undirected graphical model or Markov network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Directed graphical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Directed graphical model represents probability distribution that factorizes as a product of conditional probability distributions</a:t>
            </a:r>
          </a:p>
          <a:p>
            <a:endParaRPr lang="en-CA" sz="2800" dirty="0" smtClean="0"/>
          </a:p>
          <a:p>
            <a:pPr>
              <a:buNone/>
            </a:pPr>
            <a:endParaRPr lang="en-CA" sz="2800" dirty="0" smtClean="0"/>
          </a:p>
          <a:p>
            <a:pPr>
              <a:buNone/>
            </a:pPr>
            <a:r>
              <a:rPr lang="en-CA" sz="2800" dirty="0" smtClean="0"/>
              <a:t>   where pa[n] denotes the parents of node n</a:t>
            </a:r>
          </a:p>
          <a:p>
            <a:pPr>
              <a:buNone/>
            </a:pPr>
            <a:endParaRPr lang="en-C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4248472" cy="96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Directed graphical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To visualize graphical model from factorization</a:t>
            </a:r>
          </a:p>
          <a:p>
            <a:pPr lvl="1"/>
            <a:r>
              <a:rPr lang="en-CA" sz="2400" dirty="0" smtClean="0"/>
              <a:t>add one node per random variable and draw arrow to each variable from each of its parents.</a:t>
            </a:r>
            <a:endParaRPr lang="en-CA" dirty="0" smtClean="0"/>
          </a:p>
          <a:p>
            <a:endParaRPr lang="en-CA" sz="2800" dirty="0" smtClean="0"/>
          </a:p>
          <a:p>
            <a:r>
              <a:rPr lang="en-CA" sz="2800" dirty="0" smtClean="0"/>
              <a:t>To extract factorization from graphical model</a:t>
            </a:r>
          </a:p>
          <a:p>
            <a:pPr lvl="1"/>
            <a:r>
              <a:rPr lang="en-CA" sz="2400" dirty="0" smtClean="0"/>
              <a:t>Add one term per node in the graph </a:t>
            </a:r>
            <a:r>
              <a:rPr lang="en-CA" sz="2400" dirty="0" smtClean="0">
                <a:latin typeface="Calibri"/>
              </a:rPr>
              <a:t>Pr(</a:t>
            </a:r>
            <a:r>
              <a:rPr lang="en-CA" sz="2400" dirty="0" err="1" smtClean="0">
                <a:latin typeface="Calibri"/>
              </a:rPr>
              <a:t>x</a:t>
            </a:r>
            <a:r>
              <a:rPr lang="en-CA" sz="2400" baseline="-25000" dirty="0" err="1" smtClean="0">
                <a:latin typeface="Calibri"/>
              </a:rPr>
              <a:t>n</a:t>
            </a:r>
            <a:r>
              <a:rPr lang="en-CA" sz="2400" dirty="0" smtClean="0">
                <a:latin typeface="Calibri"/>
              </a:rPr>
              <a:t>| </a:t>
            </a:r>
            <a:r>
              <a:rPr lang="en-CA" sz="2400" dirty="0" err="1" smtClean="0">
                <a:latin typeface="Calibri"/>
              </a:rPr>
              <a:t>x</a:t>
            </a:r>
            <a:r>
              <a:rPr lang="en-CA" sz="2400" baseline="-25000" dirty="0" err="1" smtClean="0">
                <a:latin typeface="Calibri"/>
              </a:rPr>
              <a:t>pa</a:t>
            </a:r>
            <a:r>
              <a:rPr lang="en-CA" sz="2400" baseline="-25000" dirty="0" smtClean="0">
                <a:latin typeface="Calibri"/>
              </a:rPr>
              <a:t>[n]</a:t>
            </a:r>
            <a:r>
              <a:rPr lang="en-CA" sz="2400" dirty="0" smtClean="0"/>
              <a:t>)</a:t>
            </a:r>
          </a:p>
          <a:p>
            <a:pPr lvl="1"/>
            <a:r>
              <a:rPr lang="en-CA" sz="2400" dirty="0" smtClean="0"/>
              <a:t>If no parents then just add </a:t>
            </a:r>
            <a:r>
              <a:rPr lang="en-CA" sz="2400" dirty="0" smtClean="0">
                <a:latin typeface="Calibri"/>
              </a:rPr>
              <a:t>Pr(</a:t>
            </a:r>
            <a:r>
              <a:rPr lang="en-CA" sz="2400" dirty="0" err="1" smtClean="0">
                <a:latin typeface="Calibri"/>
              </a:rPr>
              <a:t>x</a:t>
            </a:r>
            <a:r>
              <a:rPr lang="en-CA" sz="2400" baseline="-25000" dirty="0" err="1" smtClean="0">
                <a:latin typeface="Calibri"/>
              </a:rPr>
              <a:t>n</a:t>
            </a:r>
            <a:r>
              <a:rPr lang="en-CA" sz="2400" dirty="0" smtClean="0"/>
              <a:t>)</a:t>
            </a:r>
          </a:p>
          <a:p>
            <a:pPr lvl="1">
              <a:buNone/>
            </a:pP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2398</Words>
  <Application>Microsoft Office PowerPoint</Application>
  <PresentationFormat>On-screen Show (4:3)</PresentationFormat>
  <Paragraphs>356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Computer vision: models, learning and inference</vt:lpstr>
      <vt:lpstr>Independence</vt:lpstr>
      <vt:lpstr>Conditional independence</vt:lpstr>
      <vt:lpstr>Conditional independence</vt:lpstr>
      <vt:lpstr>Conditional independence</vt:lpstr>
      <vt:lpstr>Conditional independence</vt:lpstr>
      <vt:lpstr>Graphical models</vt:lpstr>
      <vt:lpstr>Directed graphical models</vt:lpstr>
      <vt:lpstr>Directed graphical models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Redundancy </vt:lpstr>
      <vt:lpstr>Example 3</vt:lpstr>
      <vt:lpstr>Undirected graphical models</vt:lpstr>
      <vt:lpstr>Undirected graphical models</vt:lpstr>
      <vt:lpstr>Alternative form</vt:lpstr>
      <vt:lpstr>Cliques</vt:lpstr>
      <vt:lpstr>Undirected graphical models</vt:lpstr>
      <vt:lpstr>Conditional independence</vt:lpstr>
      <vt:lpstr>Example 1</vt:lpstr>
      <vt:lpstr>Example 1</vt:lpstr>
      <vt:lpstr>Example 1</vt:lpstr>
      <vt:lpstr>Example 2</vt:lpstr>
      <vt:lpstr>Example 2</vt:lpstr>
      <vt:lpstr>Example 2</vt:lpstr>
      <vt:lpstr>Comparing directed and undirected models</vt:lpstr>
      <vt:lpstr>Comparing directed and undirected models</vt:lpstr>
      <vt:lpstr>Comparing directed and undirected models</vt:lpstr>
      <vt:lpstr>Graphical models in computer vision</vt:lpstr>
      <vt:lpstr>Graphical models in computer vision</vt:lpstr>
      <vt:lpstr>Graphical models in computer vision</vt:lpstr>
      <vt:lpstr>Graphical models in computer vision</vt:lpstr>
      <vt:lpstr>Inference in models with many unknowns</vt:lpstr>
      <vt:lpstr>Finding MAP solution</vt:lpstr>
      <vt:lpstr>Marginal posterior distributions</vt:lpstr>
      <vt:lpstr>Maximum marginals</vt:lpstr>
      <vt:lpstr>Maximum marginals</vt:lpstr>
      <vt:lpstr>Sampling the posterior</vt:lpstr>
      <vt:lpstr>Drawing samples - directed</vt:lpstr>
      <vt:lpstr>Ancestral sampling example</vt:lpstr>
      <vt:lpstr>Ancestral sampling example</vt:lpstr>
      <vt:lpstr>Drawing samples - undirected</vt:lpstr>
      <vt:lpstr>Slide 50</vt:lpstr>
      <vt:lpstr>Gibbs sampling example: bi-variate normal distribution</vt:lpstr>
      <vt:lpstr>Gibbs sampling example: bi-variate normal distribution</vt:lpstr>
      <vt:lpstr>Learning in directed models</vt:lpstr>
      <vt:lpstr>Learning in undirected models</vt:lpstr>
      <vt:lpstr>Learning in undirected models</vt:lpstr>
      <vt:lpstr>Contrastive divergence</vt:lpstr>
      <vt:lpstr>Contrastive divergence</vt:lpstr>
      <vt:lpstr>Contrastive divergence</vt:lpstr>
      <vt:lpstr>Conclusions</vt:lpstr>
    </vt:vector>
  </TitlesOfParts>
  <Company>UCL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Gabriel Brostow</cp:lastModifiedBy>
  <cp:revision>47</cp:revision>
  <dcterms:created xsi:type="dcterms:W3CDTF">2011-06-01T16:56:42Z</dcterms:created>
  <dcterms:modified xsi:type="dcterms:W3CDTF">2014-11-13T12:38:59Z</dcterms:modified>
</cp:coreProperties>
</file>