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8" r:id="rId9"/>
    <p:sldId id="262" r:id="rId10"/>
    <p:sldId id="265" r:id="rId11"/>
    <p:sldId id="266" r:id="rId12"/>
    <p:sldId id="267" r:id="rId13"/>
    <p:sldId id="264" r:id="rId14"/>
  </p:sldIdLst>
  <p:sldSz cx="12192000" cy="6856413"/>
  <p:notesSz cx="12192000" cy="96139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76" autoAdjust="0"/>
  </p:normalViewPr>
  <p:slideViewPr>
    <p:cSldViewPr>
      <p:cViewPr varScale="1">
        <p:scale>
          <a:sx n="83" d="100"/>
          <a:sy n="83" d="100"/>
        </p:scale>
        <p:origin x="408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03366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03366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03366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09599" y="1066799"/>
            <a:ext cx="2190750" cy="38100"/>
          </a:xfrm>
          <a:custGeom>
            <a:avLst/>
            <a:gdLst/>
            <a:ahLst/>
            <a:cxnLst/>
            <a:rect l="l" t="t" r="r" b="b"/>
            <a:pathLst>
              <a:path w="2190750" h="38100">
                <a:moveTo>
                  <a:pt x="2190749" y="38099"/>
                </a:moveTo>
                <a:lnTo>
                  <a:pt x="0" y="38099"/>
                </a:lnTo>
                <a:lnTo>
                  <a:pt x="0" y="0"/>
                </a:lnTo>
                <a:lnTo>
                  <a:pt x="2190749" y="0"/>
                </a:lnTo>
                <a:lnTo>
                  <a:pt x="219074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558800"/>
            <a:ext cx="5869940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003366"/>
                </a:solidFill>
                <a:latin typeface="Liberation Serif"/>
                <a:cs typeface="Liberation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mailto:john.doe@example.com" TargetMode="Externa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hyperlink" Target="mailto:john.doe@example.com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775" y="1187450"/>
            <a:ext cx="9950450" cy="81788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145915" marR="5080" indent="-4133850">
              <a:lnSpc>
                <a:spcPts val="3000"/>
              </a:lnSpc>
              <a:spcBef>
                <a:spcPts val="400"/>
              </a:spcBef>
            </a:pPr>
            <a:r>
              <a:rPr sz="2700" spc="-40" dirty="0"/>
              <a:t>Web3-</a:t>
            </a:r>
            <a:r>
              <a:rPr sz="2700" dirty="0"/>
              <a:t>based</a:t>
            </a:r>
            <a:r>
              <a:rPr sz="2700" spc="-10" dirty="0"/>
              <a:t> </a:t>
            </a:r>
            <a:r>
              <a:rPr sz="2700" dirty="0"/>
              <a:t>Privacy-Enhanced</a:t>
            </a:r>
            <a:r>
              <a:rPr sz="2700" spc="-160" dirty="0"/>
              <a:t> </a:t>
            </a:r>
            <a:r>
              <a:rPr sz="2700" dirty="0"/>
              <a:t>AI</a:t>
            </a:r>
            <a:r>
              <a:rPr sz="2700" spc="-10" dirty="0"/>
              <a:t> </a:t>
            </a:r>
            <a:r>
              <a:rPr sz="2700" dirty="0"/>
              <a:t>Chatbot</a:t>
            </a:r>
            <a:r>
              <a:rPr sz="2700" spc="-10" dirty="0"/>
              <a:t> </a:t>
            </a:r>
            <a:r>
              <a:rPr sz="2700"/>
              <a:t>Framework</a:t>
            </a:r>
            <a:r>
              <a:rPr sz="2700" spc="-10"/>
              <a:t> </a:t>
            </a:r>
            <a:r>
              <a:rPr sz="2700"/>
              <a:t>with</a:t>
            </a:r>
            <a:r>
              <a:rPr sz="2700" spc="-10"/>
              <a:t> </a:t>
            </a:r>
            <a:r>
              <a:rPr sz="2700" spc="-20" dirty="0"/>
              <a:t>Clio-</a:t>
            </a:r>
            <a:r>
              <a:rPr sz="2700" spc="-50" dirty="0"/>
              <a:t>X </a:t>
            </a:r>
            <a:r>
              <a:rPr sz="2700" spc="-10" dirty="0"/>
              <a:t>Integration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882775" y="2187575"/>
            <a:ext cx="84264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0035" marR="5080" indent="-2807970">
              <a:lnSpc>
                <a:spcPct val="116700"/>
              </a:lnSpc>
              <a:spcBef>
                <a:spcPts val="100"/>
              </a:spcBef>
            </a:pPr>
            <a:r>
              <a:rPr sz="1500" spc="-20" dirty="0">
                <a:solidFill>
                  <a:srgbClr val="545454"/>
                </a:solidFill>
                <a:latin typeface="Liberation Serif"/>
                <a:cs typeface="Liberation Serif"/>
              </a:rPr>
              <a:t>A</a:t>
            </a:r>
            <a:r>
              <a:rPr sz="1500" spc="-85" dirty="0">
                <a:solidFill>
                  <a:srgbClr val="545454"/>
                </a:solidFill>
                <a:latin typeface="Liberation Serif"/>
                <a:cs typeface="Liberation Serif"/>
              </a:rPr>
              <a:t> </a:t>
            </a:r>
            <a:r>
              <a:rPr sz="1500" dirty="0">
                <a:solidFill>
                  <a:srgbClr val="545454"/>
                </a:solidFill>
                <a:latin typeface="Liberation Serif"/>
                <a:cs typeface="Liberation Serif"/>
              </a:rPr>
              <a:t>comprehensive</a:t>
            </a:r>
            <a:r>
              <a:rPr sz="1500" spc="-5" dirty="0">
                <a:solidFill>
                  <a:srgbClr val="545454"/>
                </a:solidFill>
                <a:latin typeface="Liberation Serif"/>
                <a:cs typeface="Liberation Serif"/>
              </a:rPr>
              <a:t> </a:t>
            </a:r>
            <a:r>
              <a:rPr sz="1500" dirty="0">
                <a:solidFill>
                  <a:srgbClr val="545454"/>
                </a:solidFill>
                <a:latin typeface="Liberation Serif"/>
                <a:cs typeface="Liberation Serif"/>
              </a:rPr>
              <a:t>study on designing and implementing a privacy-preserving</a:t>
            </a:r>
            <a:r>
              <a:rPr sz="1500" spc="-85" dirty="0">
                <a:solidFill>
                  <a:srgbClr val="545454"/>
                </a:solidFill>
                <a:latin typeface="Liberation Serif"/>
                <a:cs typeface="Liberation Serif"/>
              </a:rPr>
              <a:t> </a:t>
            </a:r>
            <a:r>
              <a:rPr sz="1500" dirty="0">
                <a:solidFill>
                  <a:srgbClr val="545454"/>
                </a:solidFill>
                <a:latin typeface="Liberation Serif"/>
                <a:cs typeface="Liberation Serif"/>
              </a:rPr>
              <a:t>AI</a:t>
            </a:r>
            <a:r>
              <a:rPr sz="1500" spc="-5" dirty="0">
                <a:solidFill>
                  <a:srgbClr val="545454"/>
                </a:solidFill>
                <a:latin typeface="Liberation Serif"/>
                <a:cs typeface="Liberation Serif"/>
              </a:rPr>
              <a:t> </a:t>
            </a:r>
            <a:r>
              <a:rPr sz="1500" dirty="0">
                <a:solidFill>
                  <a:srgbClr val="545454"/>
                </a:solidFill>
                <a:latin typeface="Liberation Serif"/>
                <a:cs typeface="Liberation Serif"/>
              </a:rPr>
              <a:t>chatbot framework </a:t>
            </a:r>
            <a:r>
              <a:rPr sz="1500" spc="-10" dirty="0">
                <a:solidFill>
                  <a:srgbClr val="545454"/>
                </a:solidFill>
                <a:latin typeface="Liberation Serif"/>
                <a:cs typeface="Liberation Serif"/>
              </a:rPr>
              <a:t>integrated </a:t>
            </a:r>
            <a:r>
              <a:rPr sz="1500" dirty="0">
                <a:solidFill>
                  <a:srgbClr val="545454"/>
                </a:solidFill>
                <a:latin typeface="Liberation Serif"/>
                <a:cs typeface="Liberation Serif"/>
              </a:rPr>
              <a:t>with</a:t>
            </a:r>
            <a:r>
              <a:rPr sz="1500" spc="-10" dirty="0">
                <a:solidFill>
                  <a:srgbClr val="545454"/>
                </a:solidFill>
                <a:latin typeface="Liberation Serif"/>
                <a:cs typeface="Liberation Serif"/>
              </a:rPr>
              <a:t> </a:t>
            </a:r>
            <a:r>
              <a:rPr sz="1500" dirty="0">
                <a:solidFill>
                  <a:srgbClr val="545454"/>
                </a:solidFill>
                <a:latin typeface="Liberation Serif"/>
                <a:cs typeface="Liberation Serif"/>
              </a:rPr>
              <a:t>Clio-X</a:t>
            </a:r>
            <a:r>
              <a:rPr sz="1500" spc="-10" dirty="0">
                <a:solidFill>
                  <a:srgbClr val="545454"/>
                </a:solidFill>
                <a:latin typeface="Liberation Serif"/>
                <a:cs typeface="Liberation Serif"/>
              </a:rPr>
              <a:t> </a:t>
            </a:r>
            <a:r>
              <a:rPr sz="1500" dirty="0">
                <a:solidFill>
                  <a:srgbClr val="545454"/>
                </a:solidFill>
                <a:latin typeface="Liberation Serif"/>
                <a:cs typeface="Liberation Serif"/>
              </a:rPr>
              <a:t>in</a:t>
            </a:r>
            <a:r>
              <a:rPr sz="1500" spc="-10" dirty="0">
                <a:solidFill>
                  <a:srgbClr val="545454"/>
                </a:solidFill>
                <a:latin typeface="Liberation Serif"/>
                <a:cs typeface="Liberation Serif"/>
              </a:rPr>
              <a:t> </a:t>
            </a:r>
            <a:r>
              <a:rPr sz="1500" dirty="0">
                <a:solidFill>
                  <a:srgbClr val="545454"/>
                </a:solidFill>
                <a:latin typeface="Liberation Serif"/>
                <a:cs typeface="Liberation Serif"/>
              </a:rPr>
              <a:t>a</a:t>
            </a:r>
            <a:r>
              <a:rPr sz="1500" spc="-40" dirty="0">
                <a:solidFill>
                  <a:srgbClr val="545454"/>
                </a:solidFill>
                <a:latin typeface="Liberation Serif"/>
                <a:cs typeface="Liberation Serif"/>
              </a:rPr>
              <a:t> </a:t>
            </a:r>
            <a:r>
              <a:rPr sz="1500" spc="-20" dirty="0">
                <a:solidFill>
                  <a:srgbClr val="545454"/>
                </a:solidFill>
                <a:latin typeface="Liberation Serif"/>
                <a:cs typeface="Liberation Serif"/>
              </a:rPr>
              <a:t>Web3</a:t>
            </a:r>
            <a:r>
              <a:rPr sz="1500" spc="-5" dirty="0">
                <a:solidFill>
                  <a:srgbClr val="545454"/>
                </a:solidFill>
                <a:latin typeface="Liberation Serif"/>
                <a:cs typeface="Liberation Serif"/>
              </a:rPr>
              <a:t> </a:t>
            </a:r>
            <a:r>
              <a:rPr sz="1500" spc="-10" dirty="0">
                <a:solidFill>
                  <a:srgbClr val="545454"/>
                </a:solidFill>
                <a:latin typeface="Liberation Serif"/>
                <a:cs typeface="Liberation Serif"/>
              </a:rPr>
              <a:t>environment.</a:t>
            </a:r>
            <a:endParaRPr sz="1500">
              <a:latin typeface="Liberation Serif"/>
              <a:cs typeface="Liberation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4780" y="3673475"/>
            <a:ext cx="2522855" cy="464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500" spc="-25">
                <a:solidFill>
                  <a:srgbClr val="333333"/>
                </a:solidFill>
                <a:latin typeface="Liberation Serif"/>
                <a:cs typeface="Liberation Serif"/>
              </a:rPr>
              <a:t>2025.07.19</a:t>
            </a:r>
          </a:p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350">
                <a:latin typeface="Liberation Serif"/>
                <a:cs typeface="Liberation Serif"/>
              </a:rPr>
              <a:t>TEAM:</a:t>
            </a:r>
            <a:r>
              <a:rPr lang="ko-KR" altLang="en-US" sz="1350">
                <a:latin typeface="Liberation Serif"/>
                <a:cs typeface="Liberation Serif"/>
              </a:rPr>
              <a:t> </a:t>
            </a:r>
            <a:r>
              <a:rPr lang="en-US" altLang="ko-KR" sz="1350">
                <a:latin typeface="Liberation Serif"/>
                <a:cs typeface="Liberation Serif"/>
              </a:rPr>
              <a:t>PowerBlock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24399" y="5333206"/>
            <a:ext cx="2743200" cy="38100"/>
          </a:xfrm>
          <a:custGeom>
            <a:avLst/>
            <a:gdLst/>
            <a:ahLst/>
            <a:cxnLst/>
            <a:rect l="l" t="t" r="r" b="b"/>
            <a:pathLst>
              <a:path w="2743200" h="38100">
                <a:moveTo>
                  <a:pt x="2743199" y="38099"/>
                </a:moveTo>
                <a:lnTo>
                  <a:pt x="0" y="38099"/>
                </a:lnTo>
                <a:lnTo>
                  <a:pt x="0" y="0"/>
                </a:lnTo>
                <a:lnTo>
                  <a:pt x="2743199" y="0"/>
                </a:lnTo>
                <a:lnTo>
                  <a:pt x="2743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096624" y="2286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38124" y="114299"/>
                </a:moveTo>
                <a:lnTo>
                  <a:pt x="142874" y="114299"/>
                </a:lnTo>
                <a:lnTo>
                  <a:pt x="131754" y="112053"/>
                </a:lnTo>
                <a:lnTo>
                  <a:pt x="122671" y="105928"/>
                </a:lnTo>
                <a:lnTo>
                  <a:pt x="116546" y="96845"/>
                </a:lnTo>
                <a:lnTo>
                  <a:pt x="114299" y="85724"/>
                </a:lnTo>
                <a:lnTo>
                  <a:pt x="114299" y="28574"/>
                </a:lnTo>
                <a:lnTo>
                  <a:pt x="116546" y="17454"/>
                </a:lnTo>
                <a:lnTo>
                  <a:pt x="122671" y="8371"/>
                </a:lnTo>
                <a:lnTo>
                  <a:pt x="131754" y="2246"/>
                </a:lnTo>
                <a:lnTo>
                  <a:pt x="142874" y="0"/>
                </a:lnTo>
                <a:lnTo>
                  <a:pt x="238124" y="0"/>
                </a:lnTo>
                <a:lnTo>
                  <a:pt x="249245" y="2246"/>
                </a:lnTo>
                <a:lnTo>
                  <a:pt x="258328" y="8371"/>
                </a:lnTo>
                <a:lnTo>
                  <a:pt x="264453" y="17454"/>
                </a:lnTo>
                <a:lnTo>
                  <a:pt x="266699" y="28574"/>
                </a:lnTo>
                <a:lnTo>
                  <a:pt x="266699" y="38099"/>
                </a:lnTo>
                <a:lnTo>
                  <a:pt x="152399" y="38099"/>
                </a:lnTo>
                <a:lnTo>
                  <a:pt x="152399" y="76199"/>
                </a:lnTo>
                <a:lnTo>
                  <a:pt x="266699" y="76199"/>
                </a:lnTo>
                <a:lnTo>
                  <a:pt x="266699" y="85724"/>
                </a:lnTo>
                <a:lnTo>
                  <a:pt x="264453" y="96845"/>
                </a:lnTo>
                <a:lnTo>
                  <a:pt x="258328" y="105928"/>
                </a:lnTo>
                <a:lnTo>
                  <a:pt x="249245" y="112053"/>
                </a:lnTo>
                <a:lnTo>
                  <a:pt x="238124" y="114299"/>
                </a:lnTo>
                <a:close/>
              </a:path>
              <a:path w="381000" h="304800">
                <a:moveTo>
                  <a:pt x="266699" y="76199"/>
                </a:moveTo>
                <a:lnTo>
                  <a:pt x="228599" y="76199"/>
                </a:lnTo>
                <a:lnTo>
                  <a:pt x="228599" y="38099"/>
                </a:lnTo>
                <a:lnTo>
                  <a:pt x="266699" y="38099"/>
                </a:lnTo>
                <a:lnTo>
                  <a:pt x="266699" y="76199"/>
                </a:lnTo>
                <a:close/>
              </a:path>
              <a:path w="381000" h="304800">
                <a:moveTo>
                  <a:pt x="209549" y="133349"/>
                </a:moveTo>
                <a:lnTo>
                  <a:pt x="171449" y="133349"/>
                </a:lnTo>
                <a:lnTo>
                  <a:pt x="171449" y="114299"/>
                </a:lnTo>
                <a:lnTo>
                  <a:pt x="209549" y="114299"/>
                </a:lnTo>
                <a:lnTo>
                  <a:pt x="209549" y="133349"/>
                </a:lnTo>
                <a:close/>
              </a:path>
              <a:path w="381000" h="304800">
                <a:moveTo>
                  <a:pt x="361949" y="171449"/>
                </a:moveTo>
                <a:lnTo>
                  <a:pt x="19049" y="171449"/>
                </a:lnTo>
                <a:lnTo>
                  <a:pt x="11628" y="169955"/>
                </a:lnTo>
                <a:lnTo>
                  <a:pt x="5573" y="165876"/>
                </a:lnTo>
                <a:lnTo>
                  <a:pt x="1494" y="159821"/>
                </a:lnTo>
                <a:lnTo>
                  <a:pt x="0" y="152399"/>
                </a:lnTo>
                <a:lnTo>
                  <a:pt x="1494" y="144978"/>
                </a:lnTo>
                <a:lnTo>
                  <a:pt x="5573" y="138923"/>
                </a:lnTo>
                <a:lnTo>
                  <a:pt x="11628" y="134844"/>
                </a:lnTo>
                <a:lnTo>
                  <a:pt x="19049" y="133349"/>
                </a:lnTo>
                <a:lnTo>
                  <a:pt x="361949" y="133349"/>
                </a:lnTo>
                <a:lnTo>
                  <a:pt x="369371" y="134844"/>
                </a:lnTo>
                <a:lnTo>
                  <a:pt x="375426" y="138923"/>
                </a:lnTo>
                <a:lnTo>
                  <a:pt x="379505" y="144978"/>
                </a:lnTo>
                <a:lnTo>
                  <a:pt x="380999" y="152399"/>
                </a:lnTo>
                <a:lnTo>
                  <a:pt x="379505" y="159821"/>
                </a:lnTo>
                <a:lnTo>
                  <a:pt x="375426" y="165876"/>
                </a:lnTo>
                <a:lnTo>
                  <a:pt x="369371" y="169955"/>
                </a:lnTo>
                <a:lnTo>
                  <a:pt x="361949" y="171449"/>
                </a:lnTo>
                <a:close/>
              </a:path>
              <a:path w="381000" h="304800">
                <a:moveTo>
                  <a:pt x="114299" y="190499"/>
                </a:moveTo>
                <a:lnTo>
                  <a:pt x="76199" y="190499"/>
                </a:lnTo>
                <a:lnTo>
                  <a:pt x="76199" y="171449"/>
                </a:lnTo>
                <a:lnTo>
                  <a:pt x="114299" y="171449"/>
                </a:lnTo>
                <a:lnTo>
                  <a:pt x="114299" y="190499"/>
                </a:lnTo>
                <a:close/>
              </a:path>
              <a:path w="381000" h="304800">
                <a:moveTo>
                  <a:pt x="304799" y="190499"/>
                </a:moveTo>
                <a:lnTo>
                  <a:pt x="266699" y="190499"/>
                </a:lnTo>
                <a:lnTo>
                  <a:pt x="266699" y="171449"/>
                </a:lnTo>
                <a:lnTo>
                  <a:pt x="304799" y="171449"/>
                </a:lnTo>
                <a:lnTo>
                  <a:pt x="304799" y="190499"/>
                </a:lnTo>
                <a:close/>
              </a:path>
              <a:path w="381000" h="304800">
                <a:moveTo>
                  <a:pt x="142874" y="304799"/>
                </a:moveTo>
                <a:lnTo>
                  <a:pt x="47624" y="304799"/>
                </a:lnTo>
                <a:lnTo>
                  <a:pt x="36504" y="302553"/>
                </a:lnTo>
                <a:lnTo>
                  <a:pt x="27421" y="296428"/>
                </a:lnTo>
                <a:lnTo>
                  <a:pt x="21296" y="287345"/>
                </a:lnTo>
                <a:lnTo>
                  <a:pt x="19049" y="276224"/>
                </a:lnTo>
                <a:lnTo>
                  <a:pt x="19049" y="219074"/>
                </a:lnTo>
                <a:lnTo>
                  <a:pt x="21296" y="207954"/>
                </a:lnTo>
                <a:lnTo>
                  <a:pt x="27421" y="198871"/>
                </a:lnTo>
                <a:lnTo>
                  <a:pt x="36504" y="192746"/>
                </a:lnTo>
                <a:lnTo>
                  <a:pt x="47624" y="190499"/>
                </a:lnTo>
                <a:lnTo>
                  <a:pt x="142874" y="190499"/>
                </a:lnTo>
                <a:lnTo>
                  <a:pt x="153995" y="192746"/>
                </a:lnTo>
                <a:lnTo>
                  <a:pt x="163078" y="198871"/>
                </a:lnTo>
                <a:lnTo>
                  <a:pt x="169203" y="207954"/>
                </a:lnTo>
                <a:lnTo>
                  <a:pt x="171449" y="219074"/>
                </a:lnTo>
                <a:lnTo>
                  <a:pt x="171449" y="228599"/>
                </a:lnTo>
                <a:lnTo>
                  <a:pt x="57149" y="228599"/>
                </a:lnTo>
                <a:lnTo>
                  <a:pt x="57149" y="266699"/>
                </a:lnTo>
                <a:lnTo>
                  <a:pt x="171449" y="266699"/>
                </a:lnTo>
                <a:lnTo>
                  <a:pt x="171449" y="276224"/>
                </a:lnTo>
                <a:lnTo>
                  <a:pt x="169203" y="287345"/>
                </a:lnTo>
                <a:lnTo>
                  <a:pt x="163078" y="296428"/>
                </a:lnTo>
                <a:lnTo>
                  <a:pt x="153995" y="302553"/>
                </a:lnTo>
                <a:lnTo>
                  <a:pt x="142874" y="304799"/>
                </a:lnTo>
                <a:close/>
              </a:path>
              <a:path w="381000" h="304800">
                <a:moveTo>
                  <a:pt x="333374" y="304799"/>
                </a:moveTo>
                <a:lnTo>
                  <a:pt x="238124" y="304799"/>
                </a:lnTo>
                <a:lnTo>
                  <a:pt x="227004" y="302553"/>
                </a:lnTo>
                <a:lnTo>
                  <a:pt x="217921" y="296428"/>
                </a:lnTo>
                <a:lnTo>
                  <a:pt x="211796" y="287345"/>
                </a:lnTo>
                <a:lnTo>
                  <a:pt x="209549" y="276224"/>
                </a:lnTo>
                <a:lnTo>
                  <a:pt x="209549" y="219074"/>
                </a:lnTo>
                <a:lnTo>
                  <a:pt x="211796" y="207954"/>
                </a:lnTo>
                <a:lnTo>
                  <a:pt x="217921" y="198871"/>
                </a:lnTo>
                <a:lnTo>
                  <a:pt x="227004" y="192746"/>
                </a:lnTo>
                <a:lnTo>
                  <a:pt x="238124" y="190499"/>
                </a:lnTo>
                <a:lnTo>
                  <a:pt x="333374" y="190499"/>
                </a:lnTo>
                <a:lnTo>
                  <a:pt x="344495" y="192746"/>
                </a:lnTo>
                <a:lnTo>
                  <a:pt x="353578" y="198871"/>
                </a:lnTo>
                <a:lnTo>
                  <a:pt x="359703" y="207954"/>
                </a:lnTo>
                <a:lnTo>
                  <a:pt x="361949" y="219074"/>
                </a:lnTo>
                <a:lnTo>
                  <a:pt x="361949" y="228599"/>
                </a:lnTo>
                <a:lnTo>
                  <a:pt x="247649" y="228599"/>
                </a:lnTo>
                <a:lnTo>
                  <a:pt x="247649" y="266699"/>
                </a:lnTo>
                <a:lnTo>
                  <a:pt x="361949" y="266699"/>
                </a:lnTo>
                <a:lnTo>
                  <a:pt x="361949" y="276224"/>
                </a:lnTo>
                <a:lnTo>
                  <a:pt x="359703" y="287345"/>
                </a:lnTo>
                <a:lnTo>
                  <a:pt x="353578" y="296428"/>
                </a:lnTo>
                <a:lnTo>
                  <a:pt x="344495" y="302553"/>
                </a:lnTo>
                <a:lnTo>
                  <a:pt x="333374" y="304799"/>
                </a:lnTo>
                <a:close/>
              </a:path>
              <a:path w="381000" h="304800">
                <a:moveTo>
                  <a:pt x="171449" y="266699"/>
                </a:moveTo>
                <a:lnTo>
                  <a:pt x="133349" y="266699"/>
                </a:lnTo>
                <a:lnTo>
                  <a:pt x="133349" y="228599"/>
                </a:lnTo>
                <a:lnTo>
                  <a:pt x="171449" y="228599"/>
                </a:lnTo>
                <a:lnTo>
                  <a:pt x="171449" y="266699"/>
                </a:lnTo>
                <a:close/>
              </a:path>
              <a:path w="381000" h="304800">
                <a:moveTo>
                  <a:pt x="361949" y="266699"/>
                </a:moveTo>
                <a:lnTo>
                  <a:pt x="323849" y="266699"/>
                </a:lnTo>
                <a:lnTo>
                  <a:pt x="323849" y="228599"/>
                </a:lnTo>
                <a:lnTo>
                  <a:pt x="361949" y="228599"/>
                </a:lnTo>
                <a:lnTo>
                  <a:pt x="361949" y="266699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620499" y="228600"/>
            <a:ext cx="381000" cy="304800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09549" y="57149"/>
                </a:moveTo>
                <a:lnTo>
                  <a:pt x="171449" y="57149"/>
                </a:lnTo>
                <a:lnTo>
                  <a:pt x="171449" y="19049"/>
                </a:lnTo>
                <a:lnTo>
                  <a:pt x="172944" y="11628"/>
                </a:lnTo>
                <a:lnTo>
                  <a:pt x="177023" y="5573"/>
                </a:lnTo>
                <a:lnTo>
                  <a:pt x="183078" y="1494"/>
                </a:lnTo>
                <a:lnTo>
                  <a:pt x="190499" y="0"/>
                </a:lnTo>
                <a:lnTo>
                  <a:pt x="197921" y="1494"/>
                </a:lnTo>
                <a:lnTo>
                  <a:pt x="203976" y="5573"/>
                </a:lnTo>
                <a:lnTo>
                  <a:pt x="208055" y="11628"/>
                </a:lnTo>
                <a:lnTo>
                  <a:pt x="209549" y="19049"/>
                </a:lnTo>
                <a:lnTo>
                  <a:pt x="209549" y="57149"/>
                </a:lnTo>
                <a:close/>
              </a:path>
              <a:path w="381000" h="304800">
                <a:moveTo>
                  <a:pt x="280987" y="304799"/>
                </a:moveTo>
                <a:lnTo>
                  <a:pt x="100012" y="304799"/>
                </a:lnTo>
                <a:lnTo>
                  <a:pt x="83319" y="301434"/>
                </a:lnTo>
                <a:lnTo>
                  <a:pt x="69696" y="292253"/>
                </a:lnTo>
                <a:lnTo>
                  <a:pt x="60515" y="278630"/>
                </a:lnTo>
                <a:lnTo>
                  <a:pt x="57149" y="261937"/>
                </a:lnTo>
                <a:lnTo>
                  <a:pt x="57149" y="100012"/>
                </a:lnTo>
                <a:lnTo>
                  <a:pt x="60515" y="83319"/>
                </a:lnTo>
                <a:lnTo>
                  <a:pt x="69696" y="69696"/>
                </a:lnTo>
                <a:lnTo>
                  <a:pt x="83319" y="60515"/>
                </a:lnTo>
                <a:lnTo>
                  <a:pt x="100012" y="57149"/>
                </a:lnTo>
                <a:lnTo>
                  <a:pt x="280987" y="57149"/>
                </a:lnTo>
                <a:lnTo>
                  <a:pt x="297680" y="60515"/>
                </a:lnTo>
                <a:lnTo>
                  <a:pt x="311303" y="69696"/>
                </a:lnTo>
                <a:lnTo>
                  <a:pt x="320484" y="83319"/>
                </a:lnTo>
                <a:lnTo>
                  <a:pt x="323849" y="100012"/>
                </a:lnTo>
                <a:lnTo>
                  <a:pt x="323849" y="128587"/>
                </a:lnTo>
                <a:lnTo>
                  <a:pt x="130192" y="128587"/>
                </a:lnTo>
                <a:lnTo>
                  <a:pt x="127154" y="129191"/>
                </a:lnTo>
                <a:lnTo>
                  <a:pt x="109537" y="149242"/>
                </a:lnTo>
                <a:lnTo>
                  <a:pt x="109537" y="155557"/>
                </a:lnTo>
                <a:lnTo>
                  <a:pt x="130192" y="176212"/>
                </a:lnTo>
                <a:lnTo>
                  <a:pt x="323849" y="176212"/>
                </a:lnTo>
                <a:lnTo>
                  <a:pt x="323849" y="228599"/>
                </a:lnTo>
                <a:lnTo>
                  <a:pt x="118586" y="228599"/>
                </a:lnTo>
                <a:lnTo>
                  <a:pt x="114299" y="232886"/>
                </a:lnTo>
                <a:lnTo>
                  <a:pt x="114299" y="243363"/>
                </a:lnTo>
                <a:lnTo>
                  <a:pt x="118586" y="247649"/>
                </a:lnTo>
                <a:lnTo>
                  <a:pt x="323849" y="247649"/>
                </a:lnTo>
                <a:lnTo>
                  <a:pt x="323849" y="261937"/>
                </a:lnTo>
                <a:lnTo>
                  <a:pt x="320484" y="278630"/>
                </a:lnTo>
                <a:lnTo>
                  <a:pt x="311303" y="292253"/>
                </a:lnTo>
                <a:lnTo>
                  <a:pt x="297680" y="301434"/>
                </a:lnTo>
                <a:lnTo>
                  <a:pt x="280987" y="304799"/>
                </a:lnTo>
                <a:close/>
              </a:path>
              <a:path w="381000" h="304800">
                <a:moveTo>
                  <a:pt x="244492" y="176212"/>
                </a:moveTo>
                <a:lnTo>
                  <a:pt x="136507" y="176212"/>
                </a:lnTo>
                <a:lnTo>
                  <a:pt x="139545" y="175608"/>
                </a:lnTo>
                <a:lnTo>
                  <a:pt x="145380" y="173191"/>
                </a:lnTo>
                <a:lnTo>
                  <a:pt x="157162" y="155557"/>
                </a:lnTo>
                <a:lnTo>
                  <a:pt x="157162" y="149242"/>
                </a:lnTo>
                <a:lnTo>
                  <a:pt x="136507" y="128587"/>
                </a:lnTo>
                <a:lnTo>
                  <a:pt x="244492" y="128587"/>
                </a:lnTo>
                <a:lnTo>
                  <a:pt x="223837" y="149242"/>
                </a:lnTo>
                <a:lnTo>
                  <a:pt x="223837" y="155557"/>
                </a:lnTo>
                <a:lnTo>
                  <a:pt x="241454" y="175608"/>
                </a:lnTo>
                <a:lnTo>
                  <a:pt x="244492" y="176212"/>
                </a:lnTo>
                <a:close/>
              </a:path>
              <a:path w="381000" h="304800">
                <a:moveTo>
                  <a:pt x="323849" y="176212"/>
                </a:moveTo>
                <a:lnTo>
                  <a:pt x="250807" y="176212"/>
                </a:lnTo>
                <a:lnTo>
                  <a:pt x="253845" y="175608"/>
                </a:lnTo>
                <a:lnTo>
                  <a:pt x="259679" y="173191"/>
                </a:lnTo>
                <a:lnTo>
                  <a:pt x="271462" y="155557"/>
                </a:lnTo>
                <a:lnTo>
                  <a:pt x="271462" y="149242"/>
                </a:lnTo>
                <a:lnTo>
                  <a:pt x="250807" y="128587"/>
                </a:lnTo>
                <a:lnTo>
                  <a:pt x="323849" y="128587"/>
                </a:lnTo>
                <a:lnTo>
                  <a:pt x="323849" y="176212"/>
                </a:lnTo>
                <a:close/>
              </a:path>
              <a:path w="381000" h="304800">
                <a:moveTo>
                  <a:pt x="175736" y="247649"/>
                </a:moveTo>
                <a:lnTo>
                  <a:pt x="148113" y="247649"/>
                </a:lnTo>
                <a:lnTo>
                  <a:pt x="152399" y="243363"/>
                </a:lnTo>
                <a:lnTo>
                  <a:pt x="152399" y="232886"/>
                </a:lnTo>
                <a:lnTo>
                  <a:pt x="148113" y="228599"/>
                </a:lnTo>
                <a:lnTo>
                  <a:pt x="175736" y="228599"/>
                </a:lnTo>
                <a:lnTo>
                  <a:pt x="171449" y="232886"/>
                </a:lnTo>
                <a:lnTo>
                  <a:pt x="171449" y="243363"/>
                </a:lnTo>
                <a:lnTo>
                  <a:pt x="175736" y="247649"/>
                </a:lnTo>
                <a:close/>
              </a:path>
              <a:path w="381000" h="304800">
                <a:moveTo>
                  <a:pt x="232886" y="247649"/>
                </a:moveTo>
                <a:lnTo>
                  <a:pt x="205263" y="247649"/>
                </a:lnTo>
                <a:lnTo>
                  <a:pt x="209549" y="243363"/>
                </a:lnTo>
                <a:lnTo>
                  <a:pt x="209549" y="232886"/>
                </a:lnTo>
                <a:lnTo>
                  <a:pt x="205263" y="228599"/>
                </a:lnTo>
                <a:lnTo>
                  <a:pt x="232886" y="228599"/>
                </a:lnTo>
                <a:lnTo>
                  <a:pt x="228599" y="232886"/>
                </a:lnTo>
                <a:lnTo>
                  <a:pt x="228599" y="243363"/>
                </a:lnTo>
                <a:lnTo>
                  <a:pt x="232886" y="247649"/>
                </a:lnTo>
                <a:close/>
              </a:path>
              <a:path w="381000" h="304800">
                <a:moveTo>
                  <a:pt x="323849" y="247649"/>
                </a:moveTo>
                <a:lnTo>
                  <a:pt x="262413" y="247649"/>
                </a:lnTo>
                <a:lnTo>
                  <a:pt x="266699" y="243363"/>
                </a:lnTo>
                <a:lnTo>
                  <a:pt x="266699" y="232886"/>
                </a:lnTo>
                <a:lnTo>
                  <a:pt x="262413" y="228599"/>
                </a:lnTo>
                <a:lnTo>
                  <a:pt x="323849" y="228599"/>
                </a:lnTo>
                <a:lnTo>
                  <a:pt x="323849" y="247649"/>
                </a:lnTo>
                <a:close/>
              </a:path>
              <a:path w="381000" h="304800">
                <a:moveTo>
                  <a:pt x="38099" y="247649"/>
                </a:moveTo>
                <a:lnTo>
                  <a:pt x="28574" y="247649"/>
                </a:lnTo>
                <a:lnTo>
                  <a:pt x="17454" y="245403"/>
                </a:lnTo>
                <a:lnTo>
                  <a:pt x="8371" y="239278"/>
                </a:lnTo>
                <a:lnTo>
                  <a:pt x="2246" y="230195"/>
                </a:lnTo>
                <a:lnTo>
                  <a:pt x="0" y="219074"/>
                </a:lnTo>
                <a:lnTo>
                  <a:pt x="0" y="161924"/>
                </a:lnTo>
                <a:lnTo>
                  <a:pt x="2246" y="150804"/>
                </a:lnTo>
                <a:lnTo>
                  <a:pt x="8371" y="141721"/>
                </a:lnTo>
                <a:lnTo>
                  <a:pt x="17454" y="135596"/>
                </a:lnTo>
                <a:lnTo>
                  <a:pt x="28574" y="133349"/>
                </a:lnTo>
                <a:lnTo>
                  <a:pt x="38099" y="133349"/>
                </a:lnTo>
                <a:lnTo>
                  <a:pt x="38099" y="247649"/>
                </a:lnTo>
                <a:close/>
              </a:path>
              <a:path w="381000" h="304800">
                <a:moveTo>
                  <a:pt x="352424" y="247649"/>
                </a:moveTo>
                <a:lnTo>
                  <a:pt x="342899" y="247649"/>
                </a:lnTo>
                <a:lnTo>
                  <a:pt x="342899" y="133349"/>
                </a:lnTo>
                <a:lnTo>
                  <a:pt x="352424" y="133349"/>
                </a:lnTo>
                <a:lnTo>
                  <a:pt x="363545" y="135596"/>
                </a:lnTo>
                <a:lnTo>
                  <a:pt x="372628" y="141721"/>
                </a:lnTo>
                <a:lnTo>
                  <a:pt x="378753" y="150804"/>
                </a:lnTo>
                <a:lnTo>
                  <a:pt x="380999" y="161924"/>
                </a:lnTo>
                <a:lnTo>
                  <a:pt x="380999" y="219074"/>
                </a:lnTo>
                <a:lnTo>
                  <a:pt x="378753" y="230195"/>
                </a:lnTo>
                <a:lnTo>
                  <a:pt x="372628" y="239278"/>
                </a:lnTo>
                <a:lnTo>
                  <a:pt x="363545" y="245403"/>
                </a:lnTo>
                <a:lnTo>
                  <a:pt x="352424" y="247649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144249" y="752474"/>
            <a:ext cx="285750" cy="303530"/>
          </a:xfrm>
          <a:custGeom>
            <a:avLst/>
            <a:gdLst/>
            <a:ahLst/>
            <a:cxnLst/>
            <a:rect l="l" t="t" r="r" b="b"/>
            <a:pathLst>
              <a:path w="285750" h="303530">
                <a:moveTo>
                  <a:pt x="142874" y="303133"/>
                </a:moveTo>
                <a:lnTo>
                  <a:pt x="82144" y="270592"/>
                </a:lnTo>
                <a:lnTo>
                  <a:pt x="48670" y="234800"/>
                </a:lnTo>
                <a:lnTo>
                  <a:pt x="25226" y="195180"/>
                </a:lnTo>
                <a:lnTo>
                  <a:pt x="10305" y="154732"/>
                </a:lnTo>
                <a:lnTo>
                  <a:pt x="2399" y="116454"/>
                </a:lnTo>
                <a:lnTo>
                  <a:pt x="0" y="83343"/>
                </a:lnTo>
                <a:lnTo>
                  <a:pt x="1695" y="72221"/>
                </a:lnTo>
                <a:lnTo>
                  <a:pt x="6466" y="62545"/>
                </a:lnTo>
                <a:lnTo>
                  <a:pt x="13704" y="54754"/>
                </a:lnTo>
                <a:lnTo>
                  <a:pt x="22800" y="49291"/>
                </a:lnTo>
                <a:lnTo>
                  <a:pt x="134957" y="1726"/>
                </a:lnTo>
                <a:lnTo>
                  <a:pt x="137398" y="595"/>
                </a:lnTo>
                <a:lnTo>
                  <a:pt x="140136" y="0"/>
                </a:lnTo>
                <a:lnTo>
                  <a:pt x="145613" y="0"/>
                </a:lnTo>
                <a:lnTo>
                  <a:pt x="148351" y="595"/>
                </a:lnTo>
                <a:lnTo>
                  <a:pt x="150852" y="1726"/>
                </a:lnTo>
                <a:lnTo>
                  <a:pt x="240501" y="39766"/>
                </a:lnTo>
                <a:lnTo>
                  <a:pt x="142874" y="39766"/>
                </a:lnTo>
                <a:lnTo>
                  <a:pt x="142874" y="264794"/>
                </a:lnTo>
                <a:lnTo>
                  <a:pt x="209027" y="264794"/>
                </a:lnTo>
                <a:lnTo>
                  <a:pt x="203605" y="270592"/>
                </a:lnTo>
                <a:lnTo>
                  <a:pt x="158591" y="299561"/>
                </a:lnTo>
                <a:lnTo>
                  <a:pt x="150883" y="302240"/>
                </a:lnTo>
                <a:lnTo>
                  <a:pt x="142874" y="303133"/>
                </a:lnTo>
                <a:close/>
              </a:path>
              <a:path w="285750" h="303530">
                <a:moveTo>
                  <a:pt x="209027" y="264794"/>
                </a:moveTo>
                <a:lnTo>
                  <a:pt x="142874" y="264794"/>
                </a:lnTo>
                <a:lnTo>
                  <a:pt x="185266" y="235809"/>
                </a:lnTo>
                <a:lnTo>
                  <a:pt x="215091" y="199245"/>
                </a:lnTo>
                <a:lnTo>
                  <a:pt x="234197" y="159113"/>
                </a:lnTo>
                <a:lnTo>
                  <a:pt x="244434" y="119420"/>
                </a:lnTo>
                <a:lnTo>
                  <a:pt x="247649" y="84177"/>
                </a:lnTo>
                <a:lnTo>
                  <a:pt x="142874" y="39766"/>
                </a:lnTo>
                <a:lnTo>
                  <a:pt x="240501" y="39766"/>
                </a:lnTo>
                <a:lnTo>
                  <a:pt x="279283" y="62545"/>
                </a:lnTo>
                <a:lnTo>
                  <a:pt x="285749" y="83343"/>
                </a:lnTo>
                <a:lnTo>
                  <a:pt x="283350" y="116454"/>
                </a:lnTo>
                <a:lnTo>
                  <a:pt x="275444" y="154732"/>
                </a:lnTo>
                <a:lnTo>
                  <a:pt x="260523" y="195180"/>
                </a:lnTo>
                <a:lnTo>
                  <a:pt x="237079" y="234800"/>
                </a:lnTo>
                <a:lnTo>
                  <a:pt x="209027" y="264794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77649" y="752474"/>
            <a:ext cx="266700" cy="304800"/>
          </a:xfrm>
          <a:custGeom>
            <a:avLst/>
            <a:gdLst/>
            <a:ahLst/>
            <a:cxnLst/>
            <a:rect l="l" t="t" r="r" b="b"/>
            <a:pathLst>
              <a:path w="266700" h="304800">
                <a:moveTo>
                  <a:pt x="85724" y="114299"/>
                </a:moveTo>
                <a:lnTo>
                  <a:pt x="47624" y="114299"/>
                </a:lnTo>
                <a:lnTo>
                  <a:pt x="47624" y="85724"/>
                </a:lnTo>
                <a:lnTo>
                  <a:pt x="54364" y="52364"/>
                </a:lnTo>
                <a:lnTo>
                  <a:pt x="72739" y="25114"/>
                </a:lnTo>
                <a:lnTo>
                  <a:pt x="99989" y="6739"/>
                </a:lnTo>
                <a:lnTo>
                  <a:pt x="133349" y="0"/>
                </a:lnTo>
                <a:lnTo>
                  <a:pt x="166710" y="6739"/>
                </a:lnTo>
                <a:lnTo>
                  <a:pt x="193960" y="25114"/>
                </a:lnTo>
                <a:lnTo>
                  <a:pt x="202716" y="38099"/>
                </a:lnTo>
                <a:lnTo>
                  <a:pt x="133349" y="38099"/>
                </a:lnTo>
                <a:lnTo>
                  <a:pt x="114807" y="41841"/>
                </a:lnTo>
                <a:lnTo>
                  <a:pt x="99670" y="52045"/>
                </a:lnTo>
                <a:lnTo>
                  <a:pt x="89466" y="67182"/>
                </a:lnTo>
                <a:lnTo>
                  <a:pt x="85724" y="85724"/>
                </a:lnTo>
                <a:lnTo>
                  <a:pt x="85724" y="114299"/>
                </a:lnTo>
                <a:close/>
              </a:path>
              <a:path w="266700" h="304800">
                <a:moveTo>
                  <a:pt x="219074" y="114299"/>
                </a:moveTo>
                <a:lnTo>
                  <a:pt x="180974" y="114299"/>
                </a:lnTo>
                <a:lnTo>
                  <a:pt x="180974" y="85724"/>
                </a:lnTo>
                <a:lnTo>
                  <a:pt x="177233" y="67182"/>
                </a:lnTo>
                <a:lnTo>
                  <a:pt x="167029" y="52045"/>
                </a:lnTo>
                <a:lnTo>
                  <a:pt x="151892" y="41841"/>
                </a:lnTo>
                <a:lnTo>
                  <a:pt x="133349" y="38099"/>
                </a:lnTo>
                <a:lnTo>
                  <a:pt x="202716" y="38099"/>
                </a:lnTo>
                <a:lnTo>
                  <a:pt x="212335" y="52364"/>
                </a:lnTo>
                <a:lnTo>
                  <a:pt x="219074" y="85724"/>
                </a:lnTo>
                <a:lnTo>
                  <a:pt x="219074" y="114299"/>
                </a:lnTo>
                <a:close/>
              </a:path>
              <a:path w="266700" h="304800">
                <a:moveTo>
                  <a:pt x="228599" y="304799"/>
                </a:moveTo>
                <a:lnTo>
                  <a:pt x="38099" y="304799"/>
                </a:lnTo>
                <a:lnTo>
                  <a:pt x="23281" y="301802"/>
                </a:lnTo>
                <a:lnTo>
                  <a:pt x="11169" y="293630"/>
                </a:lnTo>
                <a:lnTo>
                  <a:pt x="2997" y="281518"/>
                </a:lnTo>
                <a:lnTo>
                  <a:pt x="0" y="266699"/>
                </a:lnTo>
                <a:lnTo>
                  <a:pt x="0" y="152399"/>
                </a:lnTo>
                <a:lnTo>
                  <a:pt x="2997" y="137581"/>
                </a:lnTo>
                <a:lnTo>
                  <a:pt x="11169" y="125469"/>
                </a:lnTo>
                <a:lnTo>
                  <a:pt x="23281" y="117297"/>
                </a:lnTo>
                <a:lnTo>
                  <a:pt x="38099" y="114299"/>
                </a:lnTo>
                <a:lnTo>
                  <a:pt x="228599" y="114299"/>
                </a:lnTo>
                <a:lnTo>
                  <a:pt x="243418" y="117297"/>
                </a:lnTo>
                <a:lnTo>
                  <a:pt x="255530" y="125469"/>
                </a:lnTo>
                <a:lnTo>
                  <a:pt x="263702" y="137581"/>
                </a:lnTo>
                <a:lnTo>
                  <a:pt x="266699" y="152399"/>
                </a:lnTo>
                <a:lnTo>
                  <a:pt x="266699" y="266699"/>
                </a:lnTo>
                <a:lnTo>
                  <a:pt x="263702" y="281518"/>
                </a:lnTo>
                <a:lnTo>
                  <a:pt x="255530" y="293630"/>
                </a:lnTo>
                <a:lnTo>
                  <a:pt x="243418" y="301802"/>
                </a:lnTo>
                <a:lnTo>
                  <a:pt x="228599" y="304799"/>
                </a:lnTo>
                <a:close/>
              </a:path>
            </a:pathLst>
          </a:custGeom>
          <a:solidFill>
            <a:srgbClr val="000000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9">
            <a:extLst>
              <a:ext uri="{FF2B5EF4-FFF2-40B4-BE49-F238E27FC236}">
                <a16:creationId xmlns:a16="http://schemas.microsoft.com/office/drawing/2014/main" id="{5BA06351-3ABA-5CE5-9055-AE2B5EB521E7}"/>
              </a:ext>
            </a:extLst>
          </p:cNvPr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0" dirty="0"/>
              <a:t>Technical</a:t>
            </a:r>
            <a:r>
              <a:rPr sz="2250" spc="-130" dirty="0"/>
              <a:t> </a:t>
            </a:r>
            <a:r>
              <a:rPr sz="2250" spc="-10" dirty="0"/>
              <a:t>Contributions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609599" y="1333499"/>
            <a:ext cx="10972800" cy="1257300"/>
            <a:chOff x="609599" y="1333499"/>
            <a:chExt cx="10972800" cy="1257300"/>
          </a:xfrm>
        </p:grpSpPr>
        <p:sp>
          <p:nvSpPr>
            <p:cNvPr id="4" name="object 4"/>
            <p:cNvSpPr/>
            <p:nvPr/>
          </p:nvSpPr>
          <p:spPr>
            <a:xfrm>
              <a:off x="628649" y="1333499"/>
              <a:ext cx="10953750" cy="1257300"/>
            </a:xfrm>
            <a:custGeom>
              <a:avLst/>
              <a:gdLst/>
              <a:ahLst/>
              <a:cxnLst/>
              <a:rect l="l" t="t" r="r" b="b"/>
              <a:pathLst>
                <a:path w="10953750" h="1257300">
                  <a:moveTo>
                    <a:pt x="10920701" y="1257299"/>
                  </a:moveTo>
                  <a:lnTo>
                    <a:pt x="16523" y="1257299"/>
                  </a:lnTo>
                  <a:lnTo>
                    <a:pt x="14093" y="1256332"/>
                  </a:lnTo>
                  <a:lnTo>
                    <a:pt x="0" y="1224252"/>
                  </a:lnTo>
                  <a:lnTo>
                    <a:pt x="0" y="12191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7"/>
                  </a:lnTo>
                  <a:lnTo>
                    <a:pt x="10953748" y="33047"/>
                  </a:lnTo>
                  <a:lnTo>
                    <a:pt x="10953748" y="1224252"/>
                  </a:lnTo>
                  <a:lnTo>
                    <a:pt x="10925560" y="1256332"/>
                  </a:lnTo>
                  <a:lnTo>
                    <a:pt x="10920701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1333499"/>
              <a:ext cx="38100" cy="1257300"/>
            </a:xfrm>
            <a:custGeom>
              <a:avLst/>
              <a:gdLst/>
              <a:ahLst/>
              <a:cxnLst/>
              <a:rect l="l" t="t" r="r" b="b"/>
              <a:pathLst>
                <a:path w="38100" h="1257300">
                  <a:moveTo>
                    <a:pt x="38099" y="1257299"/>
                  </a:moveTo>
                  <a:lnTo>
                    <a:pt x="2789" y="1233825"/>
                  </a:lnTo>
                  <a:lnTo>
                    <a:pt x="0" y="12191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2572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7724" y="1781174"/>
              <a:ext cx="333375" cy="361950"/>
            </a:xfrm>
            <a:custGeom>
              <a:avLst/>
              <a:gdLst/>
              <a:ahLst/>
              <a:cxnLst/>
              <a:rect l="l" t="t" r="r" b="b"/>
              <a:pathLst>
                <a:path w="333375" h="361950">
                  <a:moveTo>
                    <a:pt x="166687" y="361949"/>
                  </a:moveTo>
                  <a:lnTo>
                    <a:pt x="126175" y="356531"/>
                  </a:lnTo>
                  <a:lnTo>
                    <a:pt x="88110" y="340610"/>
                  </a:lnTo>
                  <a:lnTo>
                    <a:pt x="54753" y="315139"/>
                  </a:lnTo>
                  <a:lnTo>
                    <a:pt x="28091" y="281626"/>
                  </a:lnTo>
                  <a:lnTo>
                    <a:pt x="9739" y="242093"/>
                  </a:lnTo>
                  <a:lnTo>
                    <a:pt x="800" y="198931"/>
                  </a:lnTo>
                  <a:lnTo>
                    <a:pt x="0" y="181215"/>
                  </a:lnTo>
                  <a:lnTo>
                    <a:pt x="200" y="171854"/>
                  </a:lnTo>
                  <a:lnTo>
                    <a:pt x="7175" y="128268"/>
                  </a:lnTo>
                  <a:lnTo>
                    <a:pt x="23708" y="87826"/>
                  </a:lnTo>
                  <a:lnTo>
                    <a:pt x="48821" y="52935"/>
                  </a:lnTo>
                  <a:lnTo>
                    <a:pt x="81000" y="25706"/>
                  </a:lnTo>
                  <a:lnTo>
                    <a:pt x="118299" y="7780"/>
                  </a:lnTo>
                  <a:lnTo>
                    <a:pt x="158498" y="217"/>
                  </a:lnTo>
                  <a:lnTo>
                    <a:pt x="166687" y="0"/>
                  </a:lnTo>
                  <a:lnTo>
                    <a:pt x="174876" y="217"/>
                  </a:lnTo>
                  <a:lnTo>
                    <a:pt x="215074" y="7780"/>
                  </a:lnTo>
                  <a:lnTo>
                    <a:pt x="252373" y="25706"/>
                  </a:lnTo>
                  <a:lnTo>
                    <a:pt x="284553" y="52935"/>
                  </a:lnTo>
                  <a:lnTo>
                    <a:pt x="309666" y="87826"/>
                  </a:lnTo>
                  <a:lnTo>
                    <a:pt x="326199" y="128268"/>
                  </a:lnTo>
                  <a:lnTo>
                    <a:pt x="333174" y="171854"/>
                  </a:lnTo>
                  <a:lnTo>
                    <a:pt x="333374" y="181215"/>
                  </a:lnTo>
                  <a:lnTo>
                    <a:pt x="333174" y="190094"/>
                  </a:lnTo>
                  <a:lnTo>
                    <a:pt x="326199" y="233680"/>
                  </a:lnTo>
                  <a:lnTo>
                    <a:pt x="309666" y="274123"/>
                  </a:lnTo>
                  <a:lnTo>
                    <a:pt x="284553" y="309014"/>
                  </a:lnTo>
                  <a:lnTo>
                    <a:pt x="252374" y="336243"/>
                  </a:lnTo>
                  <a:lnTo>
                    <a:pt x="215074" y="354169"/>
                  </a:lnTo>
                  <a:lnTo>
                    <a:pt x="174876" y="361732"/>
                  </a:lnTo>
                  <a:lnTo>
                    <a:pt x="166687" y="361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8199" y="1771649"/>
              <a:ext cx="352425" cy="379730"/>
            </a:xfrm>
            <a:custGeom>
              <a:avLst/>
              <a:gdLst/>
              <a:ahLst/>
              <a:cxnLst/>
              <a:rect l="l" t="t" r="r" b="b"/>
              <a:pathLst>
                <a:path w="352425" h="379730">
                  <a:moveTo>
                    <a:pt x="193484" y="379730"/>
                  </a:moveTo>
                  <a:lnTo>
                    <a:pt x="158940" y="379730"/>
                  </a:lnTo>
                  <a:lnTo>
                    <a:pt x="141835" y="377190"/>
                  </a:lnTo>
                  <a:lnTo>
                    <a:pt x="100861" y="361950"/>
                  </a:lnTo>
                  <a:lnTo>
                    <a:pt x="64423" y="336550"/>
                  </a:lnTo>
                  <a:lnTo>
                    <a:pt x="57882" y="331470"/>
                  </a:lnTo>
                  <a:lnTo>
                    <a:pt x="51611" y="325120"/>
                  </a:lnTo>
                  <a:lnTo>
                    <a:pt x="45639" y="317500"/>
                  </a:lnTo>
                  <a:lnTo>
                    <a:pt x="39996" y="311150"/>
                  </a:lnTo>
                  <a:lnTo>
                    <a:pt x="34682" y="303530"/>
                  </a:lnTo>
                  <a:lnTo>
                    <a:pt x="29697" y="295910"/>
                  </a:lnTo>
                  <a:lnTo>
                    <a:pt x="25063" y="288290"/>
                  </a:lnTo>
                  <a:lnTo>
                    <a:pt x="20805" y="279400"/>
                  </a:lnTo>
                  <a:lnTo>
                    <a:pt x="16921" y="271780"/>
                  </a:lnTo>
                  <a:lnTo>
                    <a:pt x="3385" y="227330"/>
                  </a:lnTo>
                  <a:lnTo>
                    <a:pt x="0" y="190500"/>
                  </a:lnTo>
                  <a:lnTo>
                    <a:pt x="185" y="181610"/>
                  </a:lnTo>
                  <a:lnTo>
                    <a:pt x="211" y="180340"/>
                  </a:lnTo>
                  <a:lnTo>
                    <a:pt x="755" y="172720"/>
                  </a:lnTo>
                  <a:lnTo>
                    <a:pt x="846" y="171450"/>
                  </a:lnTo>
                  <a:lnTo>
                    <a:pt x="1904" y="161290"/>
                  </a:lnTo>
                  <a:lnTo>
                    <a:pt x="13413" y="116840"/>
                  </a:lnTo>
                  <a:lnTo>
                    <a:pt x="20805" y="100330"/>
                  </a:lnTo>
                  <a:lnTo>
                    <a:pt x="25063" y="91440"/>
                  </a:lnTo>
                  <a:lnTo>
                    <a:pt x="29697" y="83820"/>
                  </a:lnTo>
                  <a:lnTo>
                    <a:pt x="34682" y="76200"/>
                  </a:lnTo>
                  <a:lnTo>
                    <a:pt x="39996" y="68580"/>
                  </a:lnTo>
                  <a:lnTo>
                    <a:pt x="45639" y="62230"/>
                  </a:lnTo>
                  <a:lnTo>
                    <a:pt x="51611" y="54610"/>
                  </a:lnTo>
                  <a:lnTo>
                    <a:pt x="57882" y="48260"/>
                  </a:lnTo>
                  <a:lnTo>
                    <a:pt x="64423" y="43180"/>
                  </a:lnTo>
                  <a:lnTo>
                    <a:pt x="71233" y="36830"/>
                  </a:lnTo>
                  <a:lnTo>
                    <a:pt x="116857" y="10160"/>
                  </a:lnTo>
                  <a:lnTo>
                    <a:pt x="158940" y="0"/>
                  </a:lnTo>
                  <a:lnTo>
                    <a:pt x="193484" y="0"/>
                  </a:lnTo>
                  <a:lnTo>
                    <a:pt x="210589" y="2540"/>
                  </a:lnTo>
                  <a:lnTo>
                    <a:pt x="235567" y="10160"/>
                  </a:lnTo>
                  <a:lnTo>
                    <a:pt x="251562" y="17780"/>
                  </a:lnTo>
                  <a:lnTo>
                    <a:pt x="176212" y="17780"/>
                  </a:lnTo>
                  <a:lnTo>
                    <a:pt x="168491" y="19050"/>
                  </a:lnTo>
                  <a:lnTo>
                    <a:pt x="160807" y="19050"/>
                  </a:lnTo>
                  <a:lnTo>
                    <a:pt x="145551" y="21590"/>
                  </a:lnTo>
                  <a:lnTo>
                    <a:pt x="138015" y="24130"/>
                  </a:lnTo>
                  <a:lnTo>
                    <a:pt x="130590" y="25400"/>
                  </a:lnTo>
                  <a:lnTo>
                    <a:pt x="123274" y="27940"/>
                  </a:lnTo>
                  <a:lnTo>
                    <a:pt x="116068" y="31750"/>
                  </a:lnTo>
                  <a:lnTo>
                    <a:pt x="109007" y="34290"/>
                  </a:lnTo>
                  <a:lnTo>
                    <a:pt x="102125" y="38100"/>
                  </a:lnTo>
                  <a:lnTo>
                    <a:pt x="95422" y="43180"/>
                  </a:lnTo>
                  <a:lnTo>
                    <a:pt x="88897" y="46990"/>
                  </a:lnTo>
                  <a:lnTo>
                    <a:pt x="59755" y="74930"/>
                  </a:lnTo>
                  <a:lnTo>
                    <a:pt x="37605" y="109220"/>
                  </a:lnTo>
                  <a:lnTo>
                    <a:pt x="23761" y="148590"/>
                  </a:lnTo>
                  <a:lnTo>
                    <a:pt x="19319" y="180340"/>
                  </a:lnTo>
                  <a:lnTo>
                    <a:pt x="19238" y="181610"/>
                  </a:lnTo>
                  <a:lnTo>
                    <a:pt x="19076" y="189230"/>
                  </a:lnTo>
                  <a:lnTo>
                    <a:pt x="19049" y="190500"/>
                  </a:lnTo>
                  <a:lnTo>
                    <a:pt x="19238" y="198120"/>
                  </a:lnTo>
                  <a:lnTo>
                    <a:pt x="25815" y="240030"/>
                  </a:lnTo>
                  <a:lnTo>
                    <a:pt x="41403" y="278130"/>
                  </a:lnTo>
                  <a:lnTo>
                    <a:pt x="65081" y="311150"/>
                  </a:lnTo>
                  <a:lnTo>
                    <a:pt x="95422" y="336550"/>
                  </a:lnTo>
                  <a:lnTo>
                    <a:pt x="102125" y="341630"/>
                  </a:lnTo>
                  <a:lnTo>
                    <a:pt x="109007" y="345440"/>
                  </a:lnTo>
                  <a:lnTo>
                    <a:pt x="116068" y="347980"/>
                  </a:lnTo>
                  <a:lnTo>
                    <a:pt x="123274" y="351790"/>
                  </a:lnTo>
                  <a:lnTo>
                    <a:pt x="130589" y="354330"/>
                  </a:lnTo>
                  <a:lnTo>
                    <a:pt x="138015" y="355600"/>
                  </a:lnTo>
                  <a:lnTo>
                    <a:pt x="145551" y="358140"/>
                  </a:lnTo>
                  <a:lnTo>
                    <a:pt x="160807" y="360680"/>
                  </a:lnTo>
                  <a:lnTo>
                    <a:pt x="254134" y="360680"/>
                  </a:lnTo>
                  <a:lnTo>
                    <a:pt x="251562" y="361950"/>
                  </a:lnTo>
                  <a:lnTo>
                    <a:pt x="235567" y="369570"/>
                  </a:lnTo>
                  <a:lnTo>
                    <a:pt x="210589" y="377190"/>
                  </a:lnTo>
                  <a:lnTo>
                    <a:pt x="193484" y="379730"/>
                  </a:lnTo>
                  <a:close/>
                </a:path>
                <a:path w="352425" h="379730">
                  <a:moveTo>
                    <a:pt x="254134" y="360680"/>
                  </a:moveTo>
                  <a:lnTo>
                    <a:pt x="191617" y="360680"/>
                  </a:lnTo>
                  <a:lnTo>
                    <a:pt x="206873" y="358140"/>
                  </a:lnTo>
                  <a:lnTo>
                    <a:pt x="214409" y="355600"/>
                  </a:lnTo>
                  <a:lnTo>
                    <a:pt x="221834" y="354330"/>
                  </a:lnTo>
                  <a:lnTo>
                    <a:pt x="229150" y="351790"/>
                  </a:lnTo>
                  <a:lnTo>
                    <a:pt x="236355" y="347980"/>
                  </a:lnTo>
                  <a:lnTo>
                    <a:pt x="243416" y="345440"/>
                  </a:lnTo>
                  <a:lnTo>
                    <a:pt x="250299" y="341630"/>
                  </a:lnTo>
                  <a:lnTo>
                    <a:pt x="257002" y="336550"/>
                  </a:lnTo>
                  <a:lnTo>
                    <a:pt x="263527" y="332740"/>
                  </a:lnTo>
                  <a:lnTo>
                    <a:pt x="292669" y="304800"/>
                  </a:lnTo>
                  <a:lnTo>
                    <a:pt x="314818" y="270510"/>
                  </a:lnTo>
                  <a:lnTo>
                    <a:pt x="328663" y="231140"/>
                  </a:lnTo>
                  <a:lnTo>
                    <a:pt x="333348" y="190500"/>
                  </a:lnTo>
                  <a:lnTo>
                    <a:pt x="333374" y="189230"/>
                  </a:lnTo>
                  <a:lnTo>
                    <a:pt x="328663" y="148590"/>
                  </a:lnTo>
                  <a:lnTo>
                    <a:pt x="314818" y="109220"/>
                  </a:lnTo>
                  <a:lnTo>
                    <a:pt x="292669" y="74930"/>
                  </a:lnTo>
                  <a:lnTo>
                    <a:pt x="263527" y="46990"/>
                  </a:lnTo>
                  <a:lnTo>
                    <a:pt x="257002" y="43180"/>
                  </a:lnTo>
                  <a:lnTo>
                    <a:pt x="250299" y="38100"/>
                  </a:lnTo>
                  <a:lnTo>
                    <a:pt x="243416" y="34290"/>
                  </a:lnTo>
                  <a:lnTo>
                    <a:pt x="236355" y="31750"/>
                  </a:lnTo>
                  <a:lnTo>
                    <a:pt x="229150" y="27940"/>
                  </a:lnTo>
                  <a:lnTo>
                    <a:pt x="221834" y="25400"/>
                  </a:lnTo>
                  <a:lnTo>
                    <a:pt x="214409" y="24130"/>
                  </a:lnTo>
                  <a:lnTo>
                    <a:pt x="206873" y="21590"/>
                  </a:lnTo>
                  <a:lnTo>
                    <a:pt x="191617" y="19050"/>
                  </a:lnTo>
                  <a:lnTo>
                    <a:pt x="183933" y="19050"/>
                  </a:lnTo>
                  <a:lnTo>
                    <a:pt x="176212" y="17780"/>
                  </a:lnTo>
                  <a:lnTo>
                    <a:pt x="251562" y="17780"/>
                  </a:lnTo>
                  <a:lnTo>
                    <a:pt x="259279" y="21590"/>
                  </a:lnTo>
                  <a:lnTo>
                    <a:pt x="266795" y="26670"/>
                  </a:lnTo>
                  <a:lnTo>
                    <a:pt x="274110" y="31750"/>
                  </a:lnTo>
                  <a:lnTo>
                    <a:pt x="281191" y="36830"/>
                  </a:lnTo>
                  <a:lnTo>
                    <a:pt x="288001" y="43180"/>
                  </a:lnTo>
                  <a:lnTo>
                    <a:pt x="294542" y="48260"/>
                  </a:lnTo>
                  <a:lnTo>
                    <a:pt x="300813" y="54610"/>
                  </a:lnTo>
                  <a:lnTo>
                    <a:pt x="306785" y="62230"/>
                  </a:lnTo>
                  <a:lnTo>
                    <a:pt x="312428" y="68580"/>
                  </a:lnTo>
                  <a:lnTo>
                    <a:pt x="317742" y="76200"/>
                  </a:lnTo>
                  <a:lnTo>
                    <a:pt x="322727" y="83820"/>
                  </a:lnTo>
                  <a:lnTo>
                    <a:pt x="327361" y="91440"/>
                  </a:lnTo>
                  <a:lnTo>
                    <a:pt x="331619" y="100330"/>
                  </a:lnTo>
                  <a:lnTo>
                    <a:pt x="335503" y="107950"/>
                  </a:lnTo>
                  <a:lnTo>
                    <a:pt x="349038" y="152400"/>
                  </a:lnTo>
                  <a:lnTo>
                    <a:pt x="352424" y="189230"/>
                  </a:lnTo>
                  <a:lnTo>
                    <a:pt x="352239" y="198120"/>
                  </a:lnTo>
                  <a:lnTo>
                    <a:pt x="352213" y="199390"/>
                  </a:lnTo>
                  <a:lnTo>
                    <a:pt x="351669" y="207010"/>
                  </a:lnTo>
                  <a:lnTo>
                    <a:pt x="351578" y="208280"/>
                  </a:lnTo>
                  <a:lnTo>
                    <a:pt x="350520" y="218440"/>
                  </a:lnTo>
                  <a:lnTo>
                    <a:pt x="339011" y="262890"/>
                  </a:lnTo>
                  <a:lnTo>
                    <a:pt x="331619" y="279400"/>
                  </a:lnTo>
                  <a:lnTo>
                    <a:pt x="327361" y="288290"/>
                  </a:lnTo>
                  <a:lnTo>
                    <a:pt x="322727" y="295910"/>
                  </a:lnTo>
                  <a:lnTo>
                    <a:pt x="317742" y="303530"/>
                  </a:lnTo>
                  <a:lnTo>
                    <a:pt x="312428" y="311150"/>
                  </a:lnTo>
                  <a:lnTo>
                    <a:pt x="306785" y="317500"/>
                  </a:lnTo>
                  <a:lnTo>
                    <a:pt x="300813" y="325120"/>
                  </a:lnTo>
                  <a:lnTo>
                    <a:pt x="294542" y="331470"/>
                  </a:lnTo>
                  <a:lnTo>
                    <a:pt x="288001" y="336550"/>
                  </a:lnTo>
                  <a:lnTo>
                    <a:pt x="281191" y="342900"/>
                  </a:lnTo>
                  <a:lnTo>
                    <a:pt x="274110" y="347980"/>
                  </a:lnTo>
                  <a:lnTo>
                    <a:pt x="266795" y="353060"/>
                  </a:lnTo>
                  <a:lnTo>
                    <a:pt x="259279" y="358140"/>
                  </a:lnTo>
                  <a:lnTo>
                    <a:pt x="254134" y="36068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4711" y="17970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03366"/>
                </a:solidFill>
                <a:latin typeface="Liberation Serif"/>
                <a:cs typeface="Liberation Serif"/>
              </a:rPr>
              <a:t>1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30771" y="1520825"/>
            <a:ext cx="771969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Liberation Serif"/>
                <a:cs typeface="Liberation Serif"/>
              </a:rPr>
              <a:t>Web3</a:t>
            </a:r>
            <a:r>
              <a:rPr sz="1500" b="1" spc="-40" dirty="0">
                <a:latin typeface="Liberation Serif"/>
                <a:cs typeface="Liberation Serif"/>
              </a:rPr>
              <a:t> </a:t>
            </a:r>
            <a:r>
              <a:rPr sz="1500" b="1" dirty="0">
                <a:latin typeface="Liberation Serif"/>
                <a:cs typeface="Liberation Serif"/>
              </a:rPr>
              <a:t>Integration</a:t>
            </a:r>
            <a:r>
              <a:rPr sz="1500" b="1" spc="-40" dirty="0">
                <a:latin typeface="Liberation Serif"/>
                <a:cs typeface="Liberation Serif"/>
              </a:rPr>
              <a:t> </a:t>
            </a:r>
            <a:r>
              <a:rPr sz="1500" b="1" dirty="0">
                <a:latin typeface="Liberation Serif"/>
                <a:cs typeface="Liberation Serif"/>
              </a:rPr>
              <a:t>with</a:t>
            </a:r>
            <a:r>
              <a:rPr sz="1500" b="1" spc="-35" dirty="0">
                <a:latin typeface="Liberation Serif"/>
                <a:cs typeface="Liberation Serif"/>
              </a:rPr>
              <a:t> </a:t>
            </a:r>
            <a:r>
              <a:rPr sz="1500" b="1" dirty="0">
                <a:latin typeface="Liberation Serif"/>
                <a:cs typeface="Liberation Serif"/>
              </a:rPr>
              <a:t>Privacy-by-</a:t>
            </a:r>
            <a:r>
              <a:rPr sz="1500" b="1" spc="-10" dirty="0">
                <a:latin typeface="Liberation Serif"/>
                <a:cs typeface="Liberation Serif"/>
              </a:rPr>
              <a:t>Design</a:t>
            </a:r>
            <a:endParaRPr sz="1500">
              <a:latin typeface="Liberation Serif"/>
              <a:cs typeface="Liberation Serif"/>
            </a:endParaRPr>
          </a:p>
          <a:p>
            <a:pPr marL="12700" marR="5080">
              <a:lnSpc>
                <a:spcPct val="129600"/>
              </a:lnSpc>
              <a:spcBef>
                <a:spcPts val="495"/>
              </a:spcBef>
            </a:pPr>
            <a:r>
              <a:rPr sz="1350" spc="-10" dirty="0">
                <a:latin typeface="Liberation Serif"/>
                <a:cs typeface="Liberation Serif"/>
              </a:rPr>
              <a:t>Implementation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of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DID-</a:t>
            </a:r>
            <a:r>
              <a:rPr sz="1350" dirty="0">
                <a:latin typeface="Liberation Serif"/>
                <a:cs typeface="Liberation Serif"/>
              </a:rPr>
              <a:t>based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authentication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data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ownership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verification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through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Clio-X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platform,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ensuring </a:t>
            </a:r>
            <a:r>
              <a:rPr sz="1350" dirty="0">
                <a:latin typeface="Liberation Serif"/>
                <a:cs typeface="Liberation Serif"/>
              </a:rPr>
              <a:t>complete</a:t>
            </a:r>
            <a:r>
              <a:rPr sz="1350" spc="-5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user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control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over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personal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data.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13180" y="1771650"/>
            <a:ext cx="357505" cy="379095"/>
          </a:xfrm>
          <a:custGeom>
            <a:avLst/>
            <a:gdLst/>
            <a:ahLst/>
            <a:cxnLst/>
            <a:rect l="l" t="t" r="r" b="b"/>
            <a:pathLst>
              <a:path w="357504" h="379094">
                <a:moveTo>
                  <a:pt x="178593" y="378916"/>
                </a:moveTo>
                <a:lnTo>
                  <a:pt x="109792" y="344023"/>
                </a:lnTo>
                <a:lnTo>
                  <a:pt x="71430" y="306935"/>
                </a:lnTo>
                <a:lnTo>
                  <a:pt x="42677" y="265545"/>
                </a:lnTo>
                <a:lnTo>
                  <a:pt x="22345" y="222215"/>
                </a:lnTo>
                <a:lnTo>
                  <a:pt x="9246" y="179304"/>
                </a:lnTo>
                <a:lnTo>
                  <a:pt x="2193" y="139172"/>
                </a:lnTo>
                <a:lnTo>
                  <a:pt x="65" y="105221"/>
                </a:lnTo>
                <a:lnTo>
                  <a:pt x="0" y="104179"/>
                </a:lnTo>
                <a:lnTo>
                  <a:pt x="17130" y="68443"/>
                </a:lnTo>
                <a:lnTo>
                  <a:pt x="168696" y="2158"/>
                </a:lnTo>
                <a:lnTo>
                  <a:pt x="171747" y="744"/>
                </a:lnTo>
                <a:lnTo>
                  <a:pt x="175170" y="0"/>
                </a:lnTo>
                <a:lnTo>
                  <a:pt x="182016" y="0"/>
                </a:lnTo>
                <a:lnTo>
                  <a:pt x="185439" y="744"/>
                </a:lnTo>
                <a:lnTo>
                  <a:pt x="188565" y="2158"/>
                </a:lnTo>
                <a:lnTo>
                  <a:pt x="300627" y="49708"/>
                </a:lnTo>
                <a:lnTo>
                  <a:pt x="178593" y="49708"/>
                </a:lnTo>
                <a:lnTo>
                  <a:pt x="178593" y="330993"/>
                </a:lnTo>
                <a:lnTo>
                  <a:pt x="260872" y="330993"/>
                </a:lnTo>
                <a:lnTo>
                  <a:pt x="247395" y="344023"/>
                </a:lnTo>
                <a:lnTo>
                  <a:pt x="198239" y="374451"/>
                </a:lnTo>
                <a:lnTo>
                  <a:pt x="188604" y="377800"/>
                </a:lnTo>
                <a:lnTo>
                  <a:pt x="178593" y="378916"/>
                </a:lnTo>
                <a:close/>
              </a:path>
              <a:path w="357504" h="379094">
                <a:moveTo>
                  <a:pt x="260872" y="330993"/>
                </a:moveTo>
                <a:lnTo>
                  <a:pt x="178593" y="330993"/>
                </a:lnTo>
                <a:lnTo>
                  <a:pt x="223905" y="301593"/>
                </a:lnTo>
                <a:lnTo>
                  <a:pt x="258040" y="265035"/>
                </a:lnTo>
                <a:lnTo>
                  <a:pt x="282336" y="224218"/>
                </a:lnTo>
                <a:lnTo>
                  <a:pt x="298130" y="182044"/>
                </a:lnTo>
                <a:lnTo>
                  <a:pt x="306759" y="141411"/>
                </a:lnTo>
                <a:lnTo>
                  <a:pt x="309562" y="105221"/>
                </a:lnTo>
                <a:lnTo>
                  <a:pt x="178593" y="49708"/>
                </a:lnTo>
                <a:lnTo>
                  <a:pt x="300627" y="49708"/>
                </a:lnTo>
                <a:lnTo>
                  <a:pt x="340057" y="68443"/>
                </a:lnTo>
                <a:lnTo>
                  <a:pt x="357187" y="104179"/>
                </a:lnTo>
                <a:lnTo>
                  <a:pt x="354994" y="139172"/>
                </a:lnTo>
                <a:lnTo>
                  <a:pt x="347941" y="179304"/>
                </a:lnTo>
                <a:lnTo>
                  <a:pt x="334842" y="222215"/>
                </a:lnTo>
                <a:lnTo>
                  <a:pt x="314509" y="265545"/>
                </a:lnTo>
                <a:lnTo>
                  <a:pt x="285756" y="306935"/>
                </a:lnTo>
                <a:lnTo>
                  <a:pt x="260872" y="330993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609599" y="2819399"/>
            <a:ext cx="10972800" cy="1257300"/>
            <a:chOff x="609599" y="2819399"/>
            <a:chExt cx="10972800" cy="1257300"/>
          </a:xfrm>
        </p:grpSpPr>
        <p:sp>
          <p:nvSpPr>
            <p:cNvPr id="12" name="object 12"/>
            <p:cNvSpPr/>
            <p:nvPr/>
          </p:nvSpPr>
          <p:spPr>
            <a:xfrm>
              <a:off x="628649" y="2819399"/>
              <a:ext cx="10953750" cy="1257300"/>
            </a:xfrm>
            <a:custGeom>
              <a:avLst/>
              <a:gdLst/>
              <a:ahLst/>
              <a:cxnLst/>
              <a:rect l="l" t="t" r="r" b="b"/>
              <a:pathLst>
                <a:path w="10953750" h="1257300">
                  <a:moveTo>
                    <a:pt x="10920701" y="1257299"/>
                  </a:moveTo>
                  <a:lnTo>
                    <a:pt x="16523" y="1257299"/>
                  </a:lnTo>
                  <a:lnTo>
                    <a:pt x="14093" y="1256332"/>
                  </a:lnTo>
                  <a:lnTo>
                    <a:pt x="0" y="1224251"/>
                  </a:lnTo>
                  <a:lnTo>
                    <a:pt x="0" y="12191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6"/>
                  </a:lnTo>
                  <a:lnTo>
                    <a:pt x="10953748" y="33047"/>
                  </a:lnTo>
                  <a:lnTo>
                    <a:pt x="10953748" y="1224251"/>
                  </a:lnTo>
                  <a:lnTo>
                    <a:pt x="10925560" y="1256332"/>
                  </a:lnTo>
                  <a:lnTo>
                    <a:pt x="10920701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2819399"/>
              <a:ext cx="38100" cy="1257300"/>
            </a:xfrm>
            <a:custGeom>
              <a:avLst/>
              <a:gdLst/>
              <a:ahLst/>
              <a:cxnLst/>
              <a:rect l="l" t="t" r="r" b="b"/>
              <a:pathLst>
                <a:path w="38100" h="1257300">
                  <a:moveTo>
                    <a:pt x="38099" y="1257299"/>
                  </a:moveTo>
                  <a:lnTo>
                    <a:pt x="2789" y="1233825"/>
                  </a:lnTo>
                  <a:lnTo>
                    <a:pt x="0" y="12191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2572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724" y="3267074"/>
              <a:ext cx="323850" cy="361950"/>
            </a:xfrm>
            <a:custGeom>
              <a:avLst/>
              <a:gdLst/>
              <a:ahLst/>
              <a:cxnLst/>
              <a:rect l="l" t="t" r="r" b="b"/>
              <a:pathLst>
                <a:path w="323850" h="361950">
                  <a:moveTo>
                    <a:pt x="161478" y="361949"/>
                  </a:moveTo>
                  <a:lnTo>
                    <a:pt x="122232" y="356524"/>
                  </a:lnTo>
                  <a:lnTo>
                    <a:pt x="85357" y="340582"/>
                  </a:lnTo>
                  <a:lnTo>
                    <a:pt x="53042" y="315076"/>
                  </a:lnTo>
                  <a:lnTo>
                    <a:pt x="27213" y="281519"/>
                  </a:lnTo>
                  <a:lnTo>
                    <a:pt x="9435" y="241933"/>
                  </a:lnTo>
                  <a:lnTo>
                    <a:pt x="775" y="198713"/>
                  </a:lnTo>
                  <a:lnTo>
                    <a:pt x="0" y="180974"/>
                  </a:lnTo>
                  <a:lnTo>
                    <a:pt x="193" y="172083"/>
                  </a:lnTo>
                  <a:lnTo>
                    <a:pt x="6951" y="128439"/>
                  </a:lnTo>
                  <a:lnTo>
                    <a:pt x="22967" y="87943"/>
                  </a:lnTo>
                  <a:lnTo>
                    <a:pt x="47295" y="53006"/>
                  </a:lnTo>
                  <a:lnTo>
                    <a:pt x="78469" y="25740"/>
                  </a:lnTo>
                  <a:lnTo>
                    <a:pt x="114603" y="7790"/>
                  </a:lnTo>
                  <a:lnTo>
                    <a:pt x="153545" y="217"/>
                  </a:lnTo>
                  <a:lnTo>
                    <a:pt x="162371" y="0"/>
                  </a:lnTo>
                  <a:lnTo>
                    <a:pt x="170304" y="217"/>
                  </a:lnTo>
                  <a:lnTo>
                    <a:pt x="209246" y="7790"/>
                  </a:lnTo>
                  <a:lnTo>
                    <a:pt x="245380" y="25740"/>
                  </a:lnTo>
                  <a:lnTo>
                    <a:pt x="276553" y="53006"/>
                  </a:lnTo>
                  <a:lnTo>
                    <a:pt x="300881" y="87943"/>
                  </a:lnTo>
                  <a:lnTo>
                    <a:pt x="316898" y="128439"/>
                  </a:lnTo>
                  <a:lnTo>
                    <a:pt x="323656" y="172083"/>
                  </a:lnTo>
                  <a:lnTo>
                    <a:pt x="323849" y="180974"/>
                  </a:lnTo>
                  <a:lnTo>
                    <a:pt x="323656" y="189865"/>
                  </a:lnTo>
                  <a:lnTo>
                    <a:pt x="316898" y="233509"/>
                  </a:lnTo>
                  <a:lnTo>
                    <a:pt x="300881" y="274006"/>
                  </a:lnTo>
                  <a:lnTo>
                    <a:pt x="276553" y="308943"/>
                  </a:lnTo>
                  <a:lnTo>
                    <a:pt x="245380" y="336208"/>
                  </a:lnTo>
                  <a:lnTo>
                    <a:pt x="209246" y="354158"/>
                  </a:lnTo>
                  <a:lnTo>
                    <a:pt x="170304" y="361732"/>
                  </a:lnTo>
                  <a:lnTo>
                    <a:pt x="161478" y="361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199" y="3257549"/>
              <a:ext cx="342900" cy="379730"/>
            </a:xfrm>
            <a:custGeom>
              <a:avLst/>
              <a:gdLst/>
              <a:ahLst/>
              <a:cxnLst/>
              <a:rect l="l" t="t" r="r" b="b"/>
              <a:pathLst>
                <a:path w="342900" h="379729">
                  <a:moveTo>
                    <a:pt x="188657" y="379730"/>
                  </a:moveTo>
                  <a:lnTo>
                    <a:pt x="154241" y="379730"/>
                  </a:lnTo>
                  <a:lnTo>
                    <a:pt x="137642" y="377190"/>
                  </a:lnTo>
                  <a:lnTo>
                    <a:pt x="97880" y="361950"/>
                  </a:lnTo>
                  <a:lnTo>
                    <a:pt x="62518" y="336550"/>
                  </a:lnTo>
                  <a:lnTo>
                    <a:pt x="56171" y="331470"/>
                  </a:lnTo>
                  <a:lnTo>
                    <a:pt x="50085" y="325120"/>
                  </a:lnTo>
                  <a:lnTo>
                    <a:pt x="44290" y="317500"/>
                  </a:lnTo>
                  <a:lnTo>
                    <a:pt x="38814" y="311150"/>
                  </a:lnTo>
                  <a:lnTo>
                    <a:pt x="33657" y="303530"/>
                  </a:lnTo>
                  <a:lnTo>
                    <a:pt x="28819" y="295910"/>
                  </a:lnTo>
                  <a:lnTo>
                    <a:pt x="24322" y="288290"/>
                  </a:lnTo>
                  <a:lnTo>
                    <a:pt x="20190" y="279400"/>
                  </a:lnTo>
                  <a:lnTo>
                    <a:pt x="16421" y="271780"/>
                  </a:lnTo>
                  <a:lnTo>
                    <a:pt x="3285" y="227330"/>
                  </a:lnTo>
                  <a:lnTo>
                    <a:pt x="0" y="189230"/>
                  </a:lnTo>
                  <a:lnTo>
                    <a:pt x="175" y="181610"/>
                  </a:lnTo>
                  <a:lnTo>
                    <a:pt x="5126" y="143510"/>
                  </a:lnTo>
                  <a:lnTo>
                    <a:pt x="20190" y="100330"/>
                  </a:lnTo>
                  <a:lnTo>
                    <a:pt x="24322" y="91440"/>
                  </a:lnTo>
                  <a:lnTo>
                    <a:pt x="28819" y="83820"/>
                  </a:lnTo>
                  <a:lnTo>
                    <a:pt x="33657" y="76200"/>
                  </a:lnTo>
                  <a:lnTo>
                    <a:pt x="38814" y="68580"/>
                  </a:lnTo>
                  <a:lnTo>
                    <a:pt x="44290" y="62230"/>
                  </a:lnTo>
                  <a:lnTo>
                    <a:pt x="50085" y="54610"/>
                  </a:lnTo>
                  <a:lnTo>
                    <a:pt x="56171" y="48260"/>
                  </a:lnTo>
                  <a:lnTo>
                    <a:pt x="62518" y="43180"/>
                  </a:lnTo>
                  <a:lnTo>
                    <a:pt x="69127" y="36830"/>
                  </a:lnTo>
                  <a:lnTo>
                    <a:pt x="113403" y="10160"/>
                  </a:lnTo>
                  <a:lnTo>
                    <a:pt x="154241" y="0"/>
                  </a:lnTo>
                  <a:lnTo>
                    <a:pt x="188657" y="0"/>
                  </a:lnTo>
                  <a:lnTo>
                    <a:pt x="205257" y="2540"/>
                  </a:lnTo>
                  <a:lnTo>
                    <a:pt x="229496" y="10160"/>
                  </a:lnTo>
                  <a:lnTo>
                    <a:pt x="245019" y="17780"/>
                  </a:lnTo>
                  <a:lnTo>
                    <a:pt x="171003" y="17780"/>
                  </a:lnTo>
                  <a:lnTo>
                    <a:pt x="163538" y="19050"/>
                  </a:lnTo>
                  <a:lnTo>
                    <a:pt x="156109" y="19050"/>
                  </a:lnTo>
                  <a:lnTo>
                    <a:pt x="141358" y="21590"/>
                  </a:lnTo>
                  <a:lnTo>
                    <a:pt x="134072" y="24130"/>
                  </a:lnTo>
                  <a:lnTo>
                    <a:pt x="126893" y="25400"/>
                  </a:lnTo>
                  <a:lnTo>
                    <a:pt x="119819" y="27940"/>
                  </a:lnTo>
                  <a:lnTo>
                    <a:pt x="112853" y="31750"/>
                  </a:lnTo>
                  <a:lnTo>
                    <a:pt x="106026" y="34290"/>
                  </a:lnTo>
                  <a:lnTo>
                    <a:pt x="99372" y="38100"/>
                  </a:lnTo>
                  <a:lnTo>
                    <a:pt x="92890" y="43180"/>
                  </a:lnTo>
                  <a:lnTo>
                    <a:pt x="86582" y="46990"/>
                  </a:lnTo>
                  <a:lnTo>
                    <a:pt x="58406" y="74930"/>
                  </a:lnTo>
                  <a:lnTo>
                    <a:pt x="36990" y="109220"/>
                  </a:lnTo>
                  <a:lnTo>
                    <a:pt x="23605" y="148590"/>
                  </a:lnTo>
                  <a:lnTo>
                    <a:pt x="19049" y="189230"/>
                  </a:lnTo>
                  <a:lnTo>
                    <a:pt x="19232" y="198120"/>
                  </a:lnTo>
                  <a:lnTo>
                    <a:pt x="25591" y="240030"/>
                  </a:lnTo>
                  <a:lnTo>
                    <a:pt x="40663" y="278130"/>
                  </a:lnTo>
                  <a:lnTo>
                    <a:pt x="63556" y="311150"/>
                  </a:lnTo>
                  <a:lnTo>
                    <a:pt x="92890" y="336550"/>
                  </a:lnTo>
                  <a:lnTo>
                    <a:pt x="99372" y="341630"/>
                  </a:lnTo>
                  <a:lnTo>
                    <a:pt x="106026" y="345440"/>
                  </a:lnTo>
                  <a:lnTo>
                    <a:pt x="112853" y="347980"/>
                  </a:lnTo>
                  <a:lnTo>
                    <a:pt x="119819" y="351790"/>
                  </a:lnTo>
                  <a:lnTo>
                    <a:pt x="126893" y="354330"/>
                  </a:lnTo>
                  <a:lnTo>
                    <a:pt x="134072" y="355600"/>
                  </a:lnTo>
                  <a:lnTo>
                    <a:pt x="141358" y="358140"/>
                  </a:lnTo>
                  <a:lnTo>
                    <a:pt x="156109" y="360680"/>
                  </a:lnTo>
                  <a:lnTo>
                    <a:pt x="247515" y="360680"/>
                  </a:lnTo>
                  <a:lnTo>
                    <a:pt x="245019" y="361950"/>
                  </a:lnTo>
                  <a:lnTo>
                    <a:pt x="229496" y="369570"/>
                  </a:lnTo>
                  <a:lnTo>
                    <a:pt x="205257" y="377190"/>
                  </a:lnTo>
                  <a:lnTo>
                    <a:pt x="188657" y="379730"/>
                  </a:lnTo>
                  <a:close/>
                </a:path>
                <a:path w="342900" h="379729">
                  <a:moveTo>
                    <a:pt x="247515" y="360680"/>
                  </a:moveTo>
                  <a:lnTo>
                    <a:pt x="186790" y="360680"/>
                  </a:lnTo>
                  <a:lnTo>
                    <a:pt x="201541" y="358140"/>
                  </a:lnTo>
                  <a:lnTo>
                    <a:pt x="208827" y="355600"/>
                  </a:lnTo>
                  <a:lnTo>
                    <a:pt x="216006" y="354330"/>
                  </a:lnTo>
                  <a:lnTo>
                    <a:pt x="223079" y="351790"/>
                  </a:lnTo>
                  <a:lnTo>
                    <a:pt x="230046" y="347980"/>
                  </a:lnTo>
                  <a:lnTo>
                    <a:pt x="236873" y="345440"/>
                  </a:lnTo>
                  <a:lnTo>
                    <a:pt x="243527" y="341630"/>
                  </a:lnTo>
                  <a:lnTo>
                    <a:pt x="250008" y="336550"/>
                  </a:lnTo>
                  <a:lnTo>
                    <a:pt x="256317" y="332740"/>
                  </a:lnTo>
                  <a:lnTo>
                    <a:pt x="284493" y="304800"/>
                  </a:lnTo>
                  <a:lnTo>
                    <a:pt x="305908" y="270510"/>
                  </a:lnTo>
                  <a:lnTo>
                    <a:pt x="319294" y="231140"/>
                  </a:lnTo>
                  <a:lnTo>
                    <a:pt x="323589" y="199390"/>
                  </a:lnTo>
                  <a:lnTo>
                    <a:pt x="323667" y="198120"/>
                  </a:lnTo>
                  <a:lnTo>
                    <a:pt x="323849" y="189230"/>
                  </a:lnTo>
                  <a:lnTo>
                    <a:pt x="323667" y="181610"/>
                  </a:lnTo>
                  <a:lnTo>
                    <a:pt x="323119" y="172720"/>
                  </a:lnTo>
                  <a:lnTo>
                    <a:pt x="314971" y="132080"/>
                  </a:lnTo>
                  <a:lnTo>
                    <a:pt x="298241" y="93980"/>
                  </a:lnTo>
                  <a:lnTo>
                    <a:pt x="273936" y="62230"/>
                  </a:lnTo>
                  <a:lnTo>
                    <a:pt x="250008" y="43180"/>
                  </a:lnTo>
                  <a:lnTo>
                    <a:pt x="243527" y="38100"/>
                  </a:lnTo>
                  <a:lnTo>
                    <a:pt x="236873" y="34290"/>
                  </a:lnTo>
                  <a:lnTo>
                    <a:pt x="230046" y="31750"/>
                  </a:lnTo>
                  <a:lnTo>
                    <a:pt x="223079" y="27940"/>
                  </a:lnTo>
                  <a:lnTo>
                    <a:pt x="216006" y="25400"/>
                  </a:lnTo>
                  <a:lnTo>
                    <a:pt x="208827" y="24130"/>
                  </a:lnTo>
                  <a:lnTo>
                    <a:pt x="201541" y="21590"/>
                  </a:lnTo>
                  <a:lnTo>
                    <a:pt x="186790" y="19050"/>
                  </a:lnTo>
                  <a:lnTo>
                    <a:pt x="179361" y="19050"/>
                  </a:lnTo>
                  <a:lnTo>
                    <a:pt x="171896" y="17780"/>
                  </a:lnTo>
                  <a:lnTo>
                    <a:pt x="245019" y="17780"/>
                  </a:lnTo>
                  <a:lnTo>
                    <a:pt x="252507" y="21590"/>
                  </a:lnTo>
                  <a:lnTo>
                    <a:pt x="259801" y="26670"/>
                  </a:lnTo>
                  <a:lnTo>
                    <a:pt x="266900" y="31750"/>
                  </a:lnTo>
                  <a:lnTo>
                    <a:pt x="273771" y="36830"/>
                  </a:lnTo>
                  <a:lnTo>
                    <a:pt x="280381" y="43180"/>
                  </a:lnTo>
                  <a:lnTo>
                    <a:pt x="286728" y="48260"/>
                  </a:lnTo>
                  <a:lnTo>
                    <a:pt x="292814" y="54610"/>
                  </a:lnTo>
                  <a:lnTo>
                    <a:pt x="298609" y="62230"/>
                  </a:lnTo>
                  <a:lnTo>
                    <a:pt x="304085" y="68580"/>
                  </a:lnTo>
                  <a:lnTo>
                    <a:pt x="309242" y="76200"/>
                  </a:lnTo>
                  <a:lnTo>
                    <a:pt x="314080" y="83820"/>
                  </a:lnTo>
                  <a:lnTo>
                    <a:pt x="318577" y="91440"/>
                  </a:lnTo>
                  <a:lnTo>
                    <a:pt x="322709" y="100330"/>
                  </a:lnTo>
                  <a:lnTo>
                    <a:pt x="326478" y="107950"/>
                  </a:lnTo>
                  <a:lnTo>
                    <a:pt x="339614" y="152400"/>
                  </a:lnTo>
                  <a:lnTo>
                    <a:pt x="342899" y="189230"/>
                  </a:lnTo>
                  <a:lnTo>
                    <a:pt x="342720" y="198120"/>
                  </a:lnTo>
                  <a:lnTo>
                    <a:pt x="342694" y="199390"/>
                  </a:lnTo>
                  <a:lnTo>
                    <a:pt x="342166" y="207010"/>
                  </a:lnTo>
                  <a:lnTo>
                    <a:pt x="342078" y="208280"/>
                  </a:lnTo>
                  <a:lnTo>
                    <a:pt x="341051" y="218440"/>
                  </a:lnTo>
                  <a:lnTo>
                    <a:pt x="329882" y="262890"/>
                  </a:lnTo>
                  <a:lnTo>
                    <a:pt x="322709" y="279400"/>
                  </a:lnTo>
                  <a:lnTo>
                    <a:pt x="318577" y="288290"/>
                  </a:lnTo>
                  <a:lnTo>
                    <a:pt x="314080" y="295910"/>
                  </a:lnTo>
                  <a:lnTo>
                    <a:pt x="309242" y="303530"/>
                  </a:lnTo>
                  <a:lnTo>
                    <a:pt x="304085" y="311150"/>
                  </a:lnTo>
                  <a:lnTo>
                    <a:pt x="298609" y="317500"/>
                  </a:lnTo>
                  <a:lnTo>
                    <a:pt x="292814" y="325120"/>
                  </a:lnTo>
                  <a:lnTo>
                    <a:pt x="286728" y="331470"/>
                  </a:lnTo>
                  <a:lnTo>
                    <a:pt x="280381" y="336550"/>
                  </a:lnTo>
                  <a:lnTo>
                    <a:pt x="273771" y="342900"/>
                  </a:lnTo>
                  <a:lnTo>
                    <a:pt x="266900" y="347980"/>
                  </a:lnTo>
                  <a:lnTo>
                    <a:pt x="259801" y="353060"/>
                  </a:lnTo>
                  <a:lnTo>
                    <a:pt x="252507" y="358140"/>
                  </a:lnTo>
                  <a:lnTo>
                    <a:pt x="247515" y="36068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39353" y="32829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03366"/>
                </a:solidFill>
                <a:latin typeface="Liberation Serif"/>
                <a:cs typeface="Liberation Serif"/>
              </a:rPr>
              <a:t>2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9906" y="3006725"/>
            <a:ext cx="7877809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latin typeface="Liberation Serif"/>
                <a:cs typeface="Liberation Serif"/>
              </a:rPr>
              <a:t>Trust</a:t>
            </a:r>
            <a:r>
              <a:rPr sz="1500" b="1" spc="-50" dirty="0">
                <a:latin typeface="Liberation Serif"/>
                <a:cs typeface="Liberation Serif"/>
              </a:rPr>
              <a:t> </a:t>
            </a:r>
            <a:r>
              <a:rPr sz="1500" b="1" dirty="0">
                <a:latin typeface="Liberation Serif"/>
                <a:cs typeface="Liberation Serif"/>
              </a:rPr>
              <a:t>Boundary</a:t>
            </a:r>
            <a:r>
              <a:rPr sz="1500" b="1" spc="-50" dirty="0">
                <a:latin typeface="Liberation Serif"/>
                <a:cs typeface="Liberation Serif"/>
              </a:rPr>
              <a:t> </a:t>
            </a:r>
            <a:r>
              <a:rPr sz="1500" b="1" spc="-10" dirty="0">
                <a:latin typeface="Liberation Serif"/>
                <a:cs typeface="Liberation Serif"/>
              </a:rPr>
              <a:t>Separation</a:t>
            </a:r>
            <a:endParaRPr sz="1500">
              <a:latin typeface="Liberation Serif"/>
              <a:cs typeface="Liberation Serif"/>
            </a:endParaRPr>
          </a:p>
          <a:p>
            <a:pPr marL="12700" marR="5080">
              <a:lnSpc>
                <a:spcPct val="129600"/>
              </a:lnSpc>
              <a:spcBef>
                <a:spcPts val="495"/>
              </a:spcBef>
            </a:pPr>
            <a:r>
              <a:rPr sz="1350" dirty="0">
                <a:latin typeface="Liberation Serif"/>
                <a:cs typeface="Liberation Serif"/>
              </a:rPr>
              <a:t>External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Ollama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LLM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server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maintained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as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independent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service,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creating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clear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security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boundary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between</a:t>
            </a:r>
            <a:r>
              <a:rPr sz="1350" spc="-65" dirty="0">
                <a:latin typeface="Liberation Serif"/>
                <a:cs typeface="Liberation Serif"/>
              </a:rPr>
              <a:t> </a:t>
            </a:r>
            <a:r>
              <a:rPr sz="1350" spc="-20" dirty="0">
                <a:latin typeface="Liberation Serif"/>
                <a:cs typeface="Liberation Serif"/>
              </a:rPr>
              <a:t>Web3 </a:t>
            </a:r>
            <a:r>
              <a:rPr sz="1350" dirty="0">
                <a:latin typeface="Liberation Serif"/>
                <a:cs typeface="Liberation Serif"/>
              </a:rPr>
              <a:t>infrastructure</a:t>
            </a:r>
            <a:r>
              <a:rPr sz="1350" spc="-6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and</a:t>
            </a:r>
            <a:r>
              <a:rPr sz="1350" spc="-7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AI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processing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components.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20324" y="3281362"/>
            <a:ext cx="333375" cy="332740"/>
          </a:xfrm>
          <a:custGeom>
            <a:avLst/>
            <a:gdLst/>
            <a:ahLst/>
            <a:cxnLst/>
            <a:rect l="l" t="t" r="r" b="b"/>
            <a:pathLst>
              <a:path w="333375" h="332739">
                <a:moveTo>
                  <a:pt x="23812" y="332740"/>
                </a:moveTo>
                <a:lnTo>
                  <a:pt x="14535" y="331470"/>
                </a:lnTo>
                <a:lnTo>
                  <a:pt x="6967" y="326390"/>
                </a:lnTo>
                <a:lnTo>
                  <a:pt x="1868" y="318770"/>
                </a:lnTo>
                <a:lnTo>
                  <a:pt x="0" y="308610"/>
                </a:lnTo>
                <a:lnTo>
                  <a:pt x="0" y="58420"/>
                </a:lnTo>
                <a:lnTo>
                  <a:pt x="4676" y="35560"/>
                </a:lnTo>
                <a:lnTo>
                  <a:pt x="17431" y="16510"/>
                </a:lnTo>
                <a:lnTo>
                  <a:pt x="36353" y="3810"/>
                </a:lnTo>
                <a:lnTo>
                  <a:pt x="59531" y="0"/>
                </a:lnTo>
                <a:lnTo>
                  <a:pt x="309562" y="0"/>
                </a:lnTo>
                <a:lnTo>
                  <a:pt x="318839" y="1270"/>
                </a:lnTo>
                <a:lnTo>
                  <a:pt x="326408" y="6350"/>
                </a:lnTo>
                <a:lnTo>
                  <a:pt x="331506" y="13970"/>
                </a:lnTo>
                <a:lnTo>
                  <a:pt x="333375" y="22860"/>
                </a:lnTo>
                <a:lnTo>
                  <a:pt x="331506" y="33020"/>
                </a:lnTo>
                <a:lnTo>
                  <a:pt x="326408" y="40640"/>
                </a:lnTo>
                <a:lnTo>
                  <a:pt x="318839" y="45720"/>
                </a:lnTo>
                <a:lnTo>
                  <a:pt x="309562" y="46990"/>
                </a:lnTo>
                <a:lnTo>
                  <a:pt x="52982" y="46990"/>
                </a:lnTo>
                <a:lnTo>
                  <a:pt x="47625" y="52070"/>
                </a:lnTo>
                <a:lnTo>
                  <a:pt x="47625" y="308610"/>
                </a:lnTo>
                <a:lnTo>
                  <a:pt x="45756" y="318770"/>
                </a:lnTo>
                <a:lnTo>
                  <a:pt x="40657" y="326390"/>
                </a:lnTo>
                <a:lnTo>
                  <a:pt x="33089" y="331470"/>
                </a:lnTo>
                <a:lnTo>
                  <a:pt x="23812" y="332740"/>
                </a:lnTo>
                <a:close/>
              </a:path>
              <a:path w="333375" h="332739">
                <a:moveTo>
                  <a:pt x="315757" y="118110"/>
                </a:moveTo>
                <a:lnTo>
                  <a:pt x="303367" y="118110"/>
                </a:lnTo>
                <a:lnTo>
                  <a:pt x="297532" y="115570"/>
                </a:lnTo>
                <a:lnTo>
                  <a:pt x="285749" y="97790"/>
                </a:lnTo>
                <a:lnTo>
                  <a:pt x="285749" y="91440"/>
                </a:lnTo>
                <a:lnTo>
                  <a:pt x="303367" y="71120"/>
                </a:lnTo>
                <a:lnTo>
                  <a:pt x="315757" y="71120"/>
                </a:lnTo>
                <a:lnTo>
                  <a:pt x="333374" y="91440"/>
                </a:lnTo>
                <a:lnTo>
                  <a:pt x="333374" y="97790"/>
                </a:lnTo>
                <a:lnTo>
                  <a:pt x="315757" y="118110"/>
                </a:lnTo>
                <a:close/>
              </a:path>
              <a:path w="333375" h="332739">
                <a:moveTo>
                  <a:pt x="315757" y="189230"/>
                </a:moveTo>
                <a:lnTo>
                  <a:pt x="303367" y="189230"/>
                </a:lnTo>
                <a:lnTo>
                  <a:pt x="297532" y="186690"/>
                </a:lnTo>
                <a:lnTo>
                  <a:pt x="285749" y="168910"/>
                </a:lnTo>
                <a:lnTo>
                  <a:pt x="285749" y="162560"/>
                </a:lnTo>
                <a:lnTo>
                  <a:pt x="286354" y="160020"/>
                </a:lnTo>
                <a:lnTo>
                  <a:pt x="288770" y="153670"/>
                </a:lnTo>
                <a:lnTo>
                  <a:pt x="290491" y="151130"/>
                </a:lnTo>
                <a:lnTo>
                  <a:pt x="294957" y="147320"/>
                </a:lnTo>
                <a:lnTo>
                  <a:pt x="297532" y="144780"/>
                </a:lnTo>
                <a:lnTo>
                  <a:pt x="303367" y="142240"/>
                </a:lnTo>
                <a:lnTo>
                  <a:pt x="315757" y="142240"/>
                </a:lnTo>
                <a:lnTo>
                  <a:pt x="321592" y="144780"/>
                </a:lnTo>
                <a:lnTo>
                  <a:pt x="324167" y="147320"/>
                </a:lnTo>
                <a:lnTo>
                  <a:pt x="328633" y="151130"/>
                </a:lnTo>
                <a:lnTo>
                  <a:pt x="330353" y="153670"/>
                </a:lnTo>
                <a:lnTo>
                  <a:pt x="332770" y="160020"/>
                </a:lnTo>
                <a:lnTo>
                  <a:pt x="333374" y="162560"/>
                </a:lnTo>
                <a:lnTo>
                  <a:pt x="333374" y="168910"/>
                </a:lnTo>
                <a:lnTo>
                  <a:pt x="321592" y="186690"/>
                </a:lnTo>
                <a:lnTo>
                  <a:pt x="315757" y="189230"/>
                </a:lnTo>
                <a:close/>
              </a:path>
              <a:path w="333375" h="332739">
                <a:moveTo>
                  <a:pt x="309562" y="190500"/>
                </a:moveTo>
                <a:lnTo>
                  <a:pt x="306404" y="189230"/>
                </a:lnTo>
                <a:lnTo>
                  <a:pt x="312720" y="189230"/>
                </a:lnTo>
                <a:lnTo>
                  <a:pt x="309562" y="190500"/>
                </a:lnTo>
                <a:close/>
              </a:path>
              <a:path w="333375" h="332739">
                <a:moveTo>
                  <a:pt x="312720" y="261620"/>
                </a:moveTo>
                <a:lnTo>
                  <a:pt x="306404" y="261620"/>
                </a:lnTo>
                <a:lnTo>
                  <a:pt x="303367" y="260350"/>
                </a:lnTo>
                <a:lnTo>
                  <a:pt x="297532" y="257810"/>
                </a:lnTo>
                <a:lnTo>
                  <a:pt x="294957" y="256540"/>
                </a:lnTo>
                <a:lnTo>
                  <a:pt x="290491" y="252730"/>
                </a:lnTo>
                <a:lnTo>
                  <a:pt x="288770" y="248920"/>
                </a:lnTo>
                <a:lnTo>
                  <a:pt x="286354" y="243840"/>
                </a:lnTo>
                <a:lnTo>
                  <a:pt x="285749" y="240030"/>
                </a:lnTo>
                <a:lnTo>
                  <a:pt x="285749" y="234950"/>
                </a:lnTo>
                <a:lnTo>
                  <a:pt x="286354" y="231140"/>
                </a:lnTo>
                <a:lnTo>
                  <a:pt x="288770" y="226060"/>
                </a:lnTo>
                <a:lnTo>
                  <a:pt x="290491" y="222250"/>
                </a:lnTo>
                <a:lnTo>
                  <a:pt x="294957" y="218440"/>
                </a:lnTo>
                <a:lnTo>
                  <a:pt x="297532" y="217170"/>
                </a:lnTo>
                <a:lnTo>
                  <a:pt x="303367" y="214630"/>
                </a:lnTo>
                <a:lnTo>
                  <a:pt x="306404" y="213360"/>
                </a:lnTo>
                <a:lnTo>
                  <a:pt x="312720" y="213360"/>
                </a:lnTo>
                <a:lnTo>
                  <a:pt x="330353" y="226060"/>
                </a:lnTo>
                <a:lnTo>
                  <a:pt x="332770" y="231140"/>
                </a:lnTo>
                <a:lnTo>
                  <a:pt x="333374" y="234950"/>
                </a:lnTo>
                <a:lnTo>
                  <a:pt x="333374" y="240030"/>
                </a:lnTo>
                <a:lnTo>
                  <a:pt x="332770" y="243840"/>
                </a:lnTo>
                <a:lnTo>
                  <a:pt x="330353" y="248920"/>
                </a:lnTo>
                <a:lnTo>
                  <a:pt x="328633" y="252730"/>
                </a:lnTo>
                <a:lnTo>
                  <a:pt x="324167" y="256540"/>
                </a:lnTo>
                <a:lnTo>
                  <a:pt x="321592" y="257810"/>
                </a:lnTo>
                <a:lnTo>
                  <a:pt x="315757" y="260350"/>
                </a:lnTo>
                <a:lnTo>
                  <a:pt x="312720" y="261620"/>
                </a:lnTo>
                <a:close/>
              </a:path>
              <a:path w="333375" h="332739">
                <a:moveTo>
                  <a:pt x="101445" y="332740"/>
                </a:moveTo>
                <a:lnTo>
                  <a:pt x="89054" y="332740"/>
                </a:lnTo>
                <a:lnTo>
                  <a:pt x="83219" y="330200"/>
                </a:lnTo>
                <a:lnTo>
                  <a:pt x="80644" y="327660"/>
                </a:lnTo>
                <a:lnTo>
                  <a:pt x="76179" y="323850"/>
                </a:lnTo>
                <a:lnTo>
                  <a:pt x="74458" y="321310"/>
                </a:lnTo>
                <a:lnTo>
                  <a:pt x="72041" y="314960"/>
                </a:lnTo>
                <a:lnTo>
                  <a:pt x="71437" y="312420"/>
                </a:lnTo>
                <a:lnTo>
                  <a:pt x="71437" y="306070"/>
                </a:lnTo>
                <a:lnTo>
                  <a:pt x="89054" y="285750"/>
                </a:lnTo>
                <a:lnTo>
                  <a:pt x="101445" y="285750"/>
                </a:lnTo>
                <a:lnTo>
                  <a:pt x="119062" y="306070"/>
                </a:lnTo>
                <a:lnTo>
                  <a:pt x="119062" y="312420"/>
                </a:lnTo>
                <a:lnTo>
                  <a:pt x="118458" y="314960"/>
                </a:lnTo>
                <a:lnTo>
                  <a:pt x="116041" y="321310"/>
                </a:lnTo>
                <a:lnTo>
                  <a:pt x="114320" y="323850"/>
                </a:lnTo>
                <a:lnTo>
                  <a:pt x="109855" y="327660"/>
                </a:lnTo>
                <a:lnTo>
                  <a:pt x="107280" y="330200"/>
                </a:lnTo>
                <a:lnTo>
                  <a:pt x="101445" y="332740"/>
                </a:lnTo>
                <a:close/>
              </a:path>
              <a:path w="333375" h="332739">
                <a:moveTo>
                  <a:pt x="172882" y="332740"/>
                </a:moveTo>
                <a:lnTo>
                  <a:pt x="160492" y="332740"/>
                </a:lnTo>
                <a:lnTo>
                  <a:pt x="154657" y="330200"/>
                </a:lnTo>
                <a:lnTo>
                  <a:pt x="152082" y="327660"/>
                </a:lnTo>
                <a:lnTo>
                  <a:pt x="147616" y="323850"/>
                </a:lnTo>
                <a:lnTo>
                  <a:pt x="145896" y="321310"/>
                </a:lnTo>
                <a:lnTo>
                  <a:pt x="143479" y="314960"/>
                </a:lnTo>
                <a:lnTo>
                  <a:pt x="142874" y="312420"/>
                </a:lnTo>
                <a:lnTo>
                  <a:pt x="142874" y="306070"/>
                </a:lnTo>
                <a:lnTo>
                  <a:pt x="160492" y="285750"/>
                </a:lnTo>
                <a:lnTo>
                  <a:pt x="172882" y="285750"/>
                </a:lnTo>
                <a:lnTo>
                  <a:pt x="190499" y="306070"/>
                </a:lnTo>
                <a:lnTo>
                  <a:pt x="190499" y="312420"/>
                </a:lnTo>
                <a:lnTo>
                  <a:pt x="189895" y="314960"/>
                </a:lnTo>
                <a:lnTo>
                  <a:pt x="187478" y="321310"/>
                </a:lnTo>
                <a:lnTo>
                  <a:pt x="185758" y="323850"/>
                </a:lnTo>
                <a:lnTo>
                  <a:pt x="181292" y="327660"/>
                </a:lnTo>
                <a:lnTo>
                  <a:pt x="178717" y="330200"/>
                </a:lnTo>
                <a:lnTo>
                  <a:pt x="172882" y="332740"/>
                </a:lnTo>
                <a:close/>
              </a:path>
              <a:path w="333375" h="332739">
                <a:moveTo>
                  <a:pt x="244320" y="332740"/>
                </a:moveTo>
                <a:lnTo>
                  <a:pt x="231929" y="332740"/>
                </a:lnTo>
                <a:lnTo>
                  <a:pt x="226094" y="330200"/>
                </a:lnTo>
                <a:lnTo>
                  <a:pt x="223519" y="327660"/>
                </a:lnTo>
                <a:lnTo>
                  <a:pt x="219054" y="323850"/>
                </a:lnTo>
                <a:lnTo>
                  <a:pt x="217333" y="321310"/>
                </a:lnTo>
                <a:lnTo>
                  <a:pt x="214916" y="314960"/>
                </a:lnTo>
                <a:lnTo>
                  <a:pt x="214312" y="312420"/>
                </a:lnTo>
                <a:lnTo>
                  <a:pt x="214312" y="306070"/>
                </a:lnTo>
                <a:lnTo>
                  <a:pt x="231929" y="285750"/>
                </a:lnTo>
                <a:lnTo>
                  <a:pt x="244320" y="285750"/>
                </a:lnTo>
                <a:lnTo>
                  <a:pt x="261937" y="306070"/>
                </a:lnTo>
                <a:lnTo>
                  <a:pt x="261937" y="312420"/>
                </a:lnTo>
                <a:lnTo>
                  <a:pt x="261333" y="314960"/>
                </a:lnTo>
                <a:lnTo>
                  <a:pt x="258916" y="321310"/>
                </a:lnTo>
                <a:lnTo>
                  <a:pt x="257195" y="323850"/>
                </a:lnTo>
                <a:lnTo>
                  <a:pt x="252730" y="327660"/>
                </a:lnTo>
                <a:lnTo>
                  <a:pt x="250155" y="330200"/>
                </a:lnTo>
                <a:lnTo>
                  <a:pt x="244320" y="332740"/>
                </a:lnTo>
                <a:close/>
              </a:path>
              <a:path w="333375" h="332739">
                <a:moveTo>
                  <a:pt x="315757" y="332740"/>
                </a:moveTo>
                <a:lnTo>
                  <a:pt x="303367" y="332740"/>
                </a:lnTo>
                <a:lnTo>
                  <a:pt x="297532" y="330200"/>
                </a:lnTo>
                <a:lnTo>
                  <a:pt x="294957" y="327660"/>
                </a:lnTo>
                <a:lnTo>
                  <a:pt x="290491" y="323850"/>
                </a:lnTo>
                <a:lnTo>
                  <a:pt x="288770" y="321310"/>
                </a:lnTo>
                <a:lnTo>
                  <a:pt x="286354" y="314960"/>
                </a:lnTo>
                <a:lnTo>
                  <a:pt x="285749" y="312420"/>
                </a:lnTo>
                <a:lnTo>
                  <a:pt x="285749" y="306070"/>
                </a:lnTo>
                <a:lnTo>
                  <a:pt x="303367" y="285750"/>
                </a:lnTo>
                <a:lnTo>
                  <a:pt x="315757" y="285750"/>
                </a:lnTo>
                <a:lnTo>
                  <a:pt x="333374" y="306070"/>
                </a:lnTo>
                <a:lnTo>
                  <a:pt x="333374" y="312420"/>
                </a:lnTo>
                <a:lnTo>
                  <a:pt x="332770" y="314960"/>
                </a:lnTo>
                <a:lnTo>
                  <a:pt x="330353" y="321310"/>
                </a:lnTo>
                <a:lnTo>
                  <a:pt x="328633" y="323850"/>
                </a:lnTo>
                <a:lnTo>
                  <a:pt x="324167" y="327660"/>
                </a:lnTo>
                <a:lnTo>
                  <a:pt x="321592" y="330200"/>
                </a:lnTo>
                <a:lnTo>
                  <a:pt x="315757" y="33274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09599" y="4305299"/>
            <a:ext cx="10972800" cy="1257300"/>
            <a:chOff x="609599" y="4305299"/>
            <a:chExt cx="10972800" cy="1257300"/>
          </a:xfrm>
        </p:grpSpPr>
        <p:sp>
          <p:nvSpPr>
            <p:cNvPr id="20" name="object 20"/>
            <p:cNvSpPr/>
            <p:nvPr/>
          </p:nvSpPr>
          <p:spPr>
            <a:xfrm>
              <a:off x="628649" y="4305299"/>
              <a:ext cx="10953750" cy="1257300"/>
            </a:xfrm>
            <a:custGeom>
              <a:avLst/>
              <a:gdLst/>
              <a:ahLst/>
              <a:cxnLst/>
              <a:rect l="l" t="t" r="r" b="b"/>
              <a:pathLst>
                <a:path w="10953750" h="1257300">
                  <a:moveTo>
                    <a:pt x="10920701" y="1257299"/>
                  </a:moveTo>
                  <a:lnTo>
                    <a:pt x="16523" y="1257299"/>
                  </a:lnTo>
                  <a:lnTo>
                    <a:pt x="14093" y="1256332"/>
                  </a:lnTo>
                  <a:lnTo>
                    <a:pt x="0" y="1224251"/>
                  </a:lnTo>
                  <a:lnTo>
                    <a:pt x="0" y="12191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6"/>
                  </a:lnTo>
                  <a:lnTo>
                    <a:pt x="10953748" y="33047"/>
                  </a:lnTo>
                  <a:lnTo>
                    <a:pt x="10953748" y="1224251"/>
                  </a:lnTo>
                  <a:lnTo>
                    <a:pt x="10925560" y="1256332"/>
                  </a:lnTo>
                  <a:lnTo>
                    <a:pt x="10920701" y="1257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9599" y="4305299"/>
              <a:ext cx="38100" cy="1257300"/>
            </a:xfrm>
            <a:custGeom>
              <a:avLst/>
              <a:gdLst/>
              <a:ahLst/>
              <a:cxnLst/>
              <a:rect l="l" t="t" r="r" b="b"/>
              <a:pathLst>
                <a:path w="38100" h="1257300">
                  <a:moveTo>
                    <a:pt x="38099" y="1257299"/>
                  </a:moveTo>
                  <a:lnTo>
                    <a:pt x="2789" y="1233825"/>
                  </a:lnTo>
                  <a:lnTo>
                    <a:pt x="0" y="12191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2572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7724" y="4752974"/>
              <a:ext cx="304800" cy="361950"/>
            </a:xfrm>
            <a:custGeom>
              <a:avLst/>
              <a:gdLst/>
              <a:ahLst/>
              <a:cxnLst/>
              <a:rect l="l" t="t" r="r" b="b"/>
              <a:pathLst>
                <a:path w="304800" h="361950">
                  <a:moveTo>
                    <a:pt x="152399" y="361949"/>
                  </a:moveTo>
                  <a:lnTo>
                    <a:pt x="108159" y="354244"/>
                  </a:lnTo>
                  <a:lnTo>
                    <a:pt x="74057" y="336491"/>
                  </a:lnTo>
                  <a:lnTo>
                    <a:pt x="44636" y="309527"/>
                  </a:lnTo>
                  <a:lnTo>
                    <a:pt x="21676" y="274974"/>
                  </a:lnTo>
                  <a:lnTo>
                    <a:pt x="6560" y="234923"/>
                  </a:lnTo>
                  <a:lnTo>
                    <a:pt x="183" y="191760"/>
                  </a:lnTo>
                  <a:lnTo>
                    <a:pt x="0" y="182967"/>
                  </a:lnTo>
                  <a:lnTo>
                    <a:pt x="183" y="170189"/>
                  </a:lnTo>
                  <a:lnTo>
                    <a:pt x="6560" y="127025"/>
                  </a:lnTo>
                  <a:lnTo>
                    <a:pt x="21676" y="86974"/>
                  </a:lnTo>
                  <a:lnTo>
                    <a:pt x="44636" y="52422"/>
                  </a:lnTo>
                  <a:lnTo>
                    <a:pt x="74057" y="25456"/>
                  </a:lnTo>
                  <a:lnTo>
                    <a:pt x="108159" y="7704"/>
                  </a:lnTo>
                  <a:lnTo>
                    <a:pt x="152399" y="0"/>
                  </a:lnTo>
                  <a:lnTo>
                    <a:pt x="159886" y="214"/>
                  </a:lnTo>
                  <a:lnTo>
                    <a:pt x="203733" y="10457"/>
                  </a:lnTo>
                  <a:lnTo>
                    <a:pt x="237068" y="30163"/>
                  </a:lnTo>
                  <a:lnTo>
                    <a:pt x="265327" y="58791"/>
                  </a:lnTo>
                  <a:lnTo>
                    <a:pt x="286806" y="94608"/>
                  </a:lnTo>
                  <a:lnTo>
                    <a:pt x="300231" y="135482"/>
                  </a:lnTo>
                  <a:lnTo>
                    <a:pt x="304799" y="182967"/>
                  </a:lnTo>
                  <a:lnTo>
                    <a:pt x="304616" y="191760"/>
                  </a:lnTo>
                  <a:lnTo>
                    <a:pt x="298239" y="234923"/>
                  </a:lnTo>
                  <a:lnTo>
                    <a:pt x="283123" y="274974"/>
                  </a:lnTo>
                  <a:lnTo>
                    <a:pt x="260163" y="309527"/>
                  </a:lnTo>
                  <a:lnTo>
                    <a:pt x="230741" y="336491"/>
                  </a:lnTo>
                  <a:lnTo>
                    <a:pt x="196639" y="354244"/>
                  </a:lnTo>
                  <a:lnTo>
                    <a:pt x="152399" y="361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38199" y="4743449"/>
              <a:ext cx="323850" cy="379730"/>
            </a:xfrm>
            <a:custGeom>
              <a:avLst/>
              <a:gdLst/>
              <a:ahLst/>
              <a:cxnLst/>
              <a:rect l="l" t="t" r="r" b="b"/>
              <a:pathLst>
                <a:path w="323850" h="379729">
                  <a:moveTo>
                    <a:pt x="177796" y="379730"/>
                  </a:moveTo>
                  <a:lnTo>
                    <a:pt x="146053" y="379730"/>
                  </a:lnTo>
                  <a:lnTo>
                    <a:pt x="130334" y="377190"/>
                  </a:lnTo>
                  <a:lnTo>
                    <a:pt x="92683" y="361950"/>
                  </a:lnTo>
                  <a:lnTo>
                    <a:pt x="59199" y="337820"/>
                  </a:lnTo>
                  <a:lnTo>
                    <a:pt x="31870" y="303530"/>
                  </a:lnTo>
                  <a:lnTo>
                    <a:pt x="27289" y="297180"/>
                  </a:lnTo>
                  <a:lnTo>
                    <a:pt x="23031" y="288290"/>
                  </a:lnTo>
                  <a:lnTo>
                    <a:pt x="19118" y="280670"/>
                  </a:lnTo>
                  <a:lnTo>
                    <a:pt x="15549" y="273050"/>
                  </a:lnTo>
                  <a:lnTo>
                    <a:pt x="3111" y="228600"/>
                  </a:lnTo>
                  <a:lnTo>
                    <a:pt x="0" y="191770"/>
                  </a:lnTo>
                  <a:lnTo>
                    <a:pt x="0" y="187960"/>
                  </a:lnTo>
                  <a:lnTo>
                    <a:pt x="4853" y="142240"/>
                  </a:lnTo>
                  <a:lnTo>
                    <a:pt x="19118" y="99060"/>
                  </a:lnTo>
                  <a:lnTo>
                    <a:pt x="23031" y="91440"/>
                  </a:lnTo>
                  <a:lnTo>
                    <a:pt x="27289" y="82550"/>
                  </a:lnTo>
                  <a:lnTo>
                    <a:pt x="31870" y="76200"/>
                  </a:lnTo>
                  <a:lnTo>
                    <a:pt x="36753" y="68580"/>
                  </a:lnTo>
                  <a:lnTo>
                    <a:pt x="41939" y="60960"/>
                  </a:lnTo>
                  <a:lnTo>
                    <a:pt x="71964" y="31750"/>
                  </a:lnTo>
                  <a:lnTo>
                    <a:pt x="107382" y="10160"/>
                  </a:lnTo>
                  <a:lnTo>
                    <a:pt x="146053" y="0"/>
                  </a:lnTo>
                  <a:lnTo>
                    <a:pt x="177796" y="0"/>
                  </a:lnTo>
                  <a:lnTo>
                    <a:pt x="193514" y="2540"/>
                  </a:lnTo>
                  <a:lnTo>
                    <a:pt x="216467" y="10160"/>
                  </a:lnTo>
                  <a:lnTo>
                    <a:pt x="223890" y="13970"/>
                  </a:lnTo>
                  <a:lnTo>
                    <a:pt x="231165" y="17780"/>
                  </a:lnTo>
                  <a:lnTo>
                    <a:pt x="161924" y="17780"/>
                  </a:lnTo>
                  <a:lnTo>
                    <a:pt x="154905" y="19050"/>
                  </a:lnTo>
                  <a:lnTo>
                    <a:pt x="147920" y="19050"/>
                  </a:lnTo>
                  <a:lnTo>
                    <a:pt x="127200" y="22860"/>
                  </a:lnTo>
                  <a:lnTo>
                    <a:pt x="113799" y="27940"/>
                  </a:lnTo>
                  <a:lnTo>
                    <a:pt x="107249" y="31750"/>
                  </a:lnTo>
                  <a:lnTo>
                    <a:pt x="100829" y="34290"/>
                  </a:lnTo>
                  <a:lnTo>
                    <a:pt x="65981" y="62230"/>
                  </a:lnTo>
                  <a:lnTo>
                    <a:pt x="60897" y="68580"/>
                  </a:lnTo>
                  <a:lnTo>
                    <a:pt x="56055" y="73660"/>
                  </a:lnTo>
                  <a:lnTo>
                    <a:pt x="51479" y="80010"/>
                  </a:lnTo>
                  <a:lnTo>
                    <a:pt x="47171" y="86360"/>
                  </a:lnTo>
                  <a:lnTo>
                    <a:pt x="43128" y="93980"/>
                  </a:lnTo>
                  <a:lnTo>
                    <a:pt x="39371" y="100330"/>
                  </a:lnTo>
                  <a:lnTo>
                    <a:pt x="25200" y="138430"/>
                  </a:lnTo>
                  <a:lnTo>
                    <a:pt x="19221" y="179070"/>
                  </a:lnTo>
                  <a:lnTo>
                    <a:pt x="19049" y="187960"/>
                  </a:lnTo>
                  <a:lnTo>
                    <a:pt x="19049" y="191770"/>
                  </a:lnTo>
                  <a:lnTo>
                    <a:pt x="23332" y="232410"/>
                  </a:lnTo>
                  <a:lnTo>
                    <a:pt x="35919" y="271780"/>
                  </a:lnTo>
                  <a:lnTo>
                    <a:pt x="43128" y="285750"/>
                  </a:lnTo>
                  <a:lnTo>
                    <a:pt x="47171" y="293370"/>
                  </a:lnTo>
                  <a:lnTo>
                    <a:pt x="51479" y="299720"/>
                  </a:lnTo>
                  <a:lnTo>
                    <a:pt x="56055" y="306070"/>
                  </a:lnTo>
                  <a:lnTo>
                    <a:pt x="60897" y="311150"/>
                  </a:lnTo>
                  <a:lnTo>
                    <a:pt x="65981" y="317500"/>
                  </a:lnTo>
                  <a:lnTo>
                    <a:pt x="100829" y="345440"/>
                  </a:lnTo>
                  <a:lnTo>
                    <a:pt x="107249" y="347980"/>
                  </a:lnTo>
                  <a:lnTo>
                    <a:pt x="113799" y="351790"/>
                  </a:lnTo>
                  <a:lnTo>
                    <a:pt x="127200" y="356870"/>
                  </a:lnTo>
                  <a:lnTo>
                    <a:pt x="147920" y="360680"/>
                  </a:lnTo>
                  <a:lnTo>
                    <a:pt x="233529" y="360680"/>
                  </a:lnTo>
                  <a:lnTo>
                    <a:pt x="231165" y="361950"/>
                  </a:lnTo>
                  <a:lnTo>
                    <a:pt x="223890" y="365760"/>
                  </a:lnTo>
                  <a:lnTo>
                    <a:pt x="216467" y="369570"/>
                  </a:lnTo>
                  <a:lnTo>
                    <a:pt x="193514" y="377190"/>
                  </a:lnTo>
                  <a:lnTo>
                    <a:pt x="177796" y="379730"/>
                  </a:lnTo>
                  <a:close/>
                </a:path>
                <a:path w="323850" h="379729">
                  <a:moveTo>
                    <a:pt x="233529" y="360680"/>
                  </a:moveTo>
                  <a:lnTo>
                    <a:pt x="175929" y="360680"/>
                  </a:lnTo>
                  <a:lnTo>
                    <a:pt x="196649" y="356870"/>
                  </a:lnTo>
                  <a:lnTo>
                    <a:pt x="210050" y="351790"/>
                  </a:lnTo>
                  <a:lnTo>
                    <a:pt x="216600" y="347980"/>
                  </a:lnTo>
                  <a:lnTo>
                    <a:pt x="223019" y="345440"/>
                  </a:lnTo>
                  <a:lnTo>
                    <a:pt x="229276" y="341630"/>
                  </a:lnTo>
                  <a:lnTo>
                    <a:pt x="262952" y="311150"/>
                  </a:lnTo>
                  <a:lnTo>
                    <a:pt x="267794" y="306070"/>
                  </a:lnTo>
                  <a:lnTo>
                    <a:pt x="272370" y="299720"/>
                  </a:lnTo>
                  <a:lnTo>
                    <a:pt x="276678" y="293370"/>
                  </a:lnTo>
                  <a:lnTo>
                    <a:pt x="280721" y="285750"/>
                  </a:lnTo>
                  <a:lnTo>
                    <a:pt x="284477" y="279400"/>
                  </a:lnTo>
                  <a:lnTo>
                    <a:pt x="298649" y="241300"/>
                  </a:lnTo>
                  <a:lnTo>
                    <a:pt x="304628" y="200660"/>
                  </a:lnTo>
                  <a:lnTo>
                    <a:pt x="304799" y="191770"/>
                  </a:lnTo>
                  <a:lnTo>
                    <a:pt x="304799" y="187960"/>
                  </a:lnTo>
                  <a:lnTo>
                    <a:pt x="300516" y="147320"/>
                  </a:lnTo>
                  <a:lnTo>
                    <a:pt x="287930" y="107950"/>
                  </a:lnTo>
                  <a:lnTo>
                    <a:pt x="280721" y="93980"/>
                  </a:lnTo>
                  <a:lnTo>
                    <a:pt x="276678" y="86360"/>
                  </a:lnTo>
                  <a:lnTo>
                    <a:pt x="272370" y="80010"/>
                  </a:lnTo>
                  <a:lnTo>
                    <a:pt x="267794" y="73660"/>
                  </a:lnTo>
                  <a:lnTo>
                    <a:pt x="262952" y="68580"/>
                  </a:lnTo>
                  <a:lnTo>
                    <a:pt x="257868" y="62230"/>
                  </a:lnTo>
                  <a:lnTo>
                    <a:pt x="223019" y="34290"/>
                  </a:lnTo>
                  <a:lnTo>
                    <a:pt x="216600" y="31750"/>
                  </a:lnTo>
                  <a:lnTo>
                    <a:pt x="210050" y="27940"/>
                  </a:lnTo>
                  <a:lnTo>
                    <a:pt x="196649" y="22860"/>
                  </a:lnTo>
                  <a:lnTo>
                    <a:pt x="175929" y="19050"/>
                  </a:lnTo>
                  <a:lnTo>
                    <a:pt x="168943" y="19050"/>
                  </a:lnTo>
                  <a:lnTo>
                    <a:pt x="161924" y="17780"/>
                  </a:lnTo>
                  <a:lnTo>
                    <a:pt x="231165" y="17780"/>
                  </a:lnTo>
                  <a:lnTo>
                    <a:pt x="238256" y="21590"/>
                  </a:lnTo>
                  <a:lnTo>
                    <a:pt x="270660" y="48260"/>
                  </a:lnTo>
                  <a:lnTo>
                    <a:pt x="291979" y="76200"/>
                  </a:lnTo>
                  <a:lnTo>
                    <a:pt x="296560" y="82550"/>
                  </a:lnTo>
                  <a:lnTo>
                    <a:pt x="300818" y="91440"/>
                  </a:lnTo>
                  <a:lnTo>
                    <a:pt x="304731" y="99060"/>
                  </a:lnTo>
                  <a:lnTo>
                    <a:pt x="308300" y="106680"/>
                  </a:lnTo>
                  <a:lnTo>
                    <a:pt x="320738" y="151130"/>
                  </a:lnTo>
                  <a:lnTo>
                    <a:pt x="323849" y="187960"/>
                  </a:lnTo>
                  <a:lnTo>
                    <a:pt x="323849" y="191770"/>
                  </a:lnTo>
                  <a:lnTo>
                    <a:pt x="318995" y="237490"/>
                  </a:lnTo>
                  <a:lnTo>
                    <a:pt x="304731" y="280670"/>
                  </a:lnTo>
                  <a:lnTo>
                    <a:pt x="300818" y="288290"/>
                  </a:lnTo>
                  <a:lnTo>
                    <a:pt x="296560" y="297180"/>
                  </a:lnTo>
                  <a:lnTo>
                    <a:pt x="291979" y="303530"/>
                  </a:lnTo>
                  <a:lnTo>
                    <a:pt x="287096" y="311150"/>
                  </a:lnTo>
                  <a:lnTo>
                    <a:pt x="281910" y="318770"/>
                  </a:lnTo>
                  <a:lnTo>
                    <a:pt x="251885" y="347980"/>
                  </a:lnTo>
                  <a:lnTo>
                    <a:pt x="238256" y="358140"/>
                  </a:lnTo>
                  <a:lnTo>
                    <a:pt x="233529" y="360680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31912" y="476885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003366"/>
                </a:solidFill>
                <a:latin typeface="Liberation Serif"/>
                <a:cs typeface="Liberation Serif"/>
              </a:rPr>
              <a:t>3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05172" y="4492625"/>
            <a:ext cx="7734934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Liberation Serif"/>
                <a:cs typeface="Liberation Serif"/>
              </a:rPr>
              <a:t>Automated</a:t>
            </a:r>
            <a:r>
              <a:rPr sz="1500" b="1" spc="-25" dirty="0">
                <a:latin typeface="Liberation Serif"/>
                <a:cs typeface="Liberation Serif"/>
              </a:rPr>
              <a:t> </a:t>
            </a:r>
            <a:r>
              <a:rPr sz="1500" b="1" dirty="0">
                <a:latin typeface="Liberation Serif"/>
                <a:cs typeface="Liberation Serif"/>
              </a:rPr>
              <a:t>Sensitive</a:t>
            </a:r>
            <a:r>
              <a:rPr sz="1500" b="1" spc="-25" dirty="0">
                <a:latin typeface="Liberation Serif"/>
                <a:cs typeface="Liberation Serif"/>
              </a:rPr>
              <a:t> </a:t>
            </a:r>
            <a:r>
              <a:rPr sz="1500" b="1" dirty="0">
                <a:latin typeface="Liberation Serif"/>
                <a:cs typeface="Liberation Serif"/>
              </a:rPr>
              <a:t>Entity</a:t>
            </a:r>
            <a:r>
              <a:rPr sz="1500" b="1" spc="-25" dirty="0">
                <a:latin typeface="Liberation Serif"/>
                <a:cs typeface="Liberation Serif"/>
              </a:rPr>
              <a:t> </a:t>
            </a:r>
            <a:r>
              <a:rPr sz="1500" b="1" spc="-10" dirty="0">
                <a:latin typeface="Liberation Serif"/>
                <a:cs typeface="Liberation Serif"/>
              </a:rPr>
              <a:t>Masking</a:t>
            </a:r>
            <a:endParaRPr sz="1500">
              <a:latin typeface="Liberation Serif"/>
              <a:cs typeface="Liberation Serif"/>
            </a:endParaRPr>
          </a:p>
          <a:p>
            <a:pPr marL="12700" marR="5080">
              <a:lnSpc>
                <a:spcPct val="129600"/>
              </a:lnSpc>
              <a:spcBef>
                <a:spcPts val="495"/>
              </a:spcBef>
            </a:pPr>
            <a:r>
              <a:rPr sz="1350" dirty="0">
                <a:latin typeface="Liberation Serif"/>
                <a:cs typeface="Liberation Serif"/>
              </a:rPr>
              <a:t>Fully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automatic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detection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masking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of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all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sensitive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information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(PERSON,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EMAIL,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GPE)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through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combined </a:t>
            </a:r>
            <a:r>
              <a:rPr sz="1350" dirty="0">
                <a:latin typeface="Liberation Serif"/>
                <a:cs typeface="Liberation Serif"/>
              </a:rPr>
              <a:t>NER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regex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approaches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before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external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processing.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0172699" y="4791074"/>
            <a:ext cx="428625" cy="285750"/>
          </a:xfrm>
          <a:custGeom>
            <a:avLst/>
            <a:gdLst/>
            <a:ahLst/>
            <a:cxnLst/>
            <a:rect l="l" t="t" r="r" b="b"/>
            <a:pathLst>
              <a:path w="428625" h="285750">
                <a:moveTo>
                  <a:pt x="137219" y="285750"/>
                </a:moveTo>
                <a:lnTo>
                  <a:pt x="130968" y="285750"/>
                </a:lnTo>
                <a:lnTo>
                  <a:pt x="89916" y="280130"/>
                </a:lnTo>
                <a:lnTo>
                  <a:pt x="54006" y="263652"/>
                </a:lnTo>
                <a:lnTo>
                  <a:pt x="25527" y="236886"/>
                </a:lnTo>
                <a:lnTo>
                  <a:pt x="6762" y="200406"/>
                </a:lnTo>
                <a:lnTo>
                  <a:pt x="71" y="155265"/>
                </a:lnTo>
                <a:lnTo>
                  <a:pt x="0" y="154781"/>
                </a:lnTo>
                <a:lnTo>
                  <a:pt x="13329" y="87648"/>
                </a:lnTo>
                <a:lnTo>
                  <a:pt x="59982" y="34677"/>
                </a:lnTo>
                <a:lnTo>
                  <a:pt x="98929" y="16106"/>
                </a:lnTo>
                <a:lnTo>
                  <a:pt x="149956" y="4200"/>
                </a:lnTo>
                <a:lnTo>
                  <a:pt x="214312" y="0"/>
                </a:lnTo>
                <a:lnTo>
                  <a:pt x="278668" y="4200"/>
                </a:lnTo>
                <a:lnTo>
                  <a:pt x="329695" y="16106"/>
                </a:lnTo>
                <a:lnTo>
                  <a:pt x="368642" y="34677"/>
                </a:lnTo>
                <a:lnTo>
                  <a:pt x="415295" y="87648"/>
                </a:lnTo>
                <a:lnTo>
                  <a:pt x="417696" y="95250"/>
                </a:lnTo>
                <a:lnTo>
                  <a:pt x="112747" y="95250"/>
                </a:lnTo>
                <a:lnTo>
                  <a:pt x="106671" y="96458"/>
                </a:lnTo>
                <a:lnTo>
                  <a:pt x="72645" y="130484"/>
                </a:lnTo>
                <a:lnTo>
                  <a:pt x="71437" y="136559"/>
                </a:lnTo>
                <a:lnTo>
                  <a:pt x="71437" y="149190"/>
                </a:lnTo>
                <a:lnTo>
                  <a:pt x="95002" y="184457"/>
                </a:lnTo>
                <a:lnTo>
                  <a:pt x="112747" y="190499"/>
                </a:lnTo>
                <a:lnTo>
                  <a:pt x="423330" y="190499"/>
                </a:lnTo>
                <a:lnTo>
                  <a:pt x="421862" y="200406"/>
                </a:lnTo>
                <a:lnTo>
                  <a:pt x="414709" y="214312"/>
                </a:lnTo>
                <a:lnTo>
                  <a:pt x="206945" y="214312"/>
                </a:lnTo>
                <a:lnTo>
                  <a:pt x="200322" y="218405"/>
                </a:lnTo>
                <a:lnTo>
                  <a:pt x="179784" y="259407"/>
                </a:lnTo>
                <a:lnTo>
                  <a:pt x="172275" y="270335"/>
                </a:lnTo>
                <a:lnTo>
                  <a:pt x="162241" y="278634"/>
                </a:lnTo>
                <a:lnTo>
                  <a:pt x="150337" y="283904"/>
                </a:lnTo>
                <a:lnTo>
                  <a:pt x="137219" y="285750"/>
                </a:lnTo>
                <a:close/>
              </a:path>
              <a:path w="428625" h="285750">
                <a:moveTo>
                  <a:pt x="303247" y="190499"/>
                </a:moveTo>
                <a:lnTo>
                  <a:pt x="125377" y="190499"/>
                </a:lnTo>
                <a:lnTo>
                  <a:pt x="131453" y="189291"/>
                </a:lnTo>
                <a:lnTo>
                  <a:pt x="143122" y="184457"/>
                </a:lnTo>
                <a:lnTo>
                  <a:pt x="166687" y="149190"/>
                </a:lnTo>
                <a:lnTo>
                  <a:pt x="166687" y="136559"/>
                </a:lnTo>
                <a:lnTo>
                  <a:pt x="143122" y="101292"/>
                </a:lnTo>
                <a:lnTo>
                  <a:pt x="125377" y="95250"/>
                </a:lnTo>
                <a:lnTo>
                  <a:pt x="303247" y="95250"/>
                </a:lnTo>
                <a:lnTo>
                  <a:pt x="267979" y="118814"/>
                </a:lnTo>
                <a:lnTo>
                  <a:pt x="261937" y="136559"/>
                </a:lnTo>
                <a:lnTo>
                  <a:pt x="261937" y="149190"/>
                </a:lnTo>
                <a:lnTo>
                  <a:pt x="285502" y="184457"/>
                </a:lnTo>
                <a:lnTo>
                  <a:pt x="297171" y="189291"/>
                </a:lnTo>
                <a:lnTo>
                  <a:pt x="303247" y="190499"/>
                </a:lnTo>
                <a:close/>
              </a:path>
              <a:path w="428625" h="285750">
                <a:moveTo>
                  <a:pt x="423330" y="190499"/>
                </a:moveTo>
                <a:lnTo>
                  <a:pt x="315877" y="190499"/>
                </a:lnTo>
                <a:lnTo>
                  <a:pt x="321953" y="189291"/>
                </a:lnTo>
                <a:lnTo>
                  <a:pt x="333622" y="184457"/>
                </a:lnTo>
                <a:lnTo>
                  <a:pt x="357187" y="149190"/>
                </a:lnTo>
                <a:lnTo>
                  <a:pt x="357187" y="136559"/>
                </a:lnTo>
                <a:lnTo>
                  <a:pt x="333622" y="101292"/>
                </a:lnTo>
                <a:lnTo>
                  <a:pt x="315877" y="95250"/>
                </a:lnTo>
                <a:lnTo>
                  <a:pt x="417696" y="95250"/>
                </a:lnTo>
                <a:lnTo>
                  <a:pt x="425500" y="119965"/>
                </a:lnTo>
                <a:lnTo>
                  <a:pt x="428625" y="154781"/>
                </a:lnTo>
                <a:lnTo>
                  <a:pt x="423330" y="190499"/>
                </a:lnTo>
                <a:close/>
              </a:path>
              <a:path w="428625" h="285750">
                <a:moveTo>
                  <a:pt x="297656" y="285750"/>
                </a:moveTo>
                <a:lnTo>
                  <a:pt x="291405" y="285750"/>
                </a:lnTo>
                <a:lnTo>
                  <a:pt x="278287" y="283904"/>
                </a:lnTo>
                <a:lnTo>
                  <a:pt x="266383" y="278634"/>
                </a:lnTo>
                <a:lnTo>
                  <a:pt x="256349" y="270335"/>
                </a:lnTo>
                <a:lnTo>
                  <a:pt x="248840" y="259407"/>
                </a:lnTo>
                <a:lnTo>
                  <a:pt x="228302" y="218405"/>
                </a:lnTo>
                <a:lnTo>
                  <a:pt x="221679" y="214312"/>
                </a:lnTo>
                <a:lnTo>
                  <a:pt x="414709" y="214312"/>
                </a:lnTo>
                <a:lnTo>
                  <a:pt x="403098" y="236886"/>
                </a:lnTo>
                <a:lnTo>
                  <a:pt x="374618" y="263652"/>
                </a:lnTo>
                <a:lnTo>
                  <a:pt x="338709" y="280130"/>
                </a:lnTo>
                <a:lnTo>
                  <a:pt x="297656" y="2857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9">
            <a:extLst>
              <a:ext uri="{FF2B5EF4-FFF2-40B4-BE49-F238E27FC236}">
                <a16:creationId xmlns:a16="http://schemas.microsoft.com/office/drawing/2014/main" id="{C29F21D4-2CD6-0FA0-6467-BD1072C16293}"/>
              </a:ext>
            </a:extLst>
          </p:cNvPr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/>
              <a:t>Future</a:t>
            </a:r>
            <a:r>
              <a:rPr sz="2250" spc="-110" dirty="0"/>
              <a:t> </a:t>
            </a:r>
            <a:r>
              <a:rPr sz="2250" dirty="0"/>
              <a:t>Work</a:t>
            </a:r>
            <a:r>
              <a:rPr sz="2250" spc="-70" dirty="0"/>
              <a:t> </a:t>
            </a:r>
            <a:r>
              <a:rPr sz="2250" dirty="0"/>
              <a:t>&amp;</a:t>
            </a:r>
            <a:r>
              <a:rPr sz="2250" spc="-65" dirty="0"/>
              <a:t> </a:t>
            </a:r>
            <a:r>
              <a:rPr sz="2250" spc="-10" dirty="0"/>
              <a:t>Extensions</a:t>
            </a:r>
            <a:endParaRPr sz="2250"/>
          </a:p>
        </p:txBody>
      </p:sp>
      <p:grpSp>
        <p:nvGrpSpPr>
          <p:cNvPr id="3" name="object 3"/>
          <p:cNvGrpSpPr/>
          <p:nvPr/>
        </p:nvGrpSpPr>
        <p:grpSpPr>
          <a:xfrm>
            <a:off x="609599" y="4343399"/>
            <a:ext cx="5334000" cy="838200"/>
            <a:chOff x="609599" y="4343399"/>
            <a:chExt cx="5334000" cy="838200"/>
          </a:xfrm>
        </p:grpSpPr>
        <p:sp>
          <p:nvSpPr>
            <p:cNvPr id="4" name="object 4"/>
            <p:cNvSpPr/>
            <p:nvPr/>
          </p:nvSpPr>
          <p:spPr>
            <a:xfrm>
              <a:off x="628649" y="4343399"/>
              <a:ext cx="5314950" cy="838200"/>
            </a:xfrm>
            <a:custGeom>
              <a:avLst/>
              <a:gdLst/>
              <a:ahLst/>
              <a:cxnLst/>
              <a:rect l="l" t="t" r="r" b="b"/>
              <a:pathLst>
                <a:path w="5314950" h="838200">
                  <a:moveTo>
                    <a:pt x="5281901" y="838199"/>
                  </a:moveTo>
                  <a:lnTo>
                    <a:pt x="16523" y="838199"/>
                  </a:lnTo>
                  <a:lnTo>
                    <a:pt x="14093" y="837232"/>
                  </a:lnTo>
                  <a:lnTo>
                    <a:pt x="0" y="805151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81901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805151"/>
                  </a:lnTo>
                  <a:lnTo>
                    <a:pt x="5286761" y="837232"/>
                  </a:lnTo>
                  <a:lnTo>
                    <a:pt x="5281901" y="8381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43433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2789" y="814725"/>
                  </a:lnTo>
                  <a:lnTo>
                    <a:pt x="0" y="800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85900"/>
            <a:ext cx="190499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1355089"/>
            <a:ext cx="48234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Multilingual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expansion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to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support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diverse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global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spc="-20" dirty="0">
                <a:latin typeface="Liberation Serif"/>
                <a:cs typeface="Liberation Serif"/>
              </a:rPr>
              <a:t>Web3 </a:t>
            </a:r>
            <a:r>
              <a:rPr sz="1350" spc="-10" dirty="0">
                <a:latin typeface="Liberation Serif"/>
                <a:cs typeface="Liberation Serif"/>
              </a:rPr>
              <a:t>communities </a:t>
            </a:r>
            <a:r>
              <a:rPr sz="1350" dirty="0">
                <a:latin typeface="Liberation Serif"/>
                <a:cs typeface="Liberation Serif"/>
              </a:rPr>
              <a:t>beyond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English-</a:t>
            </a:r>
            <a:r>
              <a:rPr sz="1350" dirty="0">
                <a:latin typeface="Liberation Serif"/>
                <a:cs typeface="Liberation Serif"/>
              </a:rPr>
              <a:t>centric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interfaces.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907" y="2197101"/>
            <a:ext cx="179883" cy="13969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800" y="2078989"/>
            <a:ext cx="49631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On-chain</a:t>
            </a:r>
            <a:r>
              <a:rPr sz="1350" b="1" spc="-8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AI</a:t>
            </a:r>
            <a:r>
              <a:rPr sz="1350" b="1" spc="-5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service</a:t>
            </a:r>
            <a:r>
              <a:rPr sz="1350" b="1" spc="-2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integration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for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fully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decentralized,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transparent</a:t>
            </a:r>
            <a:r>
              <a:rPr sz="1350" spc="-75" dirty="0">
                <a:latin typeface="Liberation Serif"/>
                <a:cs typeface="Liberation Serif"/>
              </a:rPr>
              <a:t> </a:t>
            </a:r>
            <a:r>
              <a:rPr sz="1350" spc="-25" dirty="0">
                <a:latin typeface="Liberation Serif"/>
                <a:cs typeface="Liberation Serif"/>
              </a:rPr>
              <a:t>AI </a:t>
            </a:r>
            <a:r>
              <a:rPr sz="1350" dirty="0">
                <a:latin typeface="Liberation Serif"/>
                <a:cs typeface="Liberation Serif"/>
              </a:rPr>
              <a:t>execution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with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smart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contract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governance.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914650"/>
            <a:ext cx="190499" cy="15260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9800" y="2802889"/>
            <a:ext cx="485711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Enhanced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privacy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protection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through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differential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privacy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techniques </a:t>
            </a:r>
            <a:r>
              <a:rPr sz="1350" dirty="0">
                <a:latin typeface="Liberation Serif"/>
                <a:cs typeface="Liberation Serif"/>
              </a:rPr>
              <a:t>to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further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prevent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information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leakage.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599" y="3638550"/>
            <a:ext cx="1142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39800" y="3526790"/>
            <a:ext cx="45218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Scalability</a:t>
            </a:r>
            <a:r>
              <a:rPr sz="1350" b="1" spc="-1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spc="-10" dirty="0">
                <a:solidFill>
                  <a:srgbClr val="003366"/>
                </a:solidFill>
                <a:latin typeface="Liberation Serif"/>
                <a:cs typeface="Liberation Serif"/>
              </a:rPr>
              <a:t>improvements</a:t>
            </a:r>
            <a:r>
              <a:rPr sz="1350" b="1" spc="-1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for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spc="-35" dirty="0">
                <a:latin typeface="Liberation Serif"/>
                <a:cs typeface="Liberation Serif"/>
              </a:rPr>
              <a:t>Web3-</a:t>
            </a:r>
            <a:r>
              <a:rPr sz="1350" dirty="0">
                <a:latin typeface="Liberation Serif"/>
                <a:cs typeface="Liberation Serif"/>
              </a:rPr>
              <a:t>Enterprise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public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spc="-20" dirty="0">
                <a:latin typeface="Liberation Serif"/>
                <a:cs typeface="Liberation Serif"/>
              </a:rPr>
              <a:t>Web3 </a:t>
            </a:r>
            <a:r>
              <a:rPr sz="1350" dirty="0">
                <a:latin typeface="Liberation Serif"/>
                <a:cs typeface="Liberation Serif"/>
              </a:rPr>
              <a:t>service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applications.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9" y="4441189"/>
            <a:ext cx="48221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i="1" dirty="0">
                <a:latin typeface="Liberation Serif"/>
                <a:cs typeface="Liberation Serif"/>
              </a:rPr>
              <a:t>"The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future</a:t>
            </a:r>
            <a:r>
              <a:rPr sz="1350" i="1" spc="-10" dirty="0">
                <a:latin typeface="Liberation Serif"/>
                <a:cs typeface="Liberation Serif"/>
              </a:rPr>
              <a:t> roadmap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aims</a:t>
            </a:r>
            <a:r>
              <a:rPr sz="1350" i="1" spc="-1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to</a:t>
            </a:r>
            <a:r>
              <a:rPr sz="1350" i="1" spc="-1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establish</a:t>
            </a:r>
            <a:r>
              <a:rPr sz="1350" i="1" spc="-1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this</a:t>
            </a:r>
            <a:r>
              <a:rPr sz="1350" i="1" spc="-1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framework</a:t>
            </a:r>
            <a:r>
              <a:rPr sz="1350" i="1" spc="-1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as</a:t>
            </a:r>
            <a:r>
              <a:rPr sz="1350" i="1" spc="-1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the</a:t>
            </a:r>
            <a:r>
              <a:rPr sz="1350" i="1" spc="-10" dirty="0">
                <a:latin typeface="Liberation Serif"/>
                <a:cs typeface="Liberation Serif"/>
              </a:rPr>
              <a:t> standard </a:t>
            </a:r>
            <a:r>
              <a:rPr sz="1350" i="1" dirty="0">
                <a:latin typeface="Liberation Serif"/>
                <a:cs typeface="Liberation Serif"/>
              </a:rPr>
              <a:t>for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privacy-preserving</a:t>
            </a:r>
            <a:r>
              <a:rPr sz="1350" i="1" spc="-4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AI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systems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in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decentralized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environments."</a:t>
            </a:r>
            <a:endParaRPr sz="1350">
              <a:latin typeface="Liberation Serif"/>
              <a:cs typeface="Liberation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48398" y="1409699"/>
            <a:ext cx="2590800" cy="1695450"/>
            <a:chOff x="6248398" y="1409699"/>
            <a:chExt cx="2590800" cy="1695450"/>
          </a:xfrm>
        </p:grpSpPr>
        <p:sp>
          <p:nvSpPr>
            <p:cNvPr id="21" name="object 21"/>
            <p:cNvSpPr/>
            <p:nvPr/>
          </p:nvSpPr>
          <p:spPr>
            <a:xfrm>
              <a:off x="6253161" y="1414462"/>
              <a:ext cx="2581275" cy="1685925"/>
            </a:xfrm>
            <a:custGeom>
              <a:avLst/>
              <a:gdLst/>
              <a:ahLst/>
              <a:cxnLst/>
              <a:rect l="l" t="t" r="r" b="b"/>
              <a:pathLst>
                <a:path w="25812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2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509837" y="0"/>
                  </a:lnTo>
                  <a:lnTo>
                    <a:pt x="2514528" y="0"/>
                  </a:lnTo>
                  <a:lnTo>
                    <a:pt x="2519173" y="457"/>
                  </a:lnTo>
                  <a:lnTo>
                    <a:pt x="2557034" y="17606"/>
                  </a:lnTo>
                  <a:lnTo>
                    <a:pt x="2560351" y="20923"/>
                  </a:lnTo>
                  <a:lnTo>
                    <a:pt x="2563667" y="24240"/>
                  </a:lnTo>
                  <a:lnTo>
                    <a:pt x="2580817" y="62101"/>
                  </a:lnTo>
                  <a:lnTo>
                    <a:pt x="2581275" y="71437"/>
                  </a:lnTo>
                  <a:lnTo>
                    <a:pt x="2581275" y="1614487"/>
                  </a:lnTo>
                  <a:lnTo>
                    <a:pt x="2581274" y="1619178"/>
                  </a:lnTo>
                  <a:lnTo>
                    <a:pt x="2580817" y="1623823"/>
                  </a:lnTo>
                  <a:lnTo>
                    <a:pt x="2579901" y="1628423"/>
                  </a:lnTo>
                  <a:lnTo>
                    <a:pt x="2578985" y="1633024"/>
                  </a:lnTo>
                  <a:lnTo>
                    <a:pt x="2560351" y="1665001"/>
                  </a:lnTo>
                  <a:lnTo>
                    <a:pt x="2557034" y="1668318"/>
                  </a:lnTo>
                  <a:lnTo>
                    <a:pt x="2523774" y="1684551"/>
                  </a:lnTo>
                  <a:lnTo>
                    <a:pt x="2519173" y="1685466"/>
                  </a:lnTo>
                  <a:lnTo>
                    <a:pt x="2514528" y="1685924"/>
                  </a:lnTo>
                  <a:lnTo>
                    <a:pt x="2509837" y="1685924"/>
                  </a:lnTo>
                  <a:lnTo>
                    <a:pt x="71438" y="1685924"/>
                  </a:lnTo>
                  <a:lnTo>
                    <a:pt x="66747" y="1685924"/>
                  </a:lnTo>
                  <a:lnTo>
                    <a:pt x="62102" y="1685466"/>
                  </a:lnTo>
                  <a:lnTo>
                    <a:pt x="57501" y="1684551"/>
                  </a:lnTo>
                  <a:lnTo>
                    <a:pt x="52900" y="1683636"/>
                  </a:lnTo>
                  <a:lnTo>
                    <a:pt x="31748" y="1673885"/>
                  </a:lnTo>
                  <a:lnTo>
                    <a:pt x="27848" y="1671279"/>
                  </a:lnTo>
                  <a:lnTo>
                    <a:pt x="24240" y="1668318"/>
                  </a:lnTo>
                  <a:lnTo>
                    <a:pt x="20923" y="1665001"/>
                  </a:lnTo>
                  <a:lnTo>
                    <a:pt x="17607" y="1661684"/>
                  </a:lnTo>
                  <a:lnTo>
                    <a:pt x="5438" y="1641824"/>
                  </a:lnTo>
                  <a:lnTo>
                    <a:pt x="3642" y="1637491"/>
                  </a:lnTo>
                  <a:lnTo>
                    <a:pt x="2287" y="1633024"/>
                  </a:lnTo>
                  <a:lnTo>
                    <a:pt x="1372" y="1628423"/>
                  </a:lnTo>
                  <a:lnTo>
                    <a:pt x="457" y="1623823"/>
                  </a:lnTo>
                  <a:lnTo>
                    <a:pt x="0" y="1619178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48524" y="1571624"/>
              <a:ext cx="590550" cy="571500"/>
            </a:xfrm>
            <a:custGeom>
              <a:avLst/>
              <a:gdLst/>
              <a:ahLst/>
              <a:cxnLst/>
              <a:rect l="l" t="t" r="r" b="b"/>
              <a:pathLst>
                <a:path w="590550" h="571500">
                  <a:moveTo>
                    <a:pt x="311814" y="571413"/>
                  </a:moveTo>
                  <a:lnTo>
                    <a:pt x="264730" y="570726"/>
                  </a:lnTo>
                  <a:lnTo>
                    <a:pt x="223138" y="564556"/>
                  </a:lnTo>
                  <a:lnTo>
                    <a:pt x="182910" y="552353"/>
                  </a:lnTo>
                  <a:lnTo>
                    <a:pt x="144901" y="534376"/>
                  </a:lnTo>
                  <a:lnTo>
                    <a:pt x="109948" y="511021"/>
                  </a:lnTo>
                  <a:lnTo>
                    <a:pt x="78794" y="482784"/>
                  </a:lnTo>
                  <a:lnTo>
                    <a:pt x="52124" y="450288"/>
                  </a:lnTo>
                  <a:lnTo>
                    <a:pt x="30509" y="414224"/>
                  </a:lnTo>
                  <a:lnTo>
                    <a:pt x="14422" y="375386"/>
                  </a:lnTo>
                  <a:lnTo>
                    <a:pt x="4205" y="334600"/>
                  </a:lnTo>
                  <a:lnTo>
                    <a:pt x="86" y="292764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7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1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311814" y="86"/>
                  </a:lnTo>
                  <a:lnTo>
                    <a:pt x="353650" y="4206"/>
                  </a:lnTo>
                  <a:lnTo>
                    <a:pt x="394436" y="14422"/>
                  </a:lnTo>
                  <a:lnTo>
                    <a:pt x="433274" y="30509"/>
                  </a:lnTo>
                  <a:lnTo>
                    <a:pt x="469337" y="52126"/>
                  </a:lnTo>
                  <a:lnTo>
                    <a:pt x="501834" y="78794"/>
                  </a:lnTo>
                  <a:lnTo>
                    <a:pt x="530070" y="109948"/>
                  </a:lnTo>
                  <a:lnTo>
                    <a:pt x="553425" y="144902"/>
                  </a:lnTo>
                  <a:lnTo>
                    <a:pt x="571403" y="182911"/>
                  </a:lnTo>
                  <a:lnTo>
                    <a:pt x="583606" y="223139"/>
                  </a:lnTo>
                  <a:lnTo>
                    <a:pt x="589776" y="264730"/>
                  </a:lnTo>
                  <a:lnTo>
                    <a:pt x="590464" y="292764"/>
                  </a:lnTo>
                  <a:lnTo>
                    <a:pt x="589776" y="306768"/>
                  </a:lnTo>
                  <a:lnTo>
                    <a:pt x="583606" y="348360"/>
                  </a:lnTo>
                  <a:lnTo>
                    <a:pt x="571402" y="388587"/>
                  </a:lnTo>
                  <a:lnTo>
                    <a:pt x="553425" y="426597"/>
                  </a:lnTo>
                  <a:lnTo>
                    <a:pt x="530070" y="461550"/>
                  </a:lnTo>
                  <a:lnTo>
                    <a:pt x="501834" y="492705"/>
                  </a:lnTo>
                  <a:lnTo>
                    <a:pt x="469338" y="519373"/>
                  </a:lnTo>
                  <a:lnTo>
                    <a:pt x="433274" y="540989"/>
                  </a:lnTo>
                  <a:lnTo>
                    <a:pt x="394436" y="557077"/>
                  </a:lnTo>
                  <a:lnTo>
                    <a:pt x="353650" y="567293"/>
                  </a:lnTo>
                  <a:lnTo>
                    <a:pt x="311814" y="571413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400924" y="1752599"/>
              <a:ext cx="285750" cy="171450"/>
            </a:xfrm>
            <a:custGeom>
              <a:avLst/>
              <a:gdLst/>
              <a:ahLst/>
              <a:cxnLst/>
              <a:rect l="l" t="t" r="r" b="b"/>
              <a:pathLst>
                <a:path w="285750" h="171450">
                  <a:moveTo>
                    <a:pt x="257175" y="171450"/>
                  </a:moveTo>
                  <a:lnTo>
                    <a:pt x="28575" y="171450"/>
                  </a:lnTo>
                  <a:lnTo>
                    <a:pt x="17461" y="169201"/>
                  </a:lnTo>
                  <a:lnTo>
                    <a:pt x="8377" y="163072"/>
                  </a:lnTo>
                  <a:lnTo>
                    <a:pt x="2248" y="153988"/>
                  </a:lnTo>
                  <a:lnTo>
                    <a:pt x="0" y="142875"/>
                  </a:lnTo>
                  <a:lnTo>
                    <a:pt x="0" y="28575"/>
                  </a:lnTo>
                  <a:lnTo>
                    <a:pt x="2248" y="17461"/>
                  </a:lnTo>
                  <a:lnTo>
                    <a:pt x="8377" y="8377"/>
                  </a:lnTo>
                  <a:lnTo>
                    <a:pt x="17461" y="2248"/>
                  </a:lnTo>
                  <a:lnTo>
                    <a:pt x="28575" y="0"/>
                  </a:lnTo>
                  <a:lnTo>
                    <a:pt x="257175" y="0"/>
                  </a:lnTo>
                  <a:lnTo>
                    <a:pt x="268288" y="2248"/>
                  </a:lnTo>
                  <a:lnTo>
                    <a:pt x="277372" y="8377"/>
                  </a:lnTo>
                  <a:lnTo>
                    <a:pt x="283501" y="17461"/>
                  </a:lnTo>
                  <a:lnTo>
                    <a:pt x="285750" y="28575"/>
                  </a:lnTo>
                  <a:lnTo>
                    <a:pt x="142875" y="28575"/>
                  </a:lnTo>
                  <a:lnTo>
                    <a:pt x="142875" y="44603"/>
                  </a:lnTo>
                  <a:lnTo>
                    <a:pt x="67978" y="44603"/>
                  </a:lnTo>
                  <a:lnTo>
                    <a:pt x="64695" y="46746"/>
                  </a:lnTo>
                  <a:lnTo>
                    <a:pt x="32682" y="118764"/>
                  </a:lnTo>
                  <a:lnTo>
                    <a:pt x="34736" y="124033"/>
                  </a:lnTo>
                  <a:lnTo>
                    <a:pt x="43655" y="128007"/>
                  </a:lnTo>
                  <a:lnTo>
                    <a:pt x="142875" y="128007"/>
                  </a:lnTo>
                  <a:lnTo>
                    <a:pt x="142875" y="142875"/>
                  </a:lnTo>
                  <a:lnTo>
                    <a:pt x="285750" y="142875"/>
                  </a:lnTo>
                  <a:lnTo>
                    <a:pt x="283501" y="153988"/>
                  </a:lnTo>
                  <a:lnTo>
                    <a:pt x="277372" y="163072"/>
                  </a:lnTo>
                  <a:lnTo>
                    <a:pt x="268288" y="169201"/>
                  </a:lnTo>
                  <a:lnTo>
                    <a:pt x="257175" y="171450"/>
                  </a:lnTo>
                  <a:close/>
                </a:path>
                <a:path w="285750" h="171450">
                  <a:moveTo>
                    <a:pt x="285750" y="142875"/>
                  </a:moveTo>
                  <a:lnTo>
                    <a:pt x="257175" y="142875"/>
                  </a:lnTo>
                  <a:lnTo>
                    <a:pt x="257175" y="28575"/>
                  </a:lnTo>
                  <a:lnTo>
                    <a:pt x="285750" y="28575"/>
                  </a:lnTo>
                  <a:lnTo>
                    <a:pt x="285750" y="142875"/>
                  </a:lnTo>
                  <a:close/>
                </a:path>
                <a:path w="285750" h="171450">
                  <a:moveTo>
                    <a:pt x="142875" y="128007"/>
                  </a:moveTo>
                  <a:lnTo>
                    <a:pt x="99119" y="128007"/>
                  </a:lnTo>
                  <a:lnTo>
                    <a:pt x="108155" y="124033"/>
                  </a:lnTo>
                  <a:lnTo>
                    <a:pt x="110147" y="118764"/>
                  </a:lnTo>
                  <a:lnTo>
                    <a:pt x="107508" y="112737"/>
                  </a:lnTo>
                  <a:lnTo>
                    <a:pt x="78179" y="46746"/>
                  </a:lnTo>
                  <a:lnTo>
                    <a:pt x="74896" y="44603"/>
                  </a:lnTo>
                  <a:lnTo>
                    <a:pt x="142875" y="44603"/>
                  </a:lnTo>
                  <a:lnTo>
                    <a:pt x="142875" y="128007"/>
                  </a:lnTo>
                  <a:close/>
                </a:path>
                <a:path w="285750" h="171450">
                  <a:moveTo>
                    <a:pt x="208954" y="55319"/>
                  </a:moveTo>
                  <a:lnTo>
                    <a:pt x="191095" y="55319"/>
                  </a:lnTo>
                  <a:lnTo>
                    <a:pt x="191095" y="48622"/>
                  </a:lnTo>
                  <a:lnTo>
                    <a:pt x="195113" y="44603"/>
                  </a:lnTo>
                  <a:lnTo>
                    <a:pt x="204891" y="44603"/>
                  </a:lnTo>
                  <a:lnTo>
                    <a:pt x="208910" y="48622"/>
                  </a:lnTo>
                  <a:lnTo>
                    <a:pt x="208954" y="55319"/>
                  </a:lnTo>
                  <a:close/>
                </a:path>
                <a:path w="285750" h="171450">
                  <a:moveTo>
                    <a:pt x="240699" y="73178"/>
                  </a:moveTo>
                  <a:lnTo>
                    <a:pt x="162966" y="73178"/>
                  </a:lnTo>
                  <a:lnTo>
                    <a:pt x="158948" y="69160"/>
                  </a:lnTo>
                  <a:lnTo>
                    <a:pt x="158948" y="59337"/>
                  </a:lnTo>
                  <a:lnTo>
                    <a:pt x="162966" y="55319"/>
                  </a:lnTo>
                  <a:lnTo>
                    <a:pt x="240610" y="55319"/>
                  </a:lnTo>
                  <a:lnTo>
                    <a:pt x="244628" y="59337"/>
                  </a:lnTo>
                  <a:lnTo>
                    <a:pt x="244673" y="69160"/>
                  </a:lnTo>
                  <a:lnTo>
                    <a:pt x="240699" y="73178"/>
                  </a:lnTo>
                  <a:close/>
                </a:path>
                <a:path w="285750" h="171450">
                  <a:moveTo>
                    <a:pt x="224997" y="93270"/>
                  </a:moveTo>
                  <a:lnTo>
                    <a:pt x="202436" y="93270"/>
                  </a:lnTo>
                  <a:lnTo>
                    <a:pt x="207972" y="87421"/>
                  </a:lnTo>
                  <a:lnTo>
                    <a:pt x="212481" y="80635"/>
                  </a:lnTo>
                  <a:lnTo>
                    <a:pt x="215741" y="73178"/>
                  </a:lnTo>
                  <a:lnTo>
                    <a:pt x="234866" y="73178"/>
                  </a:lnTo>
                  <a:lnTo>
                    <a:pt x="234136" y="75232"/>
                  </a:lnTo>
                  <a:lnTo>
                    <a:pt x="230846" y="83046"/>
                  </a:lnTo>
                  <a:lnTo>
                    <a:pt x="230777" y="83210"/>
                  </a:lnTo>
                  <a:lnTo>
                    <a:pt x="226685" y="90770"/>
                  </a:lnTo>
                  <a:lnTo>
                    <a:pt x="224997" y="93270"/>
                  </a:lnTo>
                  <a:close/>
                </a:path>
                <a:path w="285750" h="171450">
                  <a:moveTo>
                    <a:pt x="79920" y="94654"/>
                  </a:moveTo>
                  <a:lnTo>
                    <a:pt x="62954" y="94654"/>
                  </a:lnTo>
                  <a:lnTo>
                    <a:pt x="71437" y="75545"/>
                  </a:lnTo>
                  <a:lnTo>
                    <a:pt x="79920" y="94654"/>
                  </a:lnTo>
                  <a:close/>
                </a:path>
                <a:path w="285750" h="171450">
                  <a:moveTo>
                    <a:pt x="181462" y="128007"/>
                  </a:moveTo>
                  <a:lnTo>
                    <a:pt x="181247" y="128007"/>
                  </a:lnTo>
                  <a:lnTo>
                    <a:pt x="176093" y="125997"/>
                  </a:lnTo>
                  <a:lnTo>
                    <a:pt x="172075" y="116978"/>
                  </a:lnTo>
                  <a:lnTo>
                    <a:pt x="174128" y="111710"/>
                  </a:lnTo>
                  <a:lnTo>
                    <a:pt x="183103" y="107692"/>
                  </a:lnTo>
                  <a:lnTo>
                    <a:pt x="185871" y="106263"/>
                  </a:lnTo>
                  <a:lnTo>
                    <a:pt x="188505" y="104611"/>
                  </a:lnTo>
                  <a:lnTo>
                    <a:pt x="179576" y="95681"/>
                  </a:lnTo>
                  <a:lnTo>
                    <a:pt x="179576" y="90011"/>
                  </a:lnTo>
                  <a:lnTo>
                    <a:pt x="186541" y="83046"/>
                  </a:lnTo>
                  <a:lnTo>
                    <a:pt x="192211" y="83046"/>
                  </a:lnTo>
                  <a:lnTo>
                    <a:pt x="202436" y="93270"/>
                  </a:lnTo>
                  <a:lnTo>
                    <a:pt x="224997" y="93270"/>
                  </a:lnTo>
                  <a:lnTo>
                    <a:pt x="221899" y="97861"/>
                  </a:lnTo>
                  <a:lnTo>
                    <a:pt x="216455" y="104432"/>
                  </a:lnTo>
                  <a:lnTo>
                    <a:pt x="216723" y="104611"/>
                  </a:lnTo>
                  <a:lnTo>
                    <a:pt x="217661" y="105147"/>
                  </a:lnTo>
                  <a:lnTo>
                    <a:pt x="230341" y="112737"/>
                  </a:lnTo>
                  <a:lnTo>
                    <a:pt x="231299" y="116666"/>
                  </a:lnTo>
                  <a:lnTo>
                    <a:pt x="202659" y="116666"/>
                  </a:lnTo>
                  <a:lnTo>
                    <a:pt x="197926" y="120014"/>
                  </a:lnTo>
                  <a:lnTo>
                    <a:pt x="192881" y="122917"/>
                  </a:lnTo>
                  <a:lnTo>
                    <a:pt x="181462" y="128007"/>
                  </a:lnTo>
                  <a:close/>
                </a:path>
                <a:path w="285750" h="171450">
                  <a:moveTo>
                    <a:pt x="99119" y="128007"/>
                  </a:moveTo>
                  <a:lnTo>
                    <a:pt x="43870" y="128007"/>
                  </a:lnTo>
                  <a:lnTo>
                    <a:pt x="49023" y="125997"/>
                  </a:lnTo>
                  <a:lnTo>
                    <a:pt x="54907" y="112737"/>
                  </a:lnTo>
                  <a:lnTo>
                    <a:pt x="55006" y="112514"/>
                  </a:lnTo>
                  <a:lnTo>
                    <a:pt x="87868" y="112514"/>
                  </a:lnTo>
                  <a:lnTo>
                    <a:pt x="93851" y="125997"/>
                  </a:lnTo>
                  <a:lnTo>
                    <a:pt x="99119" y="128007"/>
                  </a:lnTo>
                  <a:close/>
                </a:path>
                <a:path w="285750" h="171450">
                  <a:moveTo>
                    <a:pt x="221143" y="128007"/>
                  </a:moveTo>
                  <a:lnTo>
                    <a:pt x="206499" y="119255"/>
                  </a:lnTo>
                  <a:lnTo>
                    <a:pt x="204579" y="118005"/>
                  </a:lnTo>
                  <a:lnTo>
                    <a:pt x="202659" y="116666"/>
                  </a:lnTo>
                  <a:lnTo>
                    <a:pt x="231299" y="116666"/>
                  </a:lnTo>
                  <a:lnTo>
                    <a:pt x="231626" y="118005"/>
                  </a:lnTo>
                  <a:lnTo>
                    <a:pt x="231680" y="118229"/>
                  </a:lnTo>
                  <a:lnTo>
                    <a:pt x="226680" y="126622"/>
                  </a:lnTo>
                  <a:lnTo>
                    <a:pt x="221143" y="128007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18311" y="2254250"/>
            <a:ext cx="225107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erif"/>
                <a:cs typeface="Liberation Serif"/>
              </a:rPr>
              <a:t>Multilingual</a:t>
            </a:r>
            <a:r>
              <a:rPr sz="1200" b="1" spc="-6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Support</a:t>
            </a:r>
            <a:endParaRPr sz="1200">
              <a:latin typeface="Liberation Serif"/>
              <a:cs typeface="Liberation Serif"/>
            </a:endParaRPr>
          </a:p>
          <a:p>
            <a:pPr marL="12065" marR="5080" algn="ctr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latin typeface="Liberation Serif"/>
                <a:cs typeface="Liberation Serif"/>
              </a:rPr>
              <a:t>Cross-language privacy preservation </a:t>
            </a:r>
            <a:r>
              <a:rPr sz="1050" spc="-20" dirty="0">
                <a:latin typeface="Liberation Serif"/>
                <a:cs typeface="Liberation Serif"/>
              </a:rPr>
              <a:t>with </a:t>
            </a:r>
            <a:r>
              <a:rPr sz="1050" dirty="0">
                <a:latin typeface="Liberation Serif"/>
                <a:cs typeface="Liberation Serif"/>
              </a:rPr>
              <a:t>culture-specific entity </a:t>
            </a:r>
            <a:r>
              <a:rPr sz="1050" spc="-10" dirty="0">
                <a:latin typeface="Liberation Serif"/>
                <a:cs typeface="Liberation Serif"/>
              </a:rPr>
              <a:t>recognition</a:t>
            </a:r>
            <a:endParaRPr sz="1050">
              <a:latin typeface="Liberation Serif"/>
              <a:cs typeface="Liberation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991599" y="1409699"/>
            <a:ext cx="2590800" cy="1695450"/>
            <a:chOff x="8991599" y="1409699"/>
            <a:chExt cx="2590800" cy="1695450"/>
          </a:xfrm>
        </p:grpSpPr>
        <p:sp>
          <p:nvSpPr>
            <p:cNvPr id="26" name="object 26"/>
            <p:cNvSpPr/>
            <p:nvPr/>
          </p:nvSpPr>
          <p:spPr>
            <a:xfrm>
              <a:off x="8996361" y="1414462"/>
              <a:ext cx="2581275" cy="1685925"/>
            </a:xfrm>
            <a:custGeom>
              <a:avLst/>
              <a:gdLst/>
              <a:ahLst/>
              <a:cxnLst/>
              <a:rect l="l" t="t" r="r" b="b"/>
              <a:pathLst>
                <a:path w="25812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8" y="31748"/>
                  </a:lnTo>
                  <a:lnTo>
                    <a:pt x="14643" y="27848"/>
                  </a:lnTo>
                  <a:lnTo>
                    <a:pt x="17605" y="24240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509837" y="0"/>
                  </a:lnTo>
                  <a:lnTo>
                    <a:pt x="2514527" y="0"/>
                  </a:lnTo>
                  <a:lnTo>
                    <a:pt x="2519172" y="457"/>
                  </a:lnTo>
                  <a:lnTo>
                    <a:pt x="2557033" y="17606"/>
                  </a:lnTo>
                  <a:lnTo>
                    <a:pt x="2575834" y="44099"/>
                  </a:lnTo>
                  <a:lnTo>
                    <a:pt x="2577629" y="48433"/>
                  </a:lnTo>
                  <a:lnTo>
                    <a:pt x="2578985" y="52900"/>
                  </a:lnTo>
                  <a:lnTo>
                    <a:pt x="2579901" y="57500"/>
                  </a:lnTo>
                  <a:lnTo>
                    <a:pt x="2580816" y="62101"/>
                  </a:lnTo>
                  <a:lnTo>
                    <a:pt x="2581274" y="66746"/>
                  </a:lnTo>
                  <a:lnTo>
                    <a:pt x="2581274" y="71437"/>
                  </a:lnTo>
                  <a:lnTo>
                    <a:pt x="2581274" y="1614487"/>
                  </a:lnTo>
                  <a:lnTo>
                    <a:pt x="2581274" y="1619178"/>
                  </a:lnTo>
                  <a:lnTo>
                    <a:pt x="2580816" y="1623823"/>
                  </a:lnTo>
                  <a:lnTo>
                    <a:pt x="2579901" y="1628423"/>
                  </a:lnTo>
                  <a:lnTo>
                    <a:pt x="2578985" y="1633024"/>
                  </a:lnTo>
                  <a:lnTo>
                    <a:pt x="2577629" y="1637491"/>
                  </a:lnTo>
                  <a:lnTo>
                    <a:pt x="2575834" y="1641824"/>
                  </a:lnTo>
                  <a:lnTo>
                    <a:pt x="2574040" y="1646158"/>
                  </a:lnTo>
                  <a:lnTo>
                    <a:pt x="2545624" y="1676491"/>
                  </a:lnTo>
                  <a:lnTo>
                    <a:pt x="2523773" y="1684551"/>
                  </a:lnTo>
                  <a:lnTo>
                    <a:pt x="2519172" y="1685466"/>
                  </a:lnTo>
                  <a:lnTo>
                    <a:pt x="2514527" y="1685924"/>
                  </a:lnTo>
                  <a:lnTo>
                    <a:pt x="2509837" y="1685924"/>
                  </a:lnTo>
                  <a:lnTo>
                    <a:pt x="71437" y="1685924"/>
                  </a:lnTo>
                  <a:lnTo>
                    <a:pt x="66746" y="1685924"/>
                  </a:lnTo>
                  <a:lnTo>
                    <a:pt x="62100" y="1685466"/>
                  </a:lnTo>
                  <a:lnTo>
                    <a:pt x="57499" y="1684551"/>
                  </a:lnTo>
                  <a:lnTo>
                    <a:pt x="52899" y="1683636"/>
                  </a:lnTo>
                  <a:lnTo>
                    <a:pt x="20922" y="1665001"/>
                  </a:lnTo>
                  <a:lnTo>
                    <a:pt x="17605" y="1661684"/>
                  </a:lnTo>
                  <a:lnTo>
                    <a:pt x="14643" y="1658075"/>
                  </a:lnTo>
                  <a:lnTo>
                    <a:pt x="12038" y="1654175"/>
                  </a:lnTo>
                  <a:lnTo>
                    <a:pt x="9431" y="1650275"/>
                  </a:lnTo>
                  <a:lnTo>
                    <a:pt x="0" y="1619178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91724" y="1571624"/>
              <a:ext cx="590550" cy="571500"/>
            </a:xfrm>
            <a:custGeom>
              <a:avLst/>
              <a:gdLst/>
              <a:ahLst/>
              <a:cxnLst/>
              <a:rect l="l" t="t" r="r" b="b"/>
              <a:pathLst>
                <a:path w="590550" h="571500">
                  <a:moveTo>
                    <a:pt x="311814" y="571413"/>
                  </a:moveTo>
                  <a:lnTo>
                    <a:pt x="264731" y="570726"/>
                  </a:lnTo>
                  <a:lnTo>
                    <a:pt x="223138" y="564556"/>
                  </a:lnTo>
                  <a:lnTo>
                    <a:pt x="182910" y="552353"/>
                  </a:lnTo>
                  <a:lnTo>
                    <a:pt x="144901" y="534376"/>
                  </a:lnTo>
                  <a:lnTo>
                    <a:pt x="109947" y="511021"/>
                  </a:lnTo>
                  <a:lnTo>
                    <a:pt x="78794" y="482784"/>
                  </a:lnTo>
                  <a:lnTo>
                    <a:pt x="52124" y="450288"/>
                  </a:lnTo>
                  <a:lnTo>
                    <a:pt x="30509" y="414224"/>
                  </a:lnTo>
                  <a:lnTo>
                    <a:pt x="14422" y="375386"/>
                  </a:lnTo>
                  <a:lnTo>
                    <a:pt x="4205" y="334600"/>
                  </a:lnTo>
                  <a:lnTo>
                    <a:pt x="85" y="292764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7" y="56233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1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311814" y="86"/>
                  </a:lnTo>
                  <a:lnTo>
                    <a:pt x="353650" y="4206"/>
                  </a:lnTo>
                  <a:lnTo>
                    <a:pt x="394435" y="14422"/>
                  </a:lnTo>
                  <a:lnTo>
                    <a:pt x="433273" y="30509"/>
                  </a:lnTo>
                  <a:lnTo>
                    <a:pt x="469337" y="52126"/>
                  </a:lnTo>
                  <a:lnTo>
                    <a:pt x="501834" y="78794"/>
                  </a:lnTo>
                  <a:lnTo>
                    <a:pt x="530070" y="109948"/>
                  </a:lnTo>
                  <a:lnTo>
                    <a:pt x="553425" y="144902"/>
                  </a:lnTo>
                  <a:lnTo>
                    <a:pt x="571402" y="182911"/>
                  </a:lnTo>
                  <a:lnTo>
                    <a:pt x="583605" y="223139"/>
                  </a:lnTo>
                  <a:lnTo>
                    <a:pt x="589775" y="264730"/>
                  </a:lnTo>
                  <a:lnTo>
                    <a:pt x="590463" y="278735"/>
                  </a:lnTo>
                  <a:lnTo>
                    <a:pt x="590463" y="292764"/>
                  </a:lnTo>
                  <a:lnTo>
                    <a:pt x="586343" y="334600"/>
                  </a:lnTo>
                  <a:lnTo>
                    <a:pt x="576126" y="375386"/>
                  </a:lnTo>
                  <a:lnTo>
                    <a:pt x="560038" y="414224"/>
                  </a:lnTo>
                  <a:lnTo>
                    <a:pt x="538422" y="450288"/>
                  </a:lnTo>
                  <a:lnTo>
                    <a:pt x="511754" y="482784"/>
                  </a:lnTo>
                  <a:lnTo>
                    <a:pt x="480599" y="511021"/>
                  </a:lnTo>
                  <a:lnTo>
                    <a:pt x="445646" y="534376"/>
                  </a:lnTo>
                  <a:lnTo>
                    <a:pt x="407636" y="552353"/>
                  </a:lnTo>
                  <a:lnTo>
                    <a:pt x="367410" y="564556"/>
                  </a:lnTo>
                  <a:lnTo>
                    <a:pt x="325819" y="570725"/>
                  </a:lnTo>
                  <a:lnTo>
                    <a:pt x="311814" y="571413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152086" y="1733551"/>
              <a:ext cx="269875" cy="209550"/>
            </a:xfrm>
            <a:custGeom>
              <a:avLst/>
              <a:gdLst/>
              <a:ahLst/>
              <a:cxnLst/>
              <a:rect l="l" t="t" r="r" b="b"/>
              <a:pathLst>
                <a:path w="269875" h="209550">
                  <a:moveTo>
                    <a:pt x="177336" y="40052"/>
                  </a:moveTo>
                  <a:lnTo>
                    <a:pt x="176829" y="40052"/>
                  </a:lnTo>
                  <a:lnTo>
                    <a:pt x="168310" y="38604"/>
                  </a:lnTo>
                  <a:lnTo>
                    <a:pt x="159112" y="25834"/>
                  </a:lnTo>
                  <a:lnTo>
                    <a:pt x="160586" y="16905"/>
                  </a:lnTo>
                  <a:lnTo>
                    <a:pt x="167015" y="12306"/>
                  </a:lnTo>
                  <a:lnTo>
                    <a:pt x="167729" y="11815"/>
                  </a:lnTo>
                  <a:lnTo>
                    <a:pt x="188418" y="2008"/>
                  </a:lnTo>
                  <a:lnTo>
                    <a:pt x="210575" y="0"/>
                  </a:lnTo>
                  <a:lnTo>
                    <a:pt x="232105" y="5618"/>
                  </a:lnTo>
                  <a:lnTo>
                    <a:pt x="250909" y="18690"/>
                  </a:lnTo>
                  <a:lnTo>
                    <a:pt x="257390" y="28446"/>
                  </a:lnTo>
                  <a:lnTo>
                    <a:pt x="208231" y="28446"/>
                  </a:lnTo>
                  <a:lnTo>
                    <a:pt x="195881" y="29567"/>
                  </a:lnTo>
                  <a:lnTo>
                    <a:pt x="184338" y="35032"/>
                  </a:lnTo>
                  <a:lnTo>
                    <a:pt x="183624" y="35523"/>
                  </a:lnTo>
                  <a:lnTo>
                    <a:pt x="177336" y="40052"/>
                  </a:lnTo>
                  <a:close/>
                </a:path>
                <a:path w="269875" h="209550">
                  <a:moveTo>
                    <a:pt x="210402" y="150504"/>
                  </a:moveTo>
                  <a:lnTo>
                    <a:pt x="155138" y="150504"/>
                  </a:lnTo>
                  <a:lnTo>
                    <a:pt x="168679" y="147867"/>
                  </a:lnTo>
                  <a:lnTo>
                    <a:pt x="180588" y="139956"/>
                  </a:lnTo>
                  <a:lnTo>
                    <a:pt x="230702" y="89743"/>
                  </a:lnTo>
                  <a:lnTo>
                    <a:pt x="238595" y="77862"/>
                  </a:lnTo>
                  <a:lnTo>
                    <a:pt x="241232" y="64321"/>
                  </a:lnTo>
                  <a:lnTo>
                    <a:pt x="238595" y="50780"/>
                  </a:lnTo>
                  <a:lnTo>
                    <a:pt x="230684" y="38872"/>
                  </a:lnTo>
                  <a:lnTo>
                    <a:pt x="220221" y="31579"/>
                  </a:lnTo>
                  <a:lnTo>
                    <a:pt x="208231" y="28446"/>
                  </a:lnTo>
                  <a:lnTo>
                    <a:pt x="257390" y="28446"/>
                  </a:lnTo>
                  <a:lnTo>
                    <a:pt x="265099" y="40052"/>
                  </a:lnTo>
                  <a:lnTo>
                    <a:pt x="269825" y="64321"/>
                  </a:lnTo>
                  <a:lnTo>
                    <a:pt x="265099" y="88635"/>
                  </a:lnTo>
                  <a:lnTo>
                    <a:pt x="250909" y="109997"/>
                  </a:lnTo>
                  <a:lnTo>
                    <a:pt x="210402" y="150504"/>
                  </a:lnTo>
                  <a:close/>
                </a:path>
                <a:path w="269875" h="209550">
                  <a:moveTo>
                    <a:pt x="59250" y="209546"/>
                  </a:moveTo>
                  <a:lnTo>
                    <a:pt x="18916" y="190855"/>
                  </a:lnTo>
                  <a:lnTo>
                    <a:pt x="0" y="145185"/>
                  </a:lnTo>
                  <a:lnTo>
                    <a:pt x="4726" y="120910"/>
                  </a:lnTo>
                  <a:lnTo>
                    <a:pt x="18916" y="99549"/>
                  </a:lnTo>
                  <a:lnTo>
                    <a:pt x="69056" y="49409"/>
                  </a:lnTo>
                  <a:lnTo>
                    <a:pt x="90418" y="35219"/>
                  </a:lnTo>
                  <a:lnTo>
                    <a:pt x="114709" y="30489"/>
                  </a:lnTo>
                  <a:lnTo>
                    <a:pt x="139001" y="35219"/>
                  </a:lnTo>
                  <a:lnTo>
                    <a:pt x="160362" y="49409"/>
                  </a:lnTo>
                  <a:lnTo>
                    <a:pt x="167059" y="59041"/>
                  </a:lnTo>
                  <a:lnTo>
                    <a:pt x="114687" y="59041"/>
                  </a:lnTo>
                  <a:lnTo>
                    <a:pt x="101146" y="61679"/>
                  </a:lnTo>
                  <a:lnTo>
                    <a:pt x="89237" y="69590"/>
                  </a:lnTo>
                  <a:lnTo>
                    <a:pt x="39142" y="119730"/>
                  </a:lnTo>
                  <a:lnTo>
                    <a:pt x="31231" y="131639"/>
                  </a:lnTo>
                  <a:lnTo>
                    <a:pt x="28594" y="145185"/>
                  </a:lnTo>
                  <a:lnTo>
                    <a:pt x="31231" y="158739"/>
                  </a:lnTo>
                  <a:lnTo>
                    <a:pt x="39142" y="170674"/>
                  </a:lnTo>
                  <a:lnTo>
                    <a:pt x="49604" y="177967"/>
                  </a:lnTo>
                  <a:lnTo>
                    <a:pt x="61594" y="181099"/>
                  </a:lnTo>
                  <a:lnTo>
                    <a:pt x="108832" y="181099"/>
                  </a:lnTo>
                  <a:lnTo>
                    <a:pt x="110713" y="183711"/>
                  </a:lnTo>
                  <a:lnTo>
                    <a:pt x="109240" y="192641"/>
                  </a:lnTo>
                  <a:lnTo>
                    <a:pt x="102810" y="197240"/>
                  </a:lnTo>
                  <a:lnTo>
                    <a:pt x="102096" y="197731"/>
                  </a:lnTo>
                  <a:lnTo>
                    <a:pt x="81408" y="207537"/>
                  </a:lnTo>
                  <a:lnTo>
                    <a:pt x="59250" y="209546"/>
                  </a:lnTo>
                  <a:close/>
                </a:path>
                <a:path w="269875" h="209550">
                  <a:moveTo>
                    <a:pt x="153174" y="141161"/>
                  </a:moveTo>
                  <a:lnTo>
                    <a:pt x="140404" y="132053"/>
                  </a:lnTo>
                  <a:lnTo>
                    <a:pt x="138886" y="123123"/>
                  </a:lnTo>
                  <a:lnTo>
                    <a:pt x="143485" y="116694"/>
                  </a:lnTo>
                  <a:lnTo>
                    <a:pt x="143976" y="115979"/>
                  </a:lnTo>
                  <a:lnTo>
                    <a:pt x="149442" y="104436"/>
                  </a:lnTo>
                  <a:lnTo>
                    <a:pt x="150423" y="93611"/>
                  </a:lnTo>
                  <a:lnTo>
                    <a:pt x="150488" y="92896"/>
                  </a:lnTo>
                  <a:lnTo>
                    <a:pt x="150562" y="92081"/>
                  </a:lnTo>
                  <a:lnTo>
                    <a:pt x="147430" y="80078"/>
                  </a:lnTo>
                  <a:lnTo>
                    <a:pt x="140137" y="69590"/>
                  </a:lnTo>
                  <a:lnTo>
                    <a:pt x="128228" y="61679"/>
                  </a:lnTo>
                  <a:lnTo>
                    <a:pt x="114687" y="59041"/>
                  </a:lnTo>
                  <a:lnTo>
                    <a:pt x="167059" y="59041"/>
                  </a:lnTo>
                  <a:lnTo>
                    <a:pt x="173434" y="68213"/>
                  </a:lnTo>
                  <a:lnTo>
                    <a:pt x="179048" y="89743"/>
                  </a:lnTo>
                  <a:lnTo>
                    <a:pt x="177026" y="111900"/>
                  </a:lnTo>
                  <a:lnTo>
                    <a:pt x="167193" y="132589"/>
                  </a:lnTo>
                  <a:lnTo>
                    <a:pt x="166702" y="133303"/>
                  </a:lnTo>
                  <a:lnTo>
                    <a:pt x="162148" y="139688"/>
                  </a:lnTo>
                  <a:lnTo>
                    <a:pt x="153174" y="141161"/>
                  </a:lnTo>
                  <a:close/>
                </a:path>
                <a:path w="269875" h="209550">
                  <a:moveTo>
                    <a:pt x="155116" y="179056"/>
                  </a:moveTo>
                  <a:lnTo>
                    <a:pt x="109463" y="160137"/>
                  </a:lnTo>
                  <a:lnTo>
                    <a:pt x="91065" y="120910"/>
                  </a:lnTo>
                  <a:lnTo>
                    <a:pt x="90785" y="119730"/>
                  </a:lnTo>
                  <a:lnTo>
                    <a:pt x="92799" y="97664"/>
                  </a:lnTo>
                  <a:lnTo>
                    <a:pt x="102632" y="77001"/>
                  </a:lnTo>
                  <a:lnTo>
                    <a:pt x="103123" y="76287"/>
                  </a:lnTo>
                  <a:lnTo>
                    <a:pt x="107677" y="69902"/>
                  </a:lnTo>
                  <a:lnTo>
                    <a:pt x="116651" y="68429"/>
                  </a:lnTo>
                  <a:lnTo>
                    <a:pt x="129421" y="77537"/>
                  </a:lnTo>
                  <a:lnTo>
                    <a:pt x="130939" y="86467"/>
                  </a:lnTo>
                  <a:lnTo>
                    <a:pt x="126340" y="92896"/>
                  </a:lnTo>
                  <a:lnTo>
                    <a:pt x="125849" y="93611"/>
                  </a:lnTo>
                  <a:lnTo>
                    <a:pt x="120384" y="105128"/>
                  </a:lnTo>
                  <a:lnTo>
                    <a:pt x="119399" y="115979"/>
                  </a:lnTo>
                  <a:lnTo>
                    <a:pt x="119334" y="116694"/>
                  </a:lnTo>
                  <a:lnTo>
                    <a:pt x="141597" y="147867"/>
                  </a:lnTo>
                  <a:lnTo>
                    <a:pt x="155138" y="150504"/>
                  </a:lnTo>
                  <a:lnTo>
                    <a:pt x="210402" y="150504"/>
                  </a:lnTo>
                  <a:lnTo>
                    <a:pt x="200769" y="160137"/>
                  </a:lnTo>
                  <a:lnTo>
                    <a:pt x="179408" y="174327"/>
                  </a:lnTo>
                  <a:lnTo>
                    <a:pt x="155116" y="179056"/>
                  </a:lnTo>
                  <a:close/>
                </a:path>
                <a:path w="269875" h="209550">
                  <a:moveTo>
                    <a:pt x="108832" y="181099"/>
                  </a:moveTo>
                  <a:lnTo>
                    <a:pt x="61594" y="181099"/>
                  </a:lnTo>
                  <a:lnTo>
                    <a:pt x="73945" y="179979"/>
                  </a:lnTo>
                  <a:lnTo>
                    <a:pt x="85487" y="174513"/>
                  </a:lnTo>
                  <a:lnTo>
                    <a:pt x="86201" y="174022"/>
                  </a:lnTo>
                  <a:lnTo>
                    <a:pt x="92586" y="169424"/>
                  </a:lnTo>
                  <a:lnTo>
                    <a:pt x="101516" y="170942"/>
                  </a:lnTo>
                  <a:lnTo>
                    <a:pt x="108832" y="181099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246641" y="2254250"/>
            <a:ext cx="208089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erif"/>
                <a:cs typeface="Liberation Serif"/>
              </a:rPr>
              <a:t>On-chain</a:t>
            </a:r>
            <a:r>
              <a:rPr sz="1200" b="1" spc="-70" dirty="0">
                <a:latin typeface="Liberation Serif"/>
                <a:cs typeface="Liberation Serif"/>
              </a:rPr>
              <a:t> </a:t>
            </a:r>
            <a:r>
              <a:rPr sz="1200" b="1" dirty="0">
                <a:latin typeface="Liberation Serif"/>
                <a:cs typeface="Liberation Serif"/>
              </a:rPr>
              <a:t>AI </a:t>
            </a:r>
            <a:r>
              <a:rPr sz="1200" b="1" spc="-10" dirty="0">
                <a:latin typeface="Liberation Serif"/>
                <a:cs typeface="Liberation Serif"/>
              </a:rPr>
              <a:t>Services</a:t>
            </a:r>
            <a:endParaRPr sz="1200">
              <a:latin typeface="Liberation Serif"/>
              <a:cs typeface="Liberation Serif"/>
            </a:endParaRPr>
          </a:p>
          <a:p>
            <a:pPr marL="12700" marR="5080" algn="ctr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latin typeface="Liberation Serif"/>
                <a:cs typeface="Liberation Serif"/>
              </a:rPr>
              <a:t>Blockchain-verified</a:t>
            </a:r>
            <a:r>
              <a:rPr sz="1050" spc="-6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AI</a:t>
            </a:r>
            <a:r>
              <a:rPr sz="1050" spc="-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execution</a:t>
            </a:r>
            <a:r>
              <a:rPr sz="1050" spc="-5" dirty="0">
                <a:latin typeface="Liberation Serif"/>
                <a:cs typeface="Liberation Serif"/>
              </a:rPr>
              <a:t> </a:t>
            </a:r>
            <a:r>
              <a:rPr sz="1050" spc="-20" dirty="0">
                <a:latin typeface="Liberation Serif"/>
                <a:cs typeface="Liberation Serif"/>
              </a:rPr>
              <a:t>with </a:t>
            </a:r>
            <a:r>
              <a:rPr sz="1050" dirty="0">
                <a:latin typeface="Liberation Serif"/>
                <a:cs typeface="Liberation Serif"/>
              </a:rPr>
              <a:t>decentralized </a:t>
            </a:r>
            <a:r>
              <a:rPr sz="1050" spc="-10" dirty="0">
                <a:latin typeface="Liberation Serif"/>
                <a:cs typeface="Liberation Serif"/>
              </a:rPr>
              <a:t>governance</a:t>
            </a:r>
            <a:endParaRPr sz="1050">
              <a:latin typeface="Liberation Serif"/>
              <a:cs typeface="Liberation Serif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248398" y="3257549"/>
            <a:ext cx="2590800" cy="1695450"/>
            <a:chOff x="6248398" y="3257549"/>
            <a:chExt cx="2590800" cy="1695450"/>
          </a:xfrm>
        </p:grpSpPr>
        <p:sp>
          <p:nvSpPr>
            <p:cNvPr id="31" name="object 31"/>
            <p:cNvSpPr/>
            <p:nvPr/>
          </p:nvSpPr>
          <p:spPr>
            <a:xfrm>
              <a:off x="6253161" y="3262312"/>
              <a:ext cx="2581275" cy="1685925"/>
            </a:xfrm>
            <a:custGeom>
              <a:avLst/>
              <a:gdLst/>
              <a:ahLst/>
              <a:cxnLst/>
              <a:rect l="l" t="t" r="r" b="b"/>
              <a:pathLst>
                <a:path w="25812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3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509837" y="0"/>
                  </a:lnTo>
                  <a:lnTo>
                    <a:pt x="2514528" y="0"/>
                  </a:lnTo>
                  <a:lnTo>
                    <a:pt x="2519173" y="457"/>
                  </a:lnTo>
                  <a:lnTo>
                    <a:pt x="2523774" y="1372"/>
                  </a:lnTo>
                  <a:lnTo>
                    <a:pt x="2528374" y="2287"/>
                  </a:lnTo>
                  <a:lnTo>
                    <a:pt x="2560351" y="20923"/>
                  </a:lnTo>
                  <a:lnTo>
                    <a:pt x="2563667" y="24240"/>
                  </a:lnTo>
                  <a:lnTo>
                    <a:pt x="2580817" y="62101"/>
                  </a:lnTo>
                  <a:lnTo>
                    <a:pt x="2581275" y="71437"/>
                  </a:lnTo>
                  <a:lnTo>
                    <a:pt x="2581275" y="1614487"/>
                  </a:lnTo>
                  <a:lnTo>
                    <a:pt x="2581274" y="1619177"/>
                  </a:lnTo>
                  <a:lnTo>
                    <a:pt x="2580817" y="1623823"/>
                  </a:lnTo>
                  <a:lnTo>
                    <a:pt x="2579901" y="1628423"/>
                  </a:lnTo>
                  <a:lnTo>
                    <a:pt x="2578985" y="1633024"/>
                  </a:lnTo>
                  <a:lnTo>
                    <a:pt x="2560351" y="1665001"/>
                  </a:lnTo>
                  <a:lnTo>
                    <a:pt x="2557034" y="1668317"/>
                  </a:lnTo>
                  <a:lnTo>
                    <a:pt x="2553425" y="1671279"/>
                  </a:lnTo>
                  <a:lnTo>
                    <a:pt x="2549525" y="1673884"/>
                  </a:lnTo>
                  <a:lnTo>
                    <a:pt x="2545625" y="1676491"/>
                  </a:lnTo>
                  <a:lnTo>
                    <a:pt x="2523774" y="1684551"/>
                  </a:lnTo>
                  <a:lnTo>
                    <a:pt x="2519173" y="1685467"/>
                  </a:lnTo>
                  <a:lnTo>
                    <a:pt x="2514528" y="1685924"/>
                  </a:lnTo>
                  <a:lnTo>
                    <a:pt x="2509837" y="1685924"/>
                  </a:lnTo>
                  <a:lnTo>
                    <a:pt x="71438" y="1685924"/>
                  </a:lnTo>
                  <a:lnTo>
                    <a:pt x="66747" y="1685924"/>
                  </a:lnTo>
                  <a:lnTo>
                    <a:pt x="62102" y="1685467"/>
                  </a:lnTo>
                  <a:lnTo>
                    <a:pt x="31748" y="1673884"/>
                  </a:lnTo>
                  <a:lnTo>
                    <a:pt x="27848" y="1671279"/>
                  </a:lnTo>
                  <a:lnTo>
                    <a:pt x="24240" y="1668317"/>
                  </a:lnTo>
                  <a:lnTo>
                    <a:pt x="20923" y="1665001"/>
                  </a:lnTo>
                  <a:lnTo>
                    <a:pt x="17607" y="1661684"/>
                  </a:lnTo>
                  <a:lnTo>
                    <a:pt x="5438" y="1641824"/>
                  </a:lnTo>
                  <a:lnTo>
                    <a:pt x="3642" y="1637491"/>
                  </a:lnTo>
                  <a:lnTo>
                    <a:pt x="2287" y="1633024"/>
                  </a:lnTo>
                  <a:lnTo>
                    <a:pt x="1372" y="1628423"/>
                  </a:lnTo>
                  <a:lnTo>
                    <a:pt x="457" y="1623823"/>
                  </a:lnTo>
                  <a:lnTo>
                    <a:pt x="0" y="1619177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248524" y="3419474"/>
              <a:ext cx="590550" cy="571500"/>
            </a:xfrm>
            <a:custGeom>
              <a:avLst/>
              <a:gdLst/>
              <a:ahLst/>
              <a:cxnLst/>
              <a:rect l="l" t="t" r="r" b="b"/>
              <a:pathLst>
                <a:path w="590550" h="571500">
                  <a:moveTo>
                    <a:pt x="311814" y="571413"/>
                  </a:moveTo>
                  <a:lnTo>
                    <a:pt x="278735" y="571413"/>
                  </a:lnTo>
                  <a:lnTo>
                    <a:pt x="264730" y="570725"/>
                  </a:lnTo>
                  <a:lnTo>
                    <a:pt x="223138" y="564555"/>
                  </a:lnTo>
                  <a:lnTo>
                    <a:pt x="182910" y="552352"/>
                  </a:lnTo>
                  <a:lnTo>
                    <a:pt x="144901" y="534375"/>
                  </a:lnTo>
                  <a:lnTo>
                    <a:pt x="109948" y="511021"/>
                  </a:lnTo>
                  <a:lnTo>
                    <a:pt x="78794" y="482784"/>
                  </a:lnTo>
                  <a:lnTo>
                    <a:pt x="52124" y="450288"/>
                  </a:lnTo>
                  <a:lnTo>
                    <a:pt x="30509" y="414224"/>
                  </a:lnTo>
                  <a:lnTo>
                    <a:pt x="14422" y="375386"/>
                  </a:lnTo>
                  <a:lnTo>
                    <a:pt x="4205" y="334600"/>
                  </a:lnTo>
                  <a:lnTo>
                    <a:pt x="86" y="292764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39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7" y="56233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1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311814" y="86"/>
                  </a:lnTo>
                  <a:lnTo>
                    <a:pt x="353650" y="4206"/>
                  </a:lnTo>
                  <a:lnTo>
                    <a:pt x="394436" y="14422"/>
                  </a:lnTo>
                  <a:lnTo>
                    <a:pt x="433274" y="30510"/>
                  </a:lnTo>
                  <a:lnTo>
                    <a:pt x="469337" y="52126"/>
                  </a:lnTo>
                  <a:lnTo>
                    <a:pt x="501834" y="78794"/>
                  </a:lnTo>
                  <a:lnTo>
                    <a:pt x="530070" y="109948"/>
                  </a:lnTo>
                  <a:lnTo>
                    <a:pt x="553425" y="144902"/>
                  </a:lnTo>
                  <a:lnTo>
                    <a:pt x="571403" y="182911"/>
                  </a:lnTo>
                  <a:lnTo>
                    <a:pt x="583606" y="223139"/>
                  </a:lnTo>
                  <a:lnTo>
                    <a:pt x="589776" y="264730"/>
                  </a:lnTo>
                  <a:lnTo>
                    <a:pt x="590464" y="292764"/>
                  </a:lnTo>
                  <a:lnTo>
                    <a:pt x="589776" y="306769"/>
                  </a:lnTo>
                  <a:lnTo>
                    <a:pt x="583606" y="348360"/>
                  </a:lnTo>
                  <a:lnTo>
                    <a:pt x="571402" y="388587"/>
                  </a:lnTo>
                  <a:lnTo>
                    <a:pt x="553425" y="426597"/>
                  </a:lnTo>
                  <a:lnTo>
                    <a:pt x="530070" y="461550"/>
                  </a:lnTo>
                  <a:lnTo>
                    <a:pt x="501834" y="492704"/>
                  </a:lnTo>
                  <a:lnTo>
                    <a:pt x="469338" y="519373"/>
                  </a:lnTo>
                  <a:lnTo>
                    <a:pt x="433274" y="540989"/>
                  </a:lnTo>
                  <a:lnTo>
                    <a:pt x="394436" y="557076"/>
                  </a:lnTo>
                  <a:lnTo>
                    <a:pt x="353650" y="567293"/>
                  </a:lnTo>
                  <a:lnTo>
                    <a:pt x="311814" y="571413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400924" y="3571874"/>
              <a:ext cx="285750" cy="229235"/>
            </a:xfrm>
            <a:custGeom>
              <a:avLst/>
              <a:gdLst/>
              <a:ahLst/>
              <a:cxnLst/>
              <a:rect l="l" t="t" r="r" b="b"/>
              <a:pathLst>
                <a:path w="285750" h="229235">
                  <a:moveTo>
                    <a:pt x="103765" y="114299"/>
                  </a:moveTo>
                  <a:lnTo>
                    <a:pt x="96259" y="114299"/>
                  </a:lnTo>
                  <a:lnTo>
                    <a:pt x="92543" y="113933"/>
                  </a:lnTo>
                  <a:lnTo>
                    <a:pt x="56947" y="94907"/>
                  </a:lnTo>
                  <a:lnTo>
                    <a:pt x="42862" y="60902"/>
                  </a:lnTo>
                  <a:lnTo>
                    <a:pt x="42862" y="53397"/>
                  </a:lnTo>
                  <a:lnTo>
                    <a:pt x="62254" y="14085"/>
                  </a:lnTo>
                  <a:lnTo>
                    <a:pt x="96259" y="0"/>
                  </a:lnTo>
                  <a:lnTo>
                    <a:pt x="103765" y="0"/>
                  </a:lnTo>
                  <a:lnTo>
                    <a:pt x="143077" y="19392"/>
                  </a:lnTo>
                  <a:lnTo>
                    <a:pt x="157162" y="53397"/>
                  </a:lnTo>
                  <a:lnTo>
                    <a:pt x="157162" y="60902"/>
                  </a:lnTo>
                  <a:lnTo>
                    <a:pt x="137770" y="100214"/>
                  </a:lnTo>
                  <a:lnTo>
                    <a:pt x="103765" y="114299"/>
                  </a:lnTo>
                  <a:close/>
                </a:path>
                <a:path w="285750" h="229235">
                  <a:moveTo>
                    <a:pt x="222974" y="228912"/>
                  </a:moveTo>
                  <a:lnTo>
                    <a:pt x="219982" y="228912"/>
                  </a:lnTo>
                  <a:lnTo>
                    <a:pt x="217348" y="227796"/>
                  </a:lnTo>
                  <a:lnTo>
                    <a:pt x="187432" y="208275"/>
                  </a:lnTo>
                  <a:lnTo>
                    <a:pt x="169022" y="182974"/>
                  </a:lnTo>
                  <a:lnTo>
                    <a:pt x="159729" y="156175"/>
                  </a:lnTo>
                  <a:lnTo>
                    <a:pt x="157162" y="132159"/>
                  </a:lnTo>
                  <a:lnTo>
                    <a:pt x="157162" y="127783"/>
                  </a:lnTo>
                  <a:lnTo>
                    <a:pt x="159841" y="123854"/>
                  </a:lnTo>
                  <a:lnTo>
                    <a:pt x="220027" y="99744"/>
                  </a:lnTo>
                  <a:lnTo>
                    <a:pt x="222885" y="99744"/>
                  </a:lnTo>
                  <a:lnTo>
                    <a:pt x="279008" y="122202"/>
                  </a:lnTo>
                  <a:lnTo>
                    <a:pt x="221456" y="122202"/>
                  </a:lnTo>
                  <a:lnTo>
                    <a:pt x="221456" y="206141"/>
                  </a:lnTo>
                  <a:lnTo>
                    <a:pt x="257050" y="206141"/>
                  </a:lnTo>
                  <a:lnTo>
                    <a:pt x="255499" y="208275"/>
                  </a:lnTo>
                  <a:lnTo>
                    <a:pt x="225608" y="227796"/>
                  </a:lnTo>
                  <a:lnTo>
                    <a:pt x="222974" y="228912"/>
                  </a:lnTo>
                  <a:close/>
                </a:path>
                <a:path w="285750" h="229235">
                  <a:moveTo>
                    <a:pt x="257050" y="206141"/>
                  </a:moveTo>
                  <a:lnTo>
                    <a:pt x="221456" y="206141"/>
                  </a:lnTo>
                  <a:lnTo>
                    <a:pt x="240712" y="192665"/>
                  </a:lnTo>
                  <a:lnTo>
                    <a:pt x="253519" y="175686"/>
                  </a:lnTo>
                  <a:lnTo>
                    <a:pt x="260942" y="157224"/>
                  </a:lnTo>
                  <a:lnTo>
                    <a:pt x="264050" y="139303"/>
                  </a:lnTo>
                  <a:lnTo>
                    <a:pt x="221344" y="122202"/>
                  </a:lnTo>
                  <a:lnTo>
                    <a:pt x="279008" y="122202"/>
                  </a:lnTo>
                  <a:lnTo>
                    <a:pt x="283071" y="123854"/>
                  </a:lnTo>
                  <a:lnTo>
                    <a:pt x="285750" y="127783"/>
                  </a:lnTo>
                  <a:lnTo>
                    <a:pt x="285750" y="132159"/>
                  </a:lnTo>
                  <a:lnTo>
                    <a:pt x="283184" y="156175"/>
                  </a:lnTo>
                  <a:lnTo>
                    <a:pt x="273895" y="182974"/>
                  </a:lnTo>
                  <a:lnTo>
                    <a:pt x="257050" y="206141"/>
                  </a:lnTo>
                  <a:close/>
                </a:path>
                <a:path w="285750" h="229235">
                  <a:moveTo>
                    <a:pt x="188327" y="228510"/>
                  </a:moveTo>
                  <a:lnTo>
                    <a:pt x="5848" y="228510"/>
                  </a:lnTo>
                  <a:lnTo>
                    <a:pt x="0" y="222661"/>
                  </a:lnTo>
                  <a:lnTo>
                    <a:pt x="0" y="215339"/>
                  </a:lnTo>
                  <a:lnTo>
                    <a:pt x="6254" y="184347"/>
                  </a:lnTo>
                  <a:lnTo>
                    <a:pt x="23312" y="159043"/>
                  </a:lnTo>
                  <a:lnTo>
                    <a:pt x="48615" y="141985"/>
                  </a:lnTo>
                  <a:lnTo>
                    <a:pt x="79608" y="135731"/>
                  </a:lnTo>
                  <a:lnTo>
                    <a:pt x="128319" y="135731"/>
                  </a:lnTo>
                  <a:lnTo>
                    <a:pt x="135909" y="136847"/>
                  </a:lnTo>
                  <a:lnTo>
                    <a:pt x="143098" y="138990"/>
                  </a:lnTo>
                  <a:lnTo>
                    <a:pt x="146121" y="160648"/>
                  </a:lnTo>
                  <a:lnTo>
                    <a:pt x="153884" y="184347"/>
                  </a:lnTo>
                  <a:lnTo>
                    <a:pt x="167773" y="207748"/>
                  </a:lnTo>
                  <a:lnTo>
                    <a:pt x="189130" y="228376"/>
                  </a:lnTo>
                  <a:lnTo>
                    <a:pt x="188327" y="228510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405363" y="4102100"/>
            <a:ext cx="227711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Liberation Serif"/>
                <a:cs typeface="Liberation Serif"/>
              </a:rPr>
              <a:t>Differential</a:t>
            </a:r>
            <a:r>
              <a:rPr sz="1200" b="1" spc="3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Privacy</a:t>
            </a:r>
            <a:endParaRPr sz="1200">
              <a:latin typeface="Liberation Serif"/>
              <a:cs typeface="Liberation Serif"/>
            </a:endParaRPr>
          </a:p>
          <a:p>
            <a:pPr marL="12065" marR="5080" algn="ctr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latin typeface="Liberation Serif"/>
                <a:cs typeface="Liberation Serif"/>
              </a:rPr>
              <a:t>Advanced statistical techniques to </a:t>
            </a:r>
            <a:r>
              <a:rPr sz="1050" spc="-10" dirty="0">
                <a:latin typeface="Liberation Serif"/>
                <a:cs typeface="Liberation Serif"/>
              </a:rPr>
              <a:t>prevent </a:t>
            </a:r>
            <a:r>
              <a:rPr sz="1050" dirty="0">
                <a:latin typeface="Liberation Serif"/>
                <a:cs typeface="Liberation Serif"/>
              </a:rPr>
              <a:t>inference </a:t>
            </a:r>
            <a:r>
              <a:rPr sz="1050" spc="-10" dirty="0">
                <a:latin typeface="Liberation Serif"/>
                <a:cs typeface="Liberation Serif"/>
              </a:rPr>
              <a:t>attacks</a:t>
            </a:r>
            <a:endParaRPr sz="1050">
              <a:latin typeface="Liberation Serif"/>
              <a:cs typeface="Liberation Serif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991599" y="3257549"/>
            <a:ext cx="2590800" cy="1695450"/>
            <a:chOff x="8991599" y="3257549"/>
            <a:chExt cx="2590800" cy="1695450"/>
          </a:xfrm>
        </p:grpSpPr>
        <p:sp>
          <p:nvSpPr>
            <p:cNvPr id="36" name="object 36"/>
            <p:cNvSpPr/>
            <p:nvPr/>
          </p:nvSpPr>
          <p:spPr>
            <a:xfrm>
              <a:off x="8996361" y="3262312"/>
              <a:ext cx="2581275" cy="1685925"/>
            </a:xfrm>
            <a:custGeom>
              <a:avLst/>
              <a:gdLst/>
              <a:ahLst/>
              <a:cxnLst/>
              <a:rect l="l" t="t" r="r" b="b"/>
              <a:pathLst>
                <a:path w="25812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8" y="31748"/>
                  </a:lnTo>
                  <a:lnTo>
                    <a:pt x="14643" y="27848"/>
                  </a:lnTo>
                  <a:lnTo>
                    <a:pt x="17605" y="24240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509837" y="0"/>
                  </a:lnTo>
                  <a:lnTo>
                    <a:pt x="2514527" y="0"/>
                  </a:lnTo>
                  <a:lnTo>
                    <a:pt x="2519172" y="457"/>
                  </a:lnTo>
                  <a:lnTo>
                    <a:pt x="2523773" y="1372"/>
                  </a:lnTo>
                  <a:lnTo>
                    <a:pt x="2528374" y="2287"/>
                  </a:lnTo>
                  <a:lnTo>
                    <a:pt x="2563666" y="24240"/>
                  </a:lnTo>
                  <a:lnTo>
                    <a:pt x="2575834" y="44099"/>
                  </a:lnTo>
                  <a:lnTo>
                    <a:pt x="2577629" y="48433"/>
                  </a:lnTo>
                  <a:lnTo>
                    <a:pt x="2578985" y="52899"/>
                  </a:lnTo>
                  <a:lnTo>
                    <a:pt x="2579901" y="57500"/>
                  </a:lnTo>
                  <a:lnTo>
                    <a:pt x="2580816" y="62101"/>
                  </a:lnTo>
                  <a:lnTo>
                    <a:pt x="2581274" y="66746"/>
                  </a:lnTo>
                  <a:lnTo>
                    <a:pt x="2581274" y="71437"/>
                  </a:lnTo>
                  <a:lnTo>
                    <a:pt x="2581274" y="1614487"/>
                  </a:lnTo>
                  <a:lnTo>
                    <a:pt x="2581274" y="1619177"/>
                  </a:lnTo>
                  <a:lnTo>
                    <a:pt x="2580816" y="1623823"/>
                  </a:lnTo>
                  <a:lnTo>
                    <a:pt x="2579901" y="1628423"/>
                  </a:lnTo>
                  <a:lnTo>
                    <a:pt x="2578985" y="1633024"/>
                  </a:lnTo>
                  <a:lnTo>
                    <a:pt x="2577629" y="1637491"/>
                  </a:lnTo>
                  <a:lnTo>
                    <a:pt x="2575834" y="1641824"/>
                  </a:lnTo>
                  <a:lnTo>
                    <a:pt x="2574040" y="1646158"/>
                  </a:lnTo>
                  <a:lnTo>
                    <a:pt x="2545624" y="1676491"/>
                  </a:lnTo>
                  <a:lnTo>
                    <a:pt x="2523773" y="1684551"/>
                  </a:lnTo>
                  <a:lnTo>
                    <a:pt x="2519172" y="1685467"/>
                  </a:lnTo>
                  <a:lnTo>
                    <a:pt x="2514527" y="1685924"/>
                  </a:lnTo>
                  <a:lnTo>
                    <a:pt x="2509837" y="1685924"/>
                  </a:lnTo>
                  <a:lnTo>
                    <a:pt x="71437" y="1685924"/>
                  </a:lnTo>
                  <a:lnTo>
                    <a:pt x="66746" y="1685924"/>
                  </a:lnTo>
                  <a:lnTo>
                    <a:pt x="62100" y="1685467"/>
                  </a:lnTo>
                  <a:lnTo>
                    <a:pt x="24239" y="1668317"/>
                  </a:lnTo>
                  <a:lnTo>
                    <a:pt x="20922" y="1665001"/>
                  </a:lnTo>
                  <a:lnTo>
                    <a:pt x="17605" y="1661684"/>
                  </a:lnTo>
                  <a:lnTo>
                    <a:pt x="14643" y="1658075"/>
                  </a:lnTo>
                  <a:lnTo>
                    <a:pt x="12038" y="1654175"/>
                  </a:lnTo>
                  <a:lnTo>
                    <a:pt x="9431" y="1650275"/>
                  </a:lnTo>
                  <a:lnTo>
                    <a:pt x="0" y="1619177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048874" y="3419474"/>
              <a:ext cx="476250" cy="571500"/>
            </a:xfrm>
            <a:custGeom>
              <a:avLst/>
              <a:gdLst/>
              <a:ahLst/>
              <a:cxnLst/>
              <a:rect l="l" t="t" r="r" b="b"/>
              <a:pathLst>
                <a:path w="476250" h="571500">
                  <a:moveTo>
                    <a:pt x="245923" y="571499"/>
                  </a:moveTo>
                  <a:lnTo>
                    <a:pt x="230326" y="571499"/>
                  </a:lnTo>
                  <a:lnTo>
                    <a:pt x="222546" y="571117"/>
                  </a:lnTo>
                  <a:lnTo>
                    <a:pt x="184020" y="565402"/>
                  </a:lnTo>
                  <a:lnTo>
                    <a:pt x="139792" y="550388"/>
                  </a:lnTo>
                  <a:lnTo>
                    <a:pt x="99342" y="527035"/>
                  </a:lnTo>
                  <a:lnTo>
                    <a:pt x="64229" y="496239"/>
                  </a:lnTo>
                  <a:lnTo>
                    <a:pt x="35796" y="459184"/>
                  </a:lnTo>
                  <a:lnTo>
                    <a:pt x="15140" y="417296"/>
                  </a:lnTo>
                  <a:lnTo>
                    <a:pt x="3053" y="372181"/>
                  </a:lnTo>
                  <a:lnTo>
                    <a:pt x="0" y="333374"/>
                  </a:lnTo>
                  <a:lnTo>
                    <a:pt x="1" y="230326"/>
                  </a:lnTo>
                  <a:lnTo>
                    <a:pt x="6096" y="184019"/>
                  </a:lnTo>
                  <a:lnTo>
                    <a:pt x="21109" y="139792"/>
                  </a:lnTo>
                  <a:lnTo>
                    <a:pt x="44463" y="99345"/>
                  </a:lnTo>
                  <a:lnTo>
                    <a:pt x="75259" y="64230"/>
                  </a:lnTo>
                  <a:lnTo>
                    <a:pt x="112312" y="35798"/>
                  </a:lnTo>
                  <a:lnTo>
                    <a:pt x="154202" y="15141"/>
                  </a:lnTo>
                  <a:lnTo>
                    <a:pt x="199318" y="3053"/>
                  </a:lnTo>
                  <a:lnTo>
                    <a:pt x="230326" y="0"/>
                  </a:lnTo>
                  <a:lnTo>
                    <a:pt x="245923" y="0"/>
                  </a:lnTo>
                  <a:lnTo>
                    <a:pt x="292228" y="6097"/>
                  </a:lnTo>
                  <a:lnTo>
                    <a:pt x="336456" y="21110"/>
                  </a:lnTo>
                  <a:lnTo>
                    <a:pt x="376904" y="44463"/>
                  </a:lnTo>
                  <a:lnTo>
                    <a:pt x="412018" y="75259"/>
                  </a:lnTo>
                  <a:lnTo>
                    <a:pt x="440451" y="112314"/>
                  </a:lnTo>
                  <a:lnTo>
                    <a:pt x="461107" y="154203"/>
                  </a:lnTo>
                  <a:lnTo>
                    <a:pt x="473195" y="199318"/>
                  </a:lnTo>
                  <a:lnTo>
                    <a:pt x="476251" y="230326"/>
                  </a:lnTo>
                  <a:lnTo>
                    <a:pt x="476251" y="341174"/>
                  </a:lnTo>
                  <a:lnTo>
                    <a:pt x="470153" y="387479"/>
                  </a:lnTo>
                  <a:lnTo>
                    <a:pt x="455138" y="431705"/>
                  </a:lnTo>
                  <a:lnTo>
                    <a:pt x="431785" y="472154"/>
                  </a:lnTo>
                  <a:lnTo>
                    <a:pt x="400989" y="507268"/>
                  </a:lnTo>
                  <a:lnTo>
                    <a:pt x="363935" y="535701"/>
                  </a:lnTo>
                  <a:lnTo>
                    <a:pt x="322045" y="556357"/>
                  </a:lnTo>
                  <a:lnTo>
                    <a:pt x="276930" y="568445"/>
                  </a:lnTo>
                  <a:lnTo>
                    <a:pt x="245923" y="571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01274" y="3571874"/>
              <a:ext cx="171450" cy="228600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9400380" y="4102100"/>
            <a:ext cx="177355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erif"/>
                <a:cs typeface="Liberation Serif"/>
              </a:rPr>
              <a:t>Enterprise</a:t>
            </a:r>
            <a:r>
              <a:rPr sz="1200" b="1" spc="-5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Scalability</a:t>
            </a:r>
            <a:endParaRPr sz="1200">
              <a:latin typeface="Liberation Serif"/>
              <a:cs typeface="Liberation Serif"/>
            </a:endParaRPr>
          </a:p>
          <a:p>
            <a:pPr marL="12700" marR="5080" algn="ctr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latin typeface="Liberation Serif"/>
                <a:cs typeface="Liberation Serif"/>
              </a:rPr>
              <a:t>High-throughput architecture </a:t>
            </a:r>
            <a:r>
              <a:rPr sz="1050" spc="-25" dirty="0">
                <a:latin typeface="Liberation Serif"/>
                <a:cs typeface="Liberation Serif"/>
              </a:rPr>
              <a:t>for </a:t>
            </a:r>
            <a:r>
              <a:rPr sz="1050" dirty="0">
                <a:latin typeface="Liberation Serif"/>
                <a:cs typeface="Liberation Serif"/>
              </a:rPr>
              <a:t>organizational</a:t>
            </a:r>
            <a:r>
              <a:rPr sz="1050" spc="-60" dirty="0">
                <a:latin typeface="Liberation Serif"/>
                <a:cs typeface="Liberation Serif"/>
              </a:rPr>
              <a:t> </a:t>
            </a:r>
            <a:r>
              <a:rPr sz="1050" spc="-10" dirty="0">
                <a:latin typeface="Liberation Serif"/>
                <a:cs typeface="Liberation Serif"/>
              </a:rPr>
              <a:t>Web3</a:t>
            </a:r>
            <a:r>
              <a:rPr sz="1050" spc="-35" dirty="0">
                <a:latin typeface="Liberation Serif"/>
                <a:cs typeface="Liberation Serif"/>
              </a:rPr>
              <a:t> </a:t>
            </a:r>
            <a:r>
              <a:rPr sz="1050" spc="-10" dirty="0">
                <a:latin typeface="Liberation Serif"/>
                <a:cs typeface="Liberation Serif"/>
              </a:rPr>
              <a:t>adoption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8C925B6F-742B-D8CA-8CFF-11016FC48E8D}"/>
              </a:ext>
            </a:extLst>
          </p:cNvPr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1142999"/>
            <a:ext cx="2743200" cy="38100"/>
          </a:xfrm>
          <a:custGeom>
            <a:avLst/>
            <a:gdLst/>
            <a:ahLst/>
            <a:cxnLst/>
            <a:rect l="l" t="t" r="r" b="b"/>
            <a:pathLst>
              <a:path w="2743200" h="38100">
                <a:moveTo>
                  <a:pt x="2743199" y="38099"/>
                </a:moveTo>
                <a:lnTo>
                  <a:pt x="0" y="38099"/>
                </a:lnTo>
                <a:lnTo>
                  <a:pt x="0" y="0"/>
                </a:lnTo>
                <a:lnTo>
                  <a:pt x="2743199" y="0"/>
                </a:lnTo>
                <a:lnTo>
                  <a:pt x="2743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932" y="1713243"/>
            <a:ext cx="152399" cy="1523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762000" y="1604024"/>
            <a:ext cx="10972800" cy="2509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220">
              <a:lnSpc>
                <a:spcPct val="116700"/>
              </a:lnSpc>
              <a:spcBef>
                <a:spcPts val="100"/>
              </a:spcBef>
            </a:pPr>
            <a:r>
              <a:rPr dirty="0">
                <a:latin typeface="Liberation Serif"/>
              </a:rPr>
              <a:t>Demonstrated</a:t>
            </a:r>
            <a:r>
              <a:rPr spc="-1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a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robust</a:t>
            </a:r>
            <a:r>
              <a:rPr spc="-1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framework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for</a:t>
            </a:r>
            <a:r>
              <a:rPr spc="-1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privacy-preserving</a:t>
            </a:r>
            <a:r>
              <a:rPr spc="-9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AI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chatbots</a:t>
            </a:r>
            <a:r>
              <a:rPr spc="-1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in</a:t>
            </a:r>
            <a:r>
              <a:rPr spc="-35" dirty="0">
                <a:latin typeface="Liberation Serif"/>
              </a:rPr>
              <a:t> </a:t>
            </a:r>
            <a:r>
              <a:rPr spc="-10" dirty="0">
                <a:latin typeface="Liberation Serif"/>
              </a:rPr>
              <a:t>Web3, </a:t>
            </a:r>
            <a:r>
              <a:rPr dirty="0">
                <a:latin typeface="Liberation Serif"/>
              </a:rPr>
              <a:t>addressing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critical</a:t>
            </a:r>
            <a:r>
              <a:rPr spc="-1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needs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in</a:t>
            </a:r>
            <a:r>
              <a:rPr spc="-1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post-pandemic</a:t>
            </a:r>
            <a:r>
              <a:rPr spc="-5" dirty="0">
                <a:latin typeface="Liberation Serif"/>
              </a:rPr>
              <a:t> </a:t>
            </a:r>
            <a:r>
              <a:rPr spc="-10" dirty="0">
                <a:latin typeface="Liberation Serif"/>
              </a:rPr>
              <a:t>digital transformation.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-10" dirty="0">
              <a:latin typeface="Liberation Serif"/>
            </a:endParaRPr>
          </a:p>
          <a:p>
            <a:pPr marL="12700" marR="5080">
              <a:lnSpc>
                <a:spcPct val="116700"/>
              </a:lnSpc>
            </a:pPr>
            <a:r>
              <a:rPr dirty="0">
                <a:latin typeface="Liberation Serif"/>
              </a:rPr>
              <a:t>Clio-X</a:t>
            </a:r>
            <a:r>
              <a:rPr spc="-2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integration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ensures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user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control,</a:t>
            </a:r>
            <a:r>
              <a:rPr spc="-10" dirty="0">
                <a:latin typeface="Liberation Serif"/>
              </a:rPr>
              <a:t> auditability,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and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native</a:t>
            </a:r>
            <a:r>
              <a:rPr spc="-35" dirty="0">
                <a:latin typeface="Liberation Serif"/>
              </a:rPr>
              <a:t> </a:t>
            </a:r>
            <a:r>
              <a:rPr spc="-20" dirty="0">
                <a:latin typeface="Liberation Serif"/>
              </a:rPr>
              <a:t>Web3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compatibility</a:t>
            </a:r>
            <a:r>
              <a:rPr spc="-1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through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decentralized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identity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verification</a:t>
            </a:r>
            <a:r>
              <a:rPr spc="-5" dirty="0">
                <a:latin typeface="Liberation Serif"/>
              </a:rPr>
              <a:t> </a:t>
            </a:r>
            <a:r>
              <a:rPr spc="-25" dirty="0">
                <a:latin typeface="Liberation Serif"/>
              </a:rPr>
              <a:t>and </a:t>
            </a:r>
            <a:r>
              <a:rPr dirty="0">
                <a:latin typeface="Liberation Serif"/>
              </a:rPr>
              <a:t>blockchain </a:t>
            </a:r>
            <a:r>
              <a:rPr spc="-10" dirty="0">
                <a:latin typeface="Liberation Serif"/>
              </a:rPr>
              <a:t>validation.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latin typeface="Liberation Serif"/>
            </a:endParaRPr>
          </a:p>
          <a:p>
            <a:pPr marL="12700" marR="98425">
              <a:lnSpc>
                <a:spcPct val="116700"/>
              </a:lnSpc>
            </a:pPr>
            <a:r>
              <a:rPr dirty="0">
                <a:latin typeface="Liberation Serif"/>
              </a:rPr>
              <a:t>Sets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the foundation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for secure,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privacy-aware conversational</a:t>
            </a:r>
            <a:r>
              <a:rPr spc="-90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AI in decentralized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ecosystems with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potential applications</a:t>
            </a:r>
            <a:r>
              <a:rPr spc="-5" dirty="0">
                <a:latin typeface="Liberation Serif"/>
              </a:rPr>
              <a:t> </a:t>
            </a:r>
            <a:r>
              <a:rPr dirty="0">
                <a:latin typeface="Liberation Serif"/>
              </a:rPr>
              <a:t>in</a:t>
            </a:r>
            <a:r>
              <a:rPr spc="-30" dirty="0">
                <a:latin typeface="Liberation Serif"/>
              </a:rPr>
              <a:t> </a:t>
            </a:r>
            <a:r>
              <a:rPr spc="-10" dirty="0">
                <a:latin typeface="Liberation Serif"/>
              </a:rPr>
              <a:t>Web3- </a:t>
            </a:r>
            <a:r>
              <a:rPr dirty="0">
                <a:latin typeface="Liberation Serif"/>
              </a:rPr>
              <a:t>Enterprise and public </a:t>
            </a:r>
            <a:r>
              <a:rPr spc="-10" dirty="0">
                <a:latin typeface="Liberation Serif"/>
              </a:rPr>
              <a:t>services.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932" y="2651137"/>
            <a:ext cx="142934" cy="1521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2467" y="3603280"/>
            <a:ext cx="152399" cy="15239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9599" y="6762749"/>
            <a:ext cx="11582400" cy="95250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14999" y="2024855"/>
            <a:ext cx="762000" cy="762000"/>
            <a:chOff x="5714999" y="733424"/>
            <a:chExt cx="762000" cy="762000"/>
          </a:xfrm>
        </p:grpSpPr>
        <p:sp>
          <p:nvSpPr>
            <p:cNvPr id="3" name="object 3"/>
            <p:cNvSpPr/>
            <p:nvPr/>
          </p:nvSpPr>
          <p:spPr>
            <a:xfrm>
              <a:off x="5724524" y="74294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371474" y="742949"/>
                  </a:moveTo>
                  <a:lnTo>
                    <a:pt x="325999" y="740155"/>
                  </a:lnTo>
                  <a:lnTo>
                    <a:pt x="281213" y="731817"/>
                  </a:lnTo>
                  <a:lnTo>
                    <a:pt x="237784" y="718059"/>
                  </a:lnTo>
                  <a:lnTo>
                    <a:pt x="196362" y="699086"/>
                  </a:lnTo>
                  <a:lnTo>
                    <a:pt x="157573" y="675185"/>
                  </a:lnTo>
                  <a:lnTo>
                    <a:pt x="122007" y="646719"/>
                  </a:lnTo>
                  <a:lnTo>
                    <a:pt x="90192" y="614114"/>
                  </a:lnTo>
                  <a:lnTo>
                    <a:pt x="62604" y="577855"/>
                  </a:lnTo>
                  <a:lnTo>
                    <a:pt x="39663" y="538491"/>
                  </a:lnTo>
                  <a:lnTo>
                    <a:pt x="21714" y="496621"/>
                  </a:lnTo>
                  <a:lnTo>
                    <a:pt x="9026" y="452868"/>
                  </a:lnTo>
                  <a:lnTo>
                    <a:pt x="1788" y="407885"/>
                  </a:lnTo>
                  <a:lnTo>
                    <a:pt x="0" y="371474"/>
                  </a:lnTo>
                  <a:lnTo>
                    <a:pt x="111" y="362355"/>
                  </a:lnTo>
                  <a:lnTo>
                    <a:pt x="4020" y="316968"/>
                  </a:lnTo>
                  <a:lnTo>
                    <a:pt x="13455" y="272400"/>
                  </a:lnTo>
                  <a:lnTo>
                    <a:pt x="28276" y="229317"/>
                  </a:lnTo>
                  <a:lnTo>
                    <a:pt x="48260" y="188373"/>
                  </a:lnTo>
                  <a:lnTo>
                    <a:pt x="73102" y="150187"/>
                  </a:lnTo>
                  <a:lnTo>
                    <a:pt x="102433" y="115329"/>
                  </a:lnTo>
                  <a:lnTo>
                    <a:pt x="135813" y="84320"/>
                  </a:lnTo>
                  <a:lnTo>
                    <a:pt x="172738" y="57631"/>
                  </a:lnTo>
                  <a:lnTo>
                    <a:pt x="212648" y="35665"/>
                  </a:lnTo>
                  <a:lnTo>
                    <a:pt x="254947" y="18749"/>
                  </a:lnTo>
                  <a:lnTo>
                    <a:pt x="299003" y="7137"/>
                  </a:lnTo>
                  <a:lnTo>
                    <a:pt x="344150" y="1006"/>
                  </a:lnTo>
                  <a:lnTo>
                    <a:pt x="371474" y="0"/>
                  </a:lnTo>
                  <a:lnTo>
                    <a:pt x="380594" y="111"/>
                  </a:lnTo>
                  <a:lnTo>
                    <a:pt x="425981" y="4020"/>
                  </a:lnTo>
                  <a:lnTo>
                    <a:pt x="470548" y="13455"/>
                  </a:lnTo>
                  <a:lnTo>
                    <a:pt x="513631" y="28276"/>
                  </a:lnTo>
                  <a:lnTo>
                    <a:pt x="554576" y="48260"/>
                  </a:lnTo>
                  <a:lnTo>
                    <a:pt x="592762" y="73103"/>
                  </a:lnTo>
                  <a:lnTo>
                    <a:pt x="627619" y="102433"/>
                  </a:lnTo>
                  <a:lnTo>
                    <a:pt x="658628" y="135813"/>
                  </a:lnTo>
                  <a:lnTo>
                    <a:pt x="685317" y="172738"/>
                  </a:lnTo>
                  <a:lnTo>
                    <a:pt x="707283" y="212648"/>
                  </a:lnTo>
                  <a:lnTo>
                    <a:pt x="724199" y="254947"/>
                  </a:lnTo>
                  <a:lnTo>
                    <a:pt x="735811" y="299003"/>
                  </a:lnTo>
                  <a:lnTo>
                    <a:pt x="741943" y="344150"/>
                  </a:lnTo>
                  <a:lnTo>
                    <a:pt x="742949" y="371474"/>
                  </a:lnTo>
                  <a:lnTo>
                    <a:pt x="742838" y="380594"/>
                  </a:lnTo>
                  <a:lnTo>
                    <a:pt x="738929" y="425981"/>
                  </a:lnTo>
                  <a:lnTo>
                    <a:pt x="729494" y="470549"/>
                  </a:lnTo>
                  <a:lnTo>
                    <a:pt x="714672" y="513632"/>
                  </a:lnTo>
                  <a:lnTo>
                    <a:pt x="694688" y="554576"/>
                  </a:lnTo>
                  <a:lnTo>
                    <a:pt x="669846" y="592762"/>
                  </a:lnTo>
                  <a:lnTo>
                    <a:pt x="640516" y="627619"/>
                  </a:lnTo>
                  <a:lnTo>
                    <a:pt x="607136" y="658628"/>
                  </a:lnTo>
                  <a:lnTo>
                    <a:pt x="570210" y="685318"/>
                  </a:lnTo>
                  <a:lnTo>
                    <a:pt x="530300" y="707284"/>
                  </a:lnTo>
                  <a:lnTo>
                    <a:pt x="488001" y="724199"/>
                  </a:lnTo>
                  <a:lnTo>
                    <a:pt x="443945" y="735811"/>
                  </a:lnTo>
                  <a:lnTo>
                    <a:pt x="398799" y="741943"/>
                  </a:lnTo>
                  <a:lnTo>
                    <a:pt x="371474" y="7429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24524" y="742949"/>
              <a:ext cx="742950" cy="742950"/>
            </a:xfrm>
            <a:custGeom>
              <a:avLst/>
              <a:gdLst/>
              <a:ahLst/>
              <a:cxnLst/>
              <a:rect l="l" t="t" r="r" b="b"/>
              <a:pathLst>
                <a:path w="742950" h="742950">
                  <a:moveTo>
                    <a:pt x="742949" y="371474"/>
                  </a:moveTo>
                  <a:lnTo>
                    <a:pt x="740155" y="416950"/>
                  </a:lnTo>
                  <a:lnTo>
                    <a:pt x="731817" y="461735"/>
                  </a:lnTo>
                  <a:lnTo>
                    <a:pt x="718058" y="505164"/>
                  </a:lnTo>
                  <a:lnTo>
                    <a:pt x="699085" y="546586"/>
                  </a:lnTo>
                  <a:lnTo>
                    <a:pt x="675185" y="585375"/>
                  </a:lnTo>
                  <a:lnTo>
                    <a:pt x="646719" y="620942"/>
                  </a:lnTo>
                  <a:lnTo>
                    <a:pt x="614114" y="652757"/>
                  </a:lnTo>
                  <a:lnTo>
                    <a:pt x="577854" y="680344"/>
                  </a:lnTo>
                  <a:lnTo>
                    <a:pt x="538491" y="703286"/>
                  </a:lnTo>
                  <a:lnTo>
                    <a:pt x="496620" y="721235"/>
                  </a:lnTo>
                  <a:lnTo>
                    <a:pt x="452867" y="733923"/>
                  </a:lnTo>
                  <a:lnTo>
                    <a:pt x="407885" y="741161"/>
                  </a:lnTo>
                  <a:lnTo>
                    <a:pt x="371474" y="742949"/>
                  </a:lnTo>
                  <a:lnTo>
                    <a:pt x="362355" y="742838"/>
                  </a:lnTo>
                  <a:lnTo>
                    <a:pt x="316968" y="738929"/>
                  </a:lnTo>
                  <a:lnTo>
                    <a:pt x="272400" y="729494"/>
                  </a:lnTo>
                  <a:lnTo>
                    <a:pt x="229316" y="714672"/>
                  </a:lnTo>
                  <a:lnTo>
                    <a:pt x="188373" y="694689"/>
                  </a:lnTo>
                  <a:lnTo>
                    <a:pt x="150187" y="669846"/>
                  </a:lnTo>
                  <a:lnTo>
                    <a:pt x="115329" y="640516"/>
                  </a:lnTo>
                  <a:lnTo>
                    <a:pt x="84321" y="607136"/>
                  </a:lnTo>
                  <a:lnTo>
                    <a:pt x="57631" y="570210"/>
                  </a:lnTo>
                  <a:lnTo>
                    <a:pt x="35665" y="530301"/>
                  </a:lnTo>
                  <a:lnTo>
                    <a:pt x="18749" y="488002"/>
                  </a:lnTo>
                  <a:lnTo>
                    <a:pt x="7137" y="443946"/>
                  </a:lnTo>
                  <a:lnTo>
                    <a:pt x="1006" y="398799"/>
                  </a:lnTo>
                  <a:lnTo>
                    <a:pt x="0" y="371474"/>
                  </a:lnTo>
                  <a:lnTo>
                    <a:pt x="111" y="362355"/>
                  </a:lnTo>
                  <a:lnTo>
                    <a:pt x="4020" y="316968"/>
                  </a:lnTo>
                  <a:lnTo>
                    <a:pt x="13455" y="272400"/>
                  </a:lnTo>
                  <a:lnTo>
                    <a:pt x="28276" y="229317"/>
                  </a:lnTo>
                  <a:lnTo>
                    <a:pt x="48260" y="188373"/>
                  </a:lnTo>
                  <a:lnTo>
                    <a:pt x="73102" y="150187"/>
                  </a:lnTo>
                  <a:lnTo>
                    <a:pt x="102433" y="115329"/>
                  </a:lnTo>
                  <a:lnTo>
                    <a:pt x="135813" y="84320"/>
                  </a:lnTo>
                  <a:lnTo>
                    <a:pt x="172738" y="57631"/>
                  </a:lnTo>
                  <a:lnTo>
                    <a:pt x="212648" y="35665"/>
                  </a:lnTo>
                  <a:lnTo>
                    <a:pt x="254947" y="18749"/>
                  </a:lnTo>
                  <a:lnTo>
                    <a:pt x="299003" y="7137"/>
                  </a:lnTo>
                  <a:lnTo>
                    <a:pt x="344150" y="1006"/>
                  </a:lnTo>
                  <a:lnTo>
                    <a:pt x="371474" y="0"/>
                  </a:lnTo>
                  <a:lnTo>
                    <a:pt x="380594" y="111"/>
                  </a:lnTo>
                  <a:lnTo>
                    <a:pt x="425981" y="4020"/>
                  </a:lnTo>
                  <a:lnTo>
                    <a:pt x="470548" y="13455"/>
                  </a:lnTo>
                  <a:lnTo>
                    <a:pt x="513631" y="28276"/>
                  </a:lnTo>
                  <a:lnTo>
                    <a:pt x="554576" y="48260"/>
                  </a:lnTo>
                  <a:lnTo>
                    <a:pt x="592762" y="73103"/>
                  </a:lnTo>
                  <a:lnTo>
                    <a:pt x="627619" y="102433"/>
                  </a:lnTo>
                  <a:lnTo>
                    <a:pt x="658628" y="135813"/>
                  </a:lnTo>
                  <a:lnTo>
                    <a:pt x="685317" y="172738"/>
                  </a:lnTo>
                  <a:lnTo>
                    <a:pt x="707283" y="212648"/>
                  </a:lnTo>
                  <a:lnTo>
                    <a:pt x="724199" y="254947"/>
                  </a:lnTo>
                  <a:lnTo>
                    <a:pt x="735811" y="299003"/>
                  </a:lnTo>
                  <a:lnTo>
                    <a:pt x="741943" y="344150"/>
                  </a:lnTo>
                  <a:lnTo>
                    <a:pt x="742949" y="371474"/>
                  </a:lnTo>
                  <a:close/>
                </a:path>
              </a:pathLst>
            </a:custGeom>
            <a:ln w="19049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549" y="1007285"/>
              <a:ext cx="300355" cy="214629"/>
            </a:xfrm>
            <a:custGeom>
              <a:avLst/>
              <a:gdLst/>
              <a:ahLst/>
              <a:cxnLst/>
              <a:rect l="l" t="t" r="r" b="b"/>
              <a:pathLst>
                <a:path w="300354" h="214630">
                  <a:moveTo>
                    <a:pt x="107172" y="214345"/>
                  </a:moveTo>
                  <a:lnTo>
                    <a:pt x="6278" y="122342"/>
                  </a:lnTo>
                  <a:lnTo>
                    <a:pt x="0" y="107172"/>
                  </a:lnTo>
                  <a:lnTo>
                    <a:pt x="1569" y="99098"/>
                  </a:lnTo>
                  <a:lnTo>
                    <a:pt x="6278" y="92003"/>
                  </a:lnTo>
                  <a:lnTo>
                    <a:pt x="13373" y="87294"/>
                  </a:lnTo>
                  <a:lnTo>
                    <a:pt x="21447" y="85724"/>
                  </a:lnTo>
                  <a:lnTo>
                    <a:pt x="29522" y="87294"/>
                  </a:lnTo>
                  <a:lnTo>
                    <a:pt x="36617" y="92003"/>
                  </a:lnTo>
                  <a:lnTo>
                    <a:pt x="107206" y="162525"/>
                  </a:lnTo>
                  <a:lnTo>
                    <a:pt x="263520" y="6278"/>
                  </a:lnTo>
                  <a:lnTo>
                    <a:pt x="270615" y="1569"/>
                  </a:lnTo>
                  <a:lnTo>
                    <a:pt x="278689" y="0"/>
                  </a:lnTo>
                  <a:lnTo>
                    <a:pt x="286764" y="1569"/>
                  </a:lnTo>
                  <a:lnTo>
                    <a:pt x="293859" y="6278"/>
                  </a:lnTo>
                  <a:lnTo>
                    <a:pt x="298501" y="13373"/>
                  </a:lnTo>
                  <a:lnTo>
                    <a:pt x="300070" y="21447"/>
                  </a:lnTo>
                  <a:lnTo>
                    <a:pt x="298501" y="29522"/>
                  </a:lnTo>
                  <a:lnTo>
                    <a:pt x="293792" y="36617"/>
                  </a:lnTo>
                  <a:lnTo>
                    <a:pt x="122342" y="208067"/>
                  </a:lnTo>
                  <a:lnTo>
                    <a:pt x="115247" y="212776"/>
                  </a:lnTo>
                  <a:lnTo>
                    <a:pt x="107172" y="214345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05188" y="3002756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Thank</a:t>
            </a:r>
            <a:r>
              <a:rPr sz="3600" spc="-135" dirty="0"/>
              <a:t> </a:t>
            </a:r>
            <a:r>
              <a:rPr sz="3600" spc="-120" dirty="0"/>
              <a:t>You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5448250" y="3974306"/>
            <a:ext cx="12954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spc="-10" dirty="0">
                <a:latin typeface="Liberation Serif"/>
                <a:cs typeface="Liberation Serif"/>
              </a:rPr>
              <a:t>Questions?</a:t>
            </a:r>
            <a:endParaRPr sz="225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9599" y="6762749"/>
            <a:ext cx="11582400" cy="95250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599" y="1142999"/>
            <a:ext cx="2743200" cy="38100"/>
          </a:xfrm>
          <a:custGeom>
            <a:avLst/>
            <a:gdLst/>
            <a:ahLst/>
            <a:cxnLst/>
            <a:rect l="l" t="t" r="r" b="b"/>
            <a:pathLst>
              <a:path w="2743200" h="38100">
                <a:moveTo>
                  <a:pt x="2743199" y="38099"/>
                </a:moveTo>
                <a:lnTo>
                  <a:pt x="0" y="38099"/>
                </a:lnTo>
                <a:lnTo>
                  <a:pt x="0" y="0"/>
                </a:lnTo>
                <a:lnTo>
                  <a:pt x="2743199" y="0"/>
                </a:lnTo>
                <a:lnTo>
                  <a:pt x="2743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Background</a:t>
            </a:r>
            <a:r>
              <a:rPr sz="2700" spc="-80" dirty="0"/>
              <a:t> </a:t>
            </a:r>
            <a:r>
              <a:rPr sz="2700" dirty="0"/>
              <a:t>&amp;</a:t>
            </a:r>
            <a:r>
              <a:rPr sz="2700" spc="-80" dirty="0"/>
              <a:t> </a:t>
            </a:r>
            <a:r>
              <a:rPr sz="2700" spc="-10" dirty="0"/>
              <a:t>Motivation</a:t>
            </a:r>
            <a:endParaRPr sz="2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04975"/>
            <a:ext cx="152399" cy="1523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44599" y="1635125"/>
            <a:ext cx="915162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Liberation Serif"/>
                <a:cs typeface="Liberation Serif"/>
              </a:rPr>
              <a:t>The</a:t>
            </a:r>
            <a:r>
              <a:rPr sz="1500" spc="-10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acceleration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of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digital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transformation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post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spc="-10" dirty="0">
                <a:latin typeface="Liberation Serif"/>
                <a:cs typeface="Liberation Serif"/>
              </a:rPr>
              <a:t>COVID-</a:t>
            </a:r>
            <a:r>
              <a:rPr sz="1500" dirty="0">
                <a:latin typeface="Liberation Serif"/>
                <a:cs typeface="Liberation Serif"/>
              </a:rPr>
              <a:t>19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has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highlighted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the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need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for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privacy-preserving</a:t>
            </a:r>
            <a:r>
              <a:rPr sz="1500" spc="-90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AI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spc="-10" dirty="0">
                <a:latin typeface="Liberation Serif"/>
                <a:cs typeface="Liberation Serif"/>
              </a:rPr>
              <a:t>solutions.</a:t>
            </a:r>
            <a:endParaRPr sz="1500">
              <a:latin typeface="Liberation Serif"/>
              <a:cs typeface="Liberation Serif"/>
            </a:endParaRPr>
          </a:p>
          <a:p>
            <a:pPr marL="12700" marR="2114550">
              <a:lnSpc>
                <a:spcPct val="216699"/>
              </a:lnSpc>
            </a:pPr>
            <a:r>
              <a:rPr sz="1500" spc="-20" dirty="0">
                <a:latin typeface="Liberation Serif"/>
                <a:cs typeface="Liberation Serif"/>
              </a:rPr>
              <a:t>Web3</a:t>
            </a:r>
            <a:r>
              <a:rPr sz="1500" spc="-10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environments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emphasize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decentralized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control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and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self-sovereign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identity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spc="-10" dirty="0">
                <a:latin typeface="Liberation Serif"/>
                <a:cs typeface="Liberation Serif"/>
              </a:rPr>
              <a:t>(SSI). </a:t>
            </a:r>
            <a:r>
              <a:rPr sz="1500" dirty="0">
                <a:latin typeface="Liberation Serif"/>
                <a:cs typeface="Liberation Serif"/>
              </a:rPr>
              <a:t>Increasing</a:t>
            </a:r>
            <a:r>
              <a:rPr sz="1500" spc="-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demand </a:t>
            </a:r>
            <a:r>
              <a:rPr sz="1500" spc="-10" dirty="0">
                <a:latin typeface="Liberation Serif"/>
                <a:cs typeface="Liberation Serif"/>
              </a:rPr>
              <a:t>for</a:t>
            </a:r>
            <a:r>
              <a:rPr sz="1500" spc="-85" dirty="0">
                <a:latin typeface="Liberation Serif"/>
                <a:cs typeface="Liberation Serif"/>
              </a:rPr>
              <a:t> </a:t>
            </a:r>
            <a:r>
              <a:rPr sz="1500" dirty="0">
                <a:latin typeface="Liberation Serif"/>
                <a:cs typeface="Liberation Serif"/>
              </a:rPr>
              <a:t>AI chatbots that guarantee data privacy in</a:t>
            </a:r>
            <a:r>
              <a:rPr sz="1500" spc="-30" dirty="0">
                <a:latin typeface="Liberation Serif"/>
                <a:cs typeface="Liberation Serif"/>
              </a:rPr>
              <a:t> </a:t>
            </a:r>
            <a:r>
              <a:rPr sz="1500" spc="-25" dirty="0">
                <a:latin typeface="Liberation Serif"/>
                <a:cs typeface="Liberation Serif"/>
              </a:rPr>
              <a:t>Web3-</a:t>
            </a:r>
            <a:r>
              <a:rPr sz="1500" dirty="0">
                <a:latin typeface="Liberation Serif"/>
                <a:cs typeface="Liberation Serif"/>
              </a:rPr>
              <a:t>native </a:t>
            </a:r>
            <a:r>
              <a:rPr sz="1500" spc="-10" dirty="0">
                <a:latin typeface="Liberation Serif"/>
                <a:cs typeface="Liberation Serif"/>
              </a:rPr>
              <a:t>architectures.</a:t>
            </a:r>
            <a:endParaRPr sz="1500">
              <a:latin typeface="Liberation Serif"/>
              <a:cs typeface="Liberation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2200275"/>
            <a:ext cx="190499" cy="152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4013" y="2705099"/>
            <a:ext cx="152786" cy="1333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031632" y="6045199"/>
            <a:ext cx="45637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Privacy-preserving</a:t>
            </a:r>
            <a:r>
              <a:rPr sz="1050" spc="-5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solutions</a:t>
            </a:r>
            <a:r>
              <a:rPr sz="1050" spc="-10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are</a:t>
            </a:r>
            <a:r>
              <a:rPr sz="1050" spc="-5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becoming</a:t>
            </a:r>
            <a:r>
              <a:rPr sz="1050" spc="-5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critical</a:t>
            </a:r>
            <a:r>
              <a:rPr sz="1050" spc="-5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in</a:t>
            </a:r>
            <a:r>
              <a:rPr sz="1050" spc="-5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the</a:t>
            </a:r>
            <a:r>
              <a:rPr sz="1050" spc="-5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expanding</a:t>
            </a:r>
            <a:r>
              <a:rPr sz="1050" spc="-20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iberation Serif"/>
                <a:cs typeface="Liberation Serif"/>
              </a:rPr>
              <a:t>Web3</a:t>
            </a:r>
            <a:r>
              <a:rPr sz="1050" spc="-5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iberation Serif"/>
                <a:cs typeface="Liberation Serif"/>
              </a:rPr>
              <a:t>ecosystem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76200" cy="6858000"/>
          </a:xfrm>
          <a:custGeom>
            <a:avLst/>
            <a:gdLst/>
            <a:ahLst/>
            <a:cxnLst/>
            <a:rect l="l" t="t" r="r" b="b"/>
            <a:pathLst>
              <a:path w="76200" h="6858000">
                <a:moveTo>
                  <a:pt x="761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76199" y="0"/>
                </a:lnTo>
                <a:lnTo>
                  <a:pt x="76199" y="6857999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39">
            <a:extLst>
              <a:ext uri="{FF2B5EF4-FFF2-40B4-BE49-F238E27FC236}">
                <a16:creationId xmlns:a16="http://schemas.microsoft.com/office/drawing/2014/main" id="{3B4C480A-5EEB-4ED7-E782-437FDF1423B4}"/>
              </a:ext>
            </a:extLst>
          </p:cNvPr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Clio-</a:t>
            </a:r>
            <a:r>
              <a:rPr dirty="0"/>
              <a:t>X</a:t>
            </a:r>
            <a:r>
              <a:rPr spc="-45" dirty="0"/>
              <a:t> </a:t>
            </a:r>
            <a:r>
              <a:rPr dirty="0"/>
              <a:t>Platform</a:t>
            </a:r>
            <a:r>
              <a:rPr spc="-40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10" dirty="0"/>
              <a:t>Self-</a:t>
            </a:r>
            <a:r>
              <a:rPr dirty="0"/>
              <a:t>Sovereign</a:t>
            </a:r>
            <a:r>
              <a:rPr spc="-40" dirty="0"/>
              <a:t> </a:t>
            </a:r>
            <a:r>
              <a:rPr dirty="0"/>
              <a:t>Identity</a:t>
            </a:r>
            <a:r>
              <a:rPr spc="-45" dirty="0"/>
              <a:t> </a:t>
            </a:r>
            <a:r>
              <a:rPr spc="-10" dirty="0"/>
              <a:t>(SSI)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3086099"/>
            <a:ext cx="6400800" cy="838200"/>
            <a:chOff x="609599" y="3086099"/>
            <a:chExt cx="6400800" cy="838200"/>
          </a:xfrm>
        </p:grpSpPr>
        <p:sp>
          <p:nvSpPr>
            <p:cNvPr id="4" name="object 4"/>
            <p:cNvSpPr/>
            <p:nvPr/>
          </p:nvSpPr>
          <p:spPr>
            <a:xfrm>
              <a:off x="628649" y="308609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1" y="838199"/>
                  </a:moveTo>
                  <a:lnTo>
                    <a:pt x="16523" y="838199"/>
                  </a:lnTo>
                  <a:lnTo>
                    <a:pt x="14093" y="837232"/>
                  </a:lnTo>
                  <a:lnTo>
                    <a:pt x="0" y="805151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6348701" y="0"/>
                  </a:lnTo>
                  <a:lnTo>
                    <a:pt x="6380782" y="28187"/>
                  </a:lnTo>
                  <a:lnTo>
                    <a:pt x="6381748" y="33047"/>
                  </a:lnTo>
                  <a:lnTo>
                    <a:pt x="6381748" y="805151"/>
                  </a:lnTo>
                  <a:lnTo>
                    <a:pt x="6353561" y="837232"/>
                  </a:lnTo>
                  <a:lnTo>
                    <a:pt x="6348701" y="8381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0860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2789" y="814725"/>
                  </a:lnTo>
                  <a:lnTo>
                    <a:pt x="0" y="800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67058"/>
            <a:ext cx="152399" cy="1519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1355089"/>
            <a:ext cx="533146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003366"/>
                </a:solidFill>
                <a:latin typeface="Liberation Serif"/>
                <a:cs typeface="Liberation Serif"/>
              </a:rPr>
              <a:t>Clio-X:</a:t>
            </a:r>
            <a:r>
              <a:rPr sz="1350" b="1" spc="-7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</a:t>
            </a:r>
            <a:r>
              <a:rPr sz="1350" spc="-8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core</a:t>
            </a:r>
            <a:r>
              <a:rPr sz="1350" spc="-85" dirty="0">
                <a:latin typeface="Liberation Serif"/>
                <a:cs typeface="Liberation Serif"/>
              </a:rPr>
              <a:t> </a:t>
            </a:r>
            <a:r>
              <a:rPr sz="1350" spc="-20" dirty="0">
                <a:latin typeface="Liberation Serif"/>
                <a:cs typeface="Liberation Serif"/>
              </a:rPr>
              <a:t>Web3</a:t>
            </a:r>
            <a:r>
              <a:rPr sz="1350" spc="-5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platform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enabling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decentralized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data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management,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spc="-20" dirty="0">
                <a:latin typeface="Liberation Serif"/>
                <a:cs typeface="Liberation Serif"/>
              </a:rPr>
              <a:t>user </a:t>
            </a:r>
            <a:r>
              <a:rPr sz="1350" dirty="0">
                <a:latin typeface="Liberation Serif"/>
                <a:cs typeface="Liberation Serif"/>
              </a:rPr>
              <a:t>authentication,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ownership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validation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on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the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blockchain.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200275"/>
            <a:ext cx="171449" cy="133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800" y="2139950"/>
            <a:ext cx="504825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Users</a:t>
            </a:r>
            <a:r>
              <a:rPr sz="1350" b="1" spc="-2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gain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full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control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over</a:t>
            </a:r>
            <a:r>
              <a:rPr sz="1350" b="1" spc="-4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data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through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Self-</a:t>
            </a:r>
            <a:r>
              <a:rPr sz="1350" dirty="0">
                <a:latin typeface="Liberation Serif"/>
                <a:cs typeface="Liberation Serif"/>
              </a:rPr>
              <a:t>Sovereign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Identity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(SSI).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332" y="2647949"/>
            <a:ext cx="142934" cy="15216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9800" y="2597150"/>
            <a:ext cx="511111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Critical</a:t>
            </a:r>
            <a:r>
              <a:rPr sz="1350" b="1" spc="-2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role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supporting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privacy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20" dirty="0">
                <a:latin typeface="Liberation Serif"/>
                <a:cs typeface="Liberation Serif"/>
              </a:rPr>
              <a:t> user-</a:t>
            </a:r>
            <a:r>
              <a:rPr sz="1350" dirty="0">
                <a:latin typeface="Liberation Serif"/>
                <a:cs typeface="Liberation Serif"/>
              </a:rPr>
              <a:t>driven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data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</a:t>
            </a:r>
            <a:r>
              <a:rPr sz="1350" spc="-45" dirty="0">
                <a:latin typeface="Liberation Serif"/>
                <a:cs typeface="Liberation Serif"/>
              </a:rPr>
              <a:t> </a:t>
            </a:r>
            <a:r>
              <a:rPr sz="1350" spc="-20" dirty="0">
                <a:latin typeface="Liberation Serif"/>
                <a:cs typeface="Liberation Serif"/>
              </a:rPr>
              <a:t>Web3 </a:t>
            </a:r>
            <a:r>
              <a:rPr sz="1350" spc="-10" dirty="0">
                <a:latin typeface="Liberation Serif"/>
                <a:cs typeface="Liberation Serif"/>
              </a:rPr>
              <a:t>services.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9" y="3183890"/>
            <a:ext cx="547052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i="1" dirty="0">
                <a:latin typeface="Liberation Serif"/>
                <a:cs typeface="Liberation Serif"/>
              </a:rPr>
              <a:t>"Clio-X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operates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as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the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trust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layer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between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blockchain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data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verification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and</a:t>
            </a:r>
            <a:r>
              <a:rPr sz="1350" i="1" spc="-50" dirty="0">
                <a:latin typeface="Liberation Serif"/>
                <a:cs typeface="Liberation Serif"/>
              </a:rPr>
              <a:t> </a:t>
            </a:r>
            <a:r>
              <a:rPr sz="1350" i="1" spc="-25" dirty="0">
                <a:latin typeface="Liberation Serif"/>
                <a:cs typeface="Liberation Serif"/>
              </a:rPr>
              <a:t>AI </a:t>
            </a:r>
            <a:r>
              <a:rPr sz="1350" i="1" spc="-10" dirty="0">
                <a:latin typeface="Liberation Serif"/>
                <a:cs typeface="Liberation Serif"/>
              </a:rPr>
              <a:t>processing,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ensuring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only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user-</a:t>
            </a:r>
            <a:r>
              <a:rPr sz="1350" i="1" dirty="0">
                <a:latin typeface="Liberation Serif"/>
                <a:cs typeface="Liberation Serif"/>
              </a:rPr>
              <a:t>approved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data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enters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the</a:t>
            </a:r>
            <a:r>
              <a:rPr sz="1350" i="1" spc="-4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AI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pipeline."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15199" y="809624"/>
            <a:ext cx="4267200" cy="36385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9100939" y="1254125"/>
            <a:ext cx="695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erif"/>
                <a:cs typeface="Liberation Serif"/>
              </a:rPr>
              <a:t>User</a:t>
            </a:r>
            <a:r>
              <a:rPr sz="1200" b="1" spc="-50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(SSI)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09099" y="2663825"/>
            <a:ext cx="1079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Liberation Serif"/>
                <a:cs typeface="Liberation Serif"/>
              </a:rPr>
              <a:t>Clio-</a:t>
            </a:r>
            <a:r>
              <a:rPr sz="1200" b="1" dirty="0">
                <a:latin typeface="Liberation Serif"/>
                <a:cs typeface="Liberation Serif"/>
              </a:rPr>
              <a:t>X</a:t>
            </a:r>
            <a:r>
              <a:rPr sz="1200" b="1" spc="1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Platform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65517" y="4083050"/>
            <a:ext cx="7664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erif"/>
                <a:cs typeface="Liberation Serif"/>
              </a:rPr>
              <a:t>AI </a:t>
            </a:r>
            <a:r>
              <a:rPr sz="1200" b="1" spc="-10" dirty="0">
                <a:latin typeface="Liberation Serif"/>
                <a:cs typeface="Liberation Serif"/>
              </a:rPr>
              <a:t>Chatbot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20" name="object 39">
            <a:extLst>
              <a:ext uri="{FF2B5EF4-FFF2-40B4-BE49-F238E27FC236}">
                <a16:creationId xmlns:a16="http://schemas.microsoft.com/office/drawing/2014/main" id="{ABD105E1-A30D-5DC5-394B-1B7F91DF6807}"/>
              </a:ext>
            </a:extLst>
          </p:cNvPr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System</a:t>
            </a:r>
            <a:r>
              <a:rPr spc="-125" dirty="0"/>
              <a:t> </a:t>
            </a:r>
            <a:r>
              <a:rPr spc="-10" dirty="0"/>
              <a:t>Architecture</a:t>
            </a:r>
            <a:r>
              <a:rPr spc="-45" dirty="0"/>
              <a:t> </a:t>
            </a:r>
            <a:r>
              <a:rPr spc="-10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4152899"/>
            <a:ext cx="4267200" cy="1104900"/>
            <a:chOff x="609599" y="4152899"/>
            <a:chExt cx="4267200" cy="1104900"/>
          </a:xfrm>
        </p:grpSpPr>
        <p:sp>
          <p:nvSpPr>
            <p:cNvPr id="4" name="object 4"/>
            <p:cNvSpPr/>
            <p:nvPr/>
          </p:nvSpPr>
          <p:spPr>
            <a:xfrm>
              <a:off x="628649" y="4152899"/>
              <a:ext cx="4248150" cy="1104900"/>
            </a:xfrm>
            <a:custGeom>
              <a:avLst/>
              <a:gdLst/>
              <a:ahLst/>
              <a:cxnLst/>
              <a:rect l="l" t="t" r="r" b="b"/>
              <a:pathLst>
                <a:path w="4248150" h="1104900">
                  <a:moveTo>
                    <a:pt x="4215102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1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4215102" y="0"/>
                  </a:lnTo>
                  <a:lnTo>
                    <a:pt x="4247182" y="28187"/>
                  </a:lnTo>
                  <a:lnTo>
                    <a:pt x="4248149" y="33047"/>
                  </a:lnTo>
                  <a:lnTo>
                    <a:pt x="4248149" y="1071851"/>
                  </a:lnTo>
                  <a:lnTo>
                    <a:pt x="4219961" y="1103932"/>
                  </a:lnTo>
                  <a:lnTo>
                    <a:pt x="4215102" y="1104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41528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76374"/>
            <a:ext cx="15239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1355089"/>
            <a:ext cx="3866515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Algorithm</a:t>
            </a:r>
            <a:r>
              <a:rPr sz="1350" b="1" spc="-2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Service: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Python</a:t>
            </a:r>
            <a:r>
              <a:rPr sz="1350" spc="-20" dirty="0">
                <a:latin typeface="Liberation Serif"/>
                <a:cs typeface="Liberation Serif"/>
              </a:rPr>
              <a:t> 3.11-</a:t>
            </a:r>
            <a:r>
              <a:rPr sz="1350" dirty="0">
                <a:latin typeface="Liberation Serif"/>
                <a:cs typeface="Liberation Serif"/>
              </a:rPr>
              <a:t>slim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Docker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container </a:t>
            </a:r>
            <a:r>
              <a:rPr sz="1350" dirty="0">
                <a:latin typeface="Liberation Serif"/>
                <a:cs typeface="Liberation Serif"/>
              </a:rPr>
              <a:t>with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secure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data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handling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via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isolated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volumes</a:t>
            </a:r>
            <a:endParaRPr sz="13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latin typeface="Liberation Serif"/>
                <a:cs typeface="Liberation Serif"/>
              </a:rPr>
              <a:t>(/data/inputs</a:t>
            </a:r>
            <a:r>
              <a:rPr sz="1350" spc="-4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4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/data/outputs).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457449"/>
            <a:ext cx="152399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800" y="2345689"/>
            <a:ext cx="3929379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Ollama</a:t>
            </a:r>
            <a:r>
              <a:rPr sz="1350" b="1" spc="-5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LLM</a:t>
            </a:r>
            <a:r>
              <a:rPr sz="1350" b="1" spc="-5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Server:</a:t>
            </a:r>
            <a:r>
              <a:rPr sz="1350" b="1" spc="-4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External</a:t>
            </a:r>
            <a:r>
              <a:rPr sz="1350" spc="-4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independent</a:t>
            </a:r>
            <a:r>
              <a:rPr sz="1350" spc="-4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service </a:t>
            </a:r>
            <a:r>
              <a:rPr sz="1350" dirty="0">
                <a:latin typeface="Liberation Serif"/>
                <a:cs typeface="Liberation Serif"/>
              </a:rPr>
              <a:t>operating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as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binary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on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the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host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machine,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ensuring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clear </a:t>
            </a:r>
            <a:r>
              <a:rPr sz="1350" dirty="0">
                <a:latin typeface="Liberation Serif"/>
                <a:cs typeface="Liberation Serif"/>
              </a:rPr>
              <a:t>trust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boundary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separation.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4332" y="3448050"/>
            <a:ext cx="142934" cy="15216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9800" y="3336290"/>
            <a:ext cx="38652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Data</a:t>
            </a:r>
            <a:r>
              <a:rPr sz="1350" b="1" spc="-3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Flow</a:t>
            </a:r>
            <a:r>
              <a:rPr sz="1350" b="1" spc="-3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Control:</a:t>
            </a:r>
            <a:r>
              <a:rPr sz="1350" b="1" spc="-2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Only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verified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data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from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Clio-X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spc="-25" dirty="0">
                <a:latin typeface="Liberation Serif"/>
                <a:cs typeface="Liberation Serif"/>
              </a:rPr>
              <a:t>is </a:t>
            </a:r>
            <a:r>
              <a:rPr sz="1350" dirty="0">
                <a:latin typeface="Liberation Serif"/>
                <a:cs typeface="Liberation Serif"/>
              </a:rPr>
              <a:t>processed,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maintaining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spc="-35" dirty="0">
                <a:latin typeface="Liberation Serif"/>
                <a:cs typeface="Liberation Serif"/>
              </a:rPr>
              <a:t>Web3-</a:t>
            </a:r>
            <a:r>
              <a:rPr sz="1350" dirty="0">
                <a:latin typeface="Liberation Serif"/>
                <a:cs typeface="Liberation Serif"/>
              </a:rPr>
              <a:t>native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security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principles.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9" y="4250689"/>
            <a:ext cx="3926204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i="1" dirty="0">
                <a:latin typeface="Liberation Serif"/>
                <a:cs typeface="Liberation Serif"/>
              </a:rPr>
              <a:t>"The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architecture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creates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clear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trust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boundaries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between </a:t>
            </a:r>
            <a:r>
              <a:rPr sz="1350" i="1" dirty="0">
                <a:latin typeface="Liberation Serif"/>
                <a:cs typeface="Liberation Serif"/>
              </a:rPr>
              <a:t>the</a:t>
            </a:r>
            <a:r>
              <a:rPr sz="1350" i="1" spc="-5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AI</a:t>
            </a:r>
            <a:r>
              <a:rPr sz="1350" i="1" spc="-30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processing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components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and</a:t>
            </a:r>
            <a:r>
              <a:rPr sz="1350" i="1" spc="-30" dirty="0">
                <a:latin typeface="Liberation Serif"/>
                <a:cs typeface="Liberation Serif"/>
              </a:rPr>
              <a:t> </a:t>
            </a:r>
            <a:r>
              <a:rPr sz="1350" i="1" spc="-20" dirty="0">
                <a:latin typeface="Liberation Serif"/>
                <a:cs typeface="Liberation Serif"/>
              </a:rPr>
              <a:t>Web3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authentication, </a:t>
            </a:r>
            <a:r>
              <a:rPr sz="1350" i="1" dirty="0">
                <a:latin typeface="Liberation Serif"/>
                <a:cs typeface="Liberation Serif"/>
              </a:rPr>
              <a:t>ensuring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privacy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by</a:t>
            </a:r>
            <a:r>
              <a:rPr sz="1350" i="1" spc="-15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design."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547173" y="843758"/>
            <a:ext cx="167005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System</a:t>
            </a:r>
            <a:r>
              <a:rPr sz="1050" spc="-60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Architecture </a:t>
            </a:r>
            <a:r>
              <a:rPr sz="1050" spc="-10" dirty="0">
                <a:solidFill>
                  <a:srgbClr val="4A5462"/>
                </a:solidFill>
                <a:latin typeface="Liberation Serif"/>
                <a:cs typeface="Liberation Serif"/>
              </a:rPr>
              <a:t>Overview</a:t>
            </a:r>
            <a:endParaRPr sz="1050">
              <a:latin typeface="Liberation Serif"/>
              <a:cs typeface="Liberation Serif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81599" y="1256507"/>
            <a:ext cx="6400799" cy="43052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150100" y="1624808"/>
            <a:ext cx="33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latin typeface="Liberation Serif"/>
                <a:cs typeface="Liberation Serif"/>
              </a:rPr>
              <a:t>User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2600" y="116760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Liberation Serif"/>
                <a:cs typeface="Liberation Serif"/>
              </a:rPr>
              <a:t>→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56699" y="1624808"/>
            <a:ext cx="1079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Liberation Serif"/>
                <a:cs typeface="Liberation Serif"/>
              </a:rPr>
              <a:t>Clio-</a:t>
            </a:r>
            <a:r>
              <a:rPr sz="1200" b="1" dirty="0">
                <a:latin typeface="Liberation Serif"/>
                <a:cs typeface="Liberation Serif"/>
              </a:rPr>
              <a:t>X</a:t>
            </a:r>
            <a:r>
              <a:rPr sz="1200" b="1" spc="1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Platform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11963" y="2424908"/>
            <a:ext cx="7404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4A5462"/>
                </a:solidFill>
                <a:latin typeface="Liberation Serif"/>
                <a:cs typeface="Liberation Serif"/>
              </a:rPr>
              <a:t>Verified</a:t>
            </a:r>
            <a:r>
              <a:rPr sz="1050" spc="-50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spc="-20" dirty="0">
                <a:solidFill>
                  <a:srgbClr val="4A5462"/>
                </a:solidFill>
                <a:latin typeface="Liberation Serif"/>
                <a:cs typeface="Liberation Serif"/>
              </a:rPr>
              <a:t>Data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10237" y="3068797"/>
            <a:ext cx="1295400" cy="6711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880"/>
              </a:spcBef>
            </a:pPr>
            <a:r>
              <a:rPr sz="1200" b="1" dirty="0">
                <a:latin typeface="Liberation Serif"/>
                <a:cs typeface="Liberation Serif"/>
              </a:rPr>
              <a:t>Algorithm</a:t>
            </a:r>
            <a:r>
              <a:rPr sz="1200" b="1" spc="-5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Service</a:t>
            </a:r>
            <a:endParaRPr sz="1200">
              <a:latin typeface="Liberation Serif"/>
              <a:cs typeface="Liberation Serif"/>
            </a:endParaRPr>
          </a:p>
          <a:p>
            <a:pPr marL="34925">
              <a:lnSpc>
                <a:spcPct val="100000"/>
              </a:lnSpc>
              <a:spcBef>
                <a:spcPts val="585"/>
              </a:spcBef>
            </a:pPr>
            <a:r>
              <a:rPr sz="900" dirty="0">
                <a:latin typeface="Liberation Serif"/>
                <a:cs typeface="Liberation Serif"/>
              </a:rPr>
              <a:t>(Python</a:t>
            </a:r>
            <a:r>
              <a:rPr sz="900" spc="5" dirty="0">
                <a:latin typeface="Liberation Serif"/>
                <a:cs typeface="Liberation Serif"/>
              </a:rPr>
              <a:t> </a:t>
            </a:r>
            <a:r>
              <a:rPr sz="900" spc="-10" dirty="0">
                <a:latin typeface="Liberation Serif"/>
                <a:cs typeface="Liberation Serif"/>
              </a:rPr>
              <a:t>3.11-</a:t>
            </a:r>
            <a:r>
              <a:rPr sz="900" dirty="0">
                <a:latin typeface="Liberation Serif"/>
                <a:cs typeface="Liberation Serif"/>
              </a:rPr>
              <a:t>slim</a:t>
            </a:r>
            <a:r>
              <a:rPr sz="900" spc="10" dirty="0">
                <a:latin typeface="Liberation Serif"/>
                <a:cs typeface="Liberation Serif"/>
              </a:rPr>
              <a:t> </a:t>
            </a:r>
            <a:r>
              <a:rPr sz="900" spc="-10" dirty="0">
                <a:latin typeface="Liberation Serif"/>
                <a:cs typeface="Liberation Serif"/>
              </a:rPr>
              <a:t>Docker)</a:t>
            </a:r>
            <a:endParaRPr sz="9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latin typeface="Liberation Serif"/>
                <a:cs typeface="Liberation Serif"/>
              </a:rPr>
              <a:t>/data/inputs</a:t>
            </a:r>
            <a:r>
              <a:rPr sz="900" spc="-25" dirty="0">
                <a:latin typeface="Liberation Serif"/>
                <a:cs typeface="Liberation Serif"/>
              </a:rPr>
              <a:t> </a:t>
            </a:r>
            <a:r>
              <a:rPr sz="900" dirty="0">
                <a:latin typeface="Liberation Serif"/>
                <a:cs typeface="Liberation Serif"/>
              </a:rPr>
              <a:t>&amp;</a:t>
            </a:r>
            <a:r>
              <a:rPr sz="900" spc="-20" dirty="0">
                <a:latin typeface="Liberation Serif"/>
                <a:cs typeface="Liberation Serif"/>
              </a:rPr>
              <a:t> </a:t>
            </a:r>
            <a:r>
              <a:rPr sz="900" spc="-10" dirty="0">
                <a:latin typeface="Liberation Serif"/>
                <a:cs typeface="Liberation Serif"/>
              </a:rPr>
              <a:t>/data/outputs</a:t>
            </a:r>
            <a:endParaRPr sz="900">
              <a:latin typeface="Liberation Serif"/>
              <a:cs typeface="Liberation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55000" y="3148808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Liberation Serif"/>
                <a:cs typeface="Liberation Serif"/>
              </a:rPr>
              <a:t>↔</a:t>
            </a:r>
            <a:endParaRPr sz="1800">
              <a:latin typeface="Liberation Serif"/>
              <a:cs typeface="Liberation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4478" y="3068797"/>
            <a:ext cx="1363345" cy="6711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80"/>
              </a:spcBef>
            </a:pPr>
            <a:r>
              <a:rPr sz="1200" b="1" dirty="0">
                <a:latin typeface="Liberation Serif"/>
                <a:cs typeface="Liberation Serif"/>
              </a:rPr>
              <a:t>Ollama</a:t>
            </a:r>
            <a:r>
              <a:rPr sz="1200" b="1" spc="-35" dirty="0">
                <a:latin typeface="Liberation Serif"/>
                <a:cs typeface="Liberation Serif"/>
              </a:rPr>
              <a:t> </a:t>
            </a:r>
            <a:r>
              <a:rPr sz="1200" b="1" dirty="0">
                <a:latin typeface="Liberation Serif"/>
                <a:cs typeface="Liberation Serif"/>
              </a:rPr>
              <a:t>LLM</a:t>
            </a:r>
            <a:r>
              <a:rPr sz="1200" b="1" spc="-3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Server</a:t>
            </a:r>
            <a:endParaRPr sz="1200">
              <a:latin typeface="Liberation Serif"/>
              <a:cs typeface="Liberation Serif"/>
            </a:endParaRPr>
          </a:p>
          <a:p>
            <a:pPr marL="27305" marR="19685" algn="ctr">
              <a:lnSpc>
                <a:spcPct val="111100"/>
              </a:lnSpc>
              <a:spcBef>
                <a:spcPts val="465"/>
              </a:spcBef>
            </a:pPr>
            <a:r>
              <a:rPr sz="900" dirty="0">
                <a:latin typeface="Liberation Serif"/>
                <a:cs typeface="Liberation Serif"/>
              </a:rPr>
              <a:t>(External</a:t>
            </a:r>
            <a:r>
              <a:rPr sz="900" spc="-35" dirty="0">
                <a:latin typeface="Liberation Serif"/>
                <a:cs typeface="Liberation Serif"/>
              </a:rPr>
              <a:t> </a:t>
            </a:r>
            <a:r>
              <a:rPr sz="900" spc="-10" dirty="0">
                <a:latin typeface="Liberation Serif"/>
                <a:cs typeface="Liberation Serif"/>
              </a:rPr>
              <a:t>Binary) Independent </a:t>
            </a:r>
            <a:r>
              <a:rPr sz="900" dirty="0">
                <a:latin typeface="Liberation Serif"/>
                <a:cs typeface="Liberation Serif"/>
              </a:rPr>
              <a:t>Trust</a:t>
            </a:r>
            <a:r>
              <a:rPr sz="900" spc="15" dirty="0">
                <a:latin typeface="Liberation Serif"/>
                <a:cs typeface="Liberation Serif"/>
              </a:rPr>
              <a:t> </a:t>
            </a:r>
            <a:r>
              <a:rPr sz="900" spc="-10" dirty="0">
                <a:latin typeface="Liberation Serif"/>
                <a:cs typeface="Liberation Serif"/>
              </a:rPr>
              <a:t>Boundary</a:t>
            </a:r>
            <a:endParaRPr sz="900">
              <a:latin typeface="Liberation Serif"/>
              <a:cs typeface="Liberation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89626" y="4225133"/>
            <a:ext cx="98488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iberation Serif"/>
                <a:cs typeface="Liberation Serif"/>
              </a:rPr>
              <a:t>Processed</a:t>
            </a:r>
            <a:r>
              <a:rPr sz="1050" spc="-45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spc="-10" dirty="0">
                <a:solidFill>
                  <a:srgbClr val="4A5462"/>
                </a:solidFill>
                <a:latin typeface="Liberation Serif"/>
                <a:cs typeface="Liberation Serif"/>
              </a:rPr>
              <a:t>Results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08241" y="5044283"/>
            <a:ext cx="3147695" cy="1795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280"/>
              </a:lnSpc>
              <a:spcBef>
                <a:spcPts val="100"/>
              </a:spcBef>
            </a:pPr>
            <a:r>
              <a:rPr sz="1200" b="1" spc="-10" dirty="0">
                <a:latin typeface="Liberation Serif"/>
                <a:cs typeface="Liberation Serif"/>
              </a:rPr>
              <a:t>/data/outputs/result</a:t>
            </a:r>
            <a:r>
              <a:rPr sz="1200" b="1" spc="-10">
                <a:latin typeface="Liberation Serif"/>
                <a:cs typeface="Liberation Serif"/>
              </a:rPr>
              <a:t>.json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26" name="object 39">
            <a:extLst>
              <a:ext uri="{FF2B5EF4-FFF2-40B4-BE49-F238E27FC236}">
                <a16:creationId xmlns:a16="http://schemas.microsoft.com/office/drawing/2014/main" id="{E5F29602-F6BB-F9EA-1AC9-BDAA7B406531}"/>
              </a:ext>
            </a:extLst>
          </p:cNvPr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Technical</a:t>
            </a:r>
            <a:r>
              <a:rPr spc="-65" dirty="0"/>
              <a:t> </a:t>
            </a:r>
            <a:r>
              <a:rPr dirty="0"/>
              <a:t>Implementation</a:t>
            </a:r>
            <a:r>
              <a:rPr spc="-65" dirty="0"/>
              <a:t> </a:t>
            </a:r>
            <a:r>
              <a:rPr spc="-10" dirty="0"/>
              <a:t>Details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3619499"/>
            <a:ext cx="6400800" cy="838200"/>
            <a:chOff x="609599" y="3619499"/>
            <a:chExt cx="6400800" cy="838200"/>
          </a:xfrm>
        </p:grpSpPr>
        <p:sp>
          <p:nvSpPr>
            <p:cNvPr id="4" name="object 4"/>
            <p:cNvSpPr/>
            <p:nvPr/>
          </p:nvSpPr>
          <p:spPr>
            <a:xfrm>
              <a:off x="628649" y="3619499"/>
              <a:ext cx="6381750" cy="838200"/>
            </a:xfrm>
            <a:custGeom>
              <a:avLst/>
              <a:gdLst/>
              <a:ahLst/>
              <a:cxnLst/>
              <a:rect l="l" t="t" r="r" b="b"/>
              <a:pathLst>
                <a:path w="6381750" h="838200">
                  <a:moveTo>
                    <a:pt x="6348701" y="838199"/>
                  </a:moveTo>
                  <a:lnTo>
                    <a:pt x="16523" y="838199"/>
                  </a:lnTo>
                  <a:lnTo>
                    <a:pt x="14093" y="837232"/>
                  </a:lnTo>
                  <a:lnTo>
                    <a:pt x="0" y="805151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6348701" y="0"/>
                  </a:lnTo>
                  <a:lnTo>
                    <a:pt x="6380782" y="28187"/>
                  </a:lnTo>
                  <a:lnTo>
                    <a:pt x="6381748" y="33047"/>
                  </a:lnTo>
                  <a:lnTo>
                    <a:pt x="6381748" y="805151"/>
                  </a:lnTo>
                  <a:lnTo>
                    <a:pt x="6353561" y="837232"/>
                  </a:lnTo>
                  <a:lnTo>
                    <a:pt x="6348701" y="8381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6194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2789" y="814725"/>
                  </a:lnTo>
                  <a:lnTo>
                    <a:pt x="0" y="8000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69" y="1476374"/>
            <a:ext cx="190430" cy="1333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1355089"/>
            <a:ext cx="5800725" cy="558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Algorithm</a:t>
            </a:r>
            <a:r>
              <a:rPr sz="1350" b="1" spc="-2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service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runs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Python</a:t>
            </a:r>
            <a:r>
              <a:rPr sz="1350" spc="-20" dirty="0">
                <a:latin typeface="Liberation Serif"/>
                <a:cs typeface="Liberation Serif"/>
              </a:rPr>
              <a:t> 3.11-</a:t>
            </a:r>
            <a:r>
              <a:rPr sz="1350" dirty="0">
                <a:latin typeface="Liberation Serif"/>
                <a:cs typeface="Liberation Serif"/>
              </a:rPr>
              <a:t>slim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Docker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container;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utilizes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b="1" spc="-10" dirty="0">
                <a:solidFill>
                  <a:srgbClr val="003366"/>
                </a:solidFill>
                <a:latin typeface="Liberation Serif"/>
                <a:cs typeface="Liberation Serif"/>
              </a:rPr>
              <a:t>/data/inputs</a:t>
            </a:r>
            <a:endParaRPr sz="13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/data/outputs</a:t>
            </a:r>
            <a:r>
              <a:rPr sz="1350" b="1" spc="-1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volumes</a:t>
            </a:r>
            <a:r>
              <a:rPr sz="1350" spc="-1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linked</a:t>
            </a:r>
            <a:r>
              <a:rPr sz="1350" spc="-1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to</a:t>
            </a:r>
            <a:r>
              <a:rPr sz="1350" spc="-1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Clio-</a:t>
            </a:r>
            <a:r>
              <a:rPr sz="1350" spc="-25" dirty="0">
                <a:latin typeface="Liberation Serif"/>
                <a:cs typeface="Liberation Serif"/>
              </a:rPr>
              <a:t>X.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190750"/>
            <a:ext cx="153322" cy="1533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800" y="2078989"/>
            <a:ext cx="572389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spc="-30" dirty="0">
                <a:solidFill>
                  <a:srgbClr val="003366"/>
                </a:solidFill>
                <a:latin typeface="Liberation Serif"/>
                <a:cs typeface="Liberation Serif"/>
              </a:rPr>
              <a:t>FAISS-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based</a:t>
            </a:r>
            <a:r>
              <a:rPr sz="1350" b="1" spc="-1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similarity</a:t>
            </a:r>
            <a:r>
              <a:rPr sz="1350" b="1" spc="-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search</a:t>
            </a:r>
            <a:r>
              <a:rPr sz="1350" b="1" spc="-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with</a:t>
            </a:r>
            <a:r>
              <a:rPr sz="1350" spc="-10" dirty="0">
                <a:latin typeface="Liberation Serif"/>
                <a:cs typeface="Liberation Serif"/>
              </a:rPr>
              <a:t> sentence-</a:t>
            </a:r>
            <a:r>
              <a:rPr sz="1350" dirty="0">
                <a:latin typeface="Liberation Serif"/>
                <a:cs typeface="Liberation Serif"/>
              </a:rPr>
              <a:t>transformers</a:t>
            </a:r>
            <a:r>
              <a:rPr sz="1350" spc="-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all-MiniLM-L6-</a:t>
            </a:r>
            <a:r>
              <a:rPr sz="1350" dirty="0">
                <a:latin typeface="Liberation Serif"/>
                <a:cs typeface="Liberation Serif"/>
              </a:rPr>
              <a:t>v2</a:t>
            </a:r>
            <a:r>
              <a:rPr sz="1350" spc="-5" dirty="0">
                <a:latin typeface="Liberation Serif"/>
                <a:cs typeface="Liberation Serif"/>
              </a:rPr>
              <a:t> </a:t>
            </a:r>
            <a:r>
              <a:rPr sz="1350" spc="-25" dirty="0">
                <a:latin typeface="Liberation Serif"/>
                <a:cs typeface="Liberation Serif"/>
              </a:rPr>
              <a:t>for </a:t>
            </a:r>
            <a:r>
              <a:rPr sz="1350" dirty="0">
                <a:latin typeface="Liberation Serif"/>
                <a:cs typeface="Liberation Serif"/>
              </a:rPr>
              <a:t>context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retrieval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question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processing.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914649"/>
            <a:ext cx="172164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9800" y="2802889"/>
            <a:ext cx="55562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latin typeface="Liberation Serif"/>
                <a:cs typeface="Liberation Serif"/>
              </a:rPr>
              <a:t>Results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are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exported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to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/data/outputs/result.json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for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downstream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use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by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Clio-</a:t>
            </a:r>
            <a:r>
              <a:rPr sz="1350" spc="-50" dirty="0">
                <a:latin typeface="Liberation Serif"/>
                <a:cs typeface="Liberation Serif"/>
              </a:rPr>
              <a:t>X </a:t>
            </a:r>
            <a:r>
              <a:rPr sz="1350" spc="-10" dirty="0">
                <a:latin typeface="Liberation Serif"/>
                <a:cs typeface="Liberation Serif"/>
              </a:rPr>
              <a:t>platform.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9" y="3717290"/>
            <a:ext cx="60401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i="1" dirty="0">
                <a:latin typeface="Liberation Serif"/>
                <a:cs typeface="Liberation Serif"/>
              </a:rPr>
              <a:t>"The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containerized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architecture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ensures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isolation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and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security,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while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the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use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of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volumes </a:t>
            </a:r>
            <a:r>
              <a:rPr sz="1350" i="1" dirty="0">
                <a:latin typeface="Liberation Serif"/>
                <a:cs typeface="Liberation Serif"/>
              </a:rPr>
              <a:t>enables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seamless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data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exchange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with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the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Clio-X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platform."</a:t>
            </a:r>
            <a:endParaRPr sz="1350">
              <a:latin typeface="Liberation Serif"/>
              <a:cs typeface="Liberation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315199" y="75406"/>
            <a:ext cx="4267200" cy="6705600"/>
            <a:chOff x="7315199" y="1409699"/>
            <a:chExt cx="4267200" cy="6829425"/>
          </a:xfrm>
        </p:grpSpPr>
        <p:sp>
          <p:nvSpPr>
            <p:cNvPr id="14" name="object 14"/>
            <p:cNvSpPr/>
            <p:nvPr/>
          </p:nvSpPr>
          <p:spPr>
            <a:xfrm>
              <a:off x="7319961" y="1414462"/>
              <a:ext cx="4257675" cy="6819900"/>
            </a:xfrm>
            <a:custGeom>
              <a:avLst/>
              <a:gdLst/>
              <a:ahLst/>
              <a:cxnLst/>
              <a:rect l="l" t="t" r="r" b="b"/>
              <a:pathLst>
                <a:path w="4257675" h="6819900">
                  <a:moveTo>
                    <a:pt x="0" y="6748461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186237" y="0"/>
                  </a:lnTo>
                  <a:lnTo>
                    <a:pt x="4190928" y="0"/>
                  </a:lnTo>
                  <a:lnTo>
                    <a:pt x="4195573" y="457"/>
                  </a:lnTo>
                  <a:lnTo>
                    <a:pt x="4233433" y="17606"/>
                  </a:lnTo>
                  <a:lnTo>
                    <a:pt x="4252234" y="44099"/>
                  </a:lnTo>
                  <a:lnTo>
                    <a:pt x="4254030" y="48433"/>
                  </a:lnTo>
                  <a:lnTo>
                    <a:pt x="4255385" y="52900"/>
                  </a:lnTo>
                  <a:lnTo>
                    <a:pt x="4256302" y="57500"/>
                  </a:lnTo>
                  <a:lnTo>
                    <a:pt x="4257217" y="62101"/>
                  </a:lnTo>
                  <a:lnTo>
                    <a:pt x="4257675" y="66746"/>
                  </a:lnTo>
                  <a:lnTo>
                    <a:pt x="4257675" y="71437"/>
                  </a:lnTo>
                  <a:lnTo>
                    <a:pt x="4257675" y="6748461"/>
                  </a:lnTo>
                  <a:lnTo>
                    <a:pt x="4257675" y="6753152"/>
                  </a:lnTo>
                  <a:lnTo>
                    <a:pt x="4257217" y="6757797"/>
                  </a:lnTo>
                  <a:lnTo>
                    <a:pt x="4256302" y="6762398"/>
                  </a:lnTo>
                  <a:lnTo>
                    <a:pt x="4255385" y="6766998"/>
                  </a:lnTo>
                  <a:lnTo>
                    <a:pt x="4254030" y="6771465"/>
                  </a:lnTo>
                  <a:lnTo>
                    <a:pt x="4252234" y="6775799"/>
                  </a:lnTo>
                  <a:lnTo>
                    <a:pt x="4250440" y="6780133"/>
                  </a:lnTo>
                  <a:lnTo>
                    <a:pt x="4248239" y="6784249"/>
                  </a:lnTo>
                  <a:lnTo>
                    <a:pt x="4245634" y="6788149"/>
                  </a:lnTo>
                  <a:lnTo>
                    <a:pt x="4243028" y="6792049"/>
                  </a:lnTo>
                  <a:lnTo>
                    <a:pt x="4209242" y="6816256"/>
                  </a:lnTo>
                  <a:lnTo>
                    <a:pt x="4200174" y="6818526"/>
                  </a:lnTo>
                  <a:lnTo>
                    <a:pt x="4195573" y="6819441"/>
                  </a:lnTo>
                  <a:lnTo>
                    <a:pt x="4190928" y="6819899"/>
                  </a:lnTo>
                  <a:lnTo>
                    <a:pt x="4186237" y="6819899"/>
                  </a:lnTo>
                  <a:lnTo>
                    <a:pt x="71438" y="6819899"/>
                  </a:lnTo>
                  <a:lnTo>
                    <a:pt x="66747" y="6819899"/>
                  </a:lnTo>
                  <a:lnTo>
                    <a:pt x="62100" y="6819441"/>
                  </a:lnTo>
                  <a:lnTo>
                    <a:pt x="57499" y="6818526"/>
                  </a:lnTo>
                  <a:lnTo>
                    <a:pt x="52899" y="6817611"/>
                  </a:lnTo>
                  <a:lnTo>
                    <a:pt x="48432" y="6816256"/>
                  </a:lnTo>
                  <a:lnTo>
                    <a:pt x="44099" y="6814460"/>
                  </a:lnTo>
                  <a:lnTo>
                    <a:pt x="39764" y="6812666"/>
                  </a:lnTo>
                  <a:lnTo>
                    <a:pt x="35648" y="6810465"/>
                  </a:lnTo>
                  <a:lnTo>
                    <a:pt x="31749" y="6807858"/>
                  </a:lnTo>
                  <a:lnTo>
                    <a:pt x="27848" y="6805253"/>
                  </a:lnTo>
                  <a:lnTo>
                    <a:pt x="12039" y="6788149"/>
                  </a:lnTo>
                  <a:lnTo>
                    <a:pt x="9433" y="6784249"/>
                  </a:lnTo>
                  <a:lnTo>
                    <a:pt x="7232" y="6780133"/>
                  </a:lnTo>
                  <a:lnTo>
                    <a:pt x="5438" y="6775799"/>
                  </a:lnTo>
                  <a:lnTo>
                    <a:pt x="3642" y="6771465"/>
                  </a:lnTo>
                  <a:lnTo>
                    <a:pt x="2287" y="6766998"/>
                  </a:lnTo>
                  <a:lnTo>
                    <a:pt x="1373" y="6762398"/>
                  </a:lnTo>
                  <a:lnTo>
                    <a:pt x="457" y="6757797"/>
                  </a:lnTo>
                  <a:lnTo>
                    <a:pt x="0" y="6753152"/>
                  </a:lnTo>
                  <a:lnTo>
                    <a:pt x="0" y="6748461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239124" y="1628774"/>
              <a:ext cx="2419350" cy="942975"/>
            </a:xfrm>
            <a:custGeom>
              <a:avLst/>
              <a:gdLst/>
              <a:ahLst/>
              <a:cxnLst/>
              <a:rect l="l" t="t" r="r" b="b"/>
              <a:pathLst>
                <a:path w="2419350" h="942975">
                  <a:moveTo>
                    <a:pt x="2357052" y="942974"/>
                  </a:moveTo>
                  <a:lnTo>
                    <a:pt x="62297" y="942974"/>
                  </a:lnTo>
                  <a:lnTo>
                    <a:pt x="57960" y="942547"/>
                  </a:lnTo>
                  <a:lnTo>
                    <a:pt x="22624" y="926541"/>
                  </a:lnTo>
                  <a:lnTo>
                    <a:pt x="2134" y="893601"/>
                  </a:lnTo>
                  <a:lnTo>
                    <a:pt x="0" y="880677"/>
                  </a:lnTo>
                  <a:lnTo>
                    <a:pt x="0" y="876299"/>
                  </a:lnTo>
                  <a:lnTo>
                    <a:pt x="0" y="62296"/>
                  </a:lnTo>
                  <a:lnTo>
                    <a:pt x="13668" y="25992"/>
                  </a:lnTo>
                  <a:lnTo>
                    <a:pt x="45203" y="3399"/>
                  </a:lnTo>
                  <a:lnTo>
                    <a:pt x="62297" y="0"/>
                  </a:lnTo>
                  <a:lnTo>
                    <a:pt x="2357052" y="0"/>
                  </a:lnTo>
                  <a:lnTo>
                    <a:pt x="2393356" y="13668"/>
                  </a:lnTo>
                  <a:lnTo>
                    <a:pt x="2415949" y="45204"/>
                  </a:lnTo>
                  <a:lnTo>
                    <a:pt x="2419350" y="62296"/>
                  </a:lnTo>
                  <a:lnTo>
                    <a:pt x="2419350" y="880677"/>
                  </a:lnTo>
                  <a:lnTo>
                    <a:pt x="2405681" y="916982"/>
                  </a:lnTo>
                  <a:lnTo>
                    <a:pt x="2374145" y="939574"/>
                  </a:lnTo>
                  <a:lnTo>
                    <a:pt x="2361388" y="942547"/>
                  </a:lnTo>
                  <a:lnTo>
                    <a:pt x="2357052" y="942974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239124" y="1628774"/>
              <a:ext cx="2419350" cy="942975"/>
            </a:xfrm>
            <a:custGeom>
              <a:avLst/>
              <a:gdLst/>
              <a:ahLst/>
              <a:cxnLst/>
              <a:rect l="l" t="t" r="r" b="b"/>
              <a:pathLst>
                <a:path w="2419350" h="942975">
                  <a:moveTo>
                    <a:pt x="0" y="876299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29631" y="11236"/>
                  </a:lnTo>
                  <a:lnTo>
                    <a:pt x="33271" y="8804"/>
                  </a:lnTo>
                  <a:lnTo>
                    <a:pt x="53667" y="1281"/>
                  </a:lnTo>
                  <a:lnTo>
                    <a:pt x="57960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352675" y="0"/>
                  </a:lnTo>
                  <a:lnTo>
                    <a:pt x="2357052" y="0"/>
                  </a:lnTo>
                  <a:lnTo>
                    <a:pt x="2361388" y="427"/>
                  </a:lnTo>
                  <a:lnTo>
                    <a:pt x="2365682" y="1281"/>
                  </a:lnTo>
                  <a:lnTo>
                    <a:pt x="2369976" y="2135"/>
                  </a:lnTo>
                  <a:lnTo>
                    <a:pt x="2402917" y="22624"/>
                  </a:lnTo>
                  <a:lnTo>
                    <a:pt x="2414272" y="41159"/>
                  </a:lnTo>
                  <a:lnTo>
                    <a:pt x="2415949" y="45204"/>
                  </a:lnTo>
                  <a:lnTo>
                    <a:pt x="2417214" y="49373"/>
                  </a:lnTo>
                  <a:lnTo>
                    <a:pt x="2418067" y="53667"/>
                  </a:lnTo>
                  <a:lnTo>
                    <a:pt x="2418922" y="57960"/>
                  </a:lnTo>
                  <a:lnTo>
                    <a:pt x="2419350" y="62296"/>
                  </a:lnTo>
                  <a:lnTo>
                    <a:pt x="2419350" y="66674"/>
                  </a:lnTo>
                  <a:lnTo>
                    <a:pt x="2419350" y="876299"/>
                  </a:lnTo>
                  <a:lnTo>
                    <a:pt x="2419350" y="880677"/>
                  </a:lnTo>
                  <a:lnTo>
                    <a:pt x="2418922" y="885013"/>
                  </a:lnTo>
                  <a:lnTo>
                    <a:pt x="2418067" y="889307"/>
                  </a:lnTo>
                  <a:lnTo>
                    <a:pt x="2417214" y="893601"/>
                  </a:lnTo>
                  <a:lnTo>
                    <a:pt x="2415949" y="897770"/>
                  </a:lnTo>
                  <a:lnTo>
                    <a:pt x="2414272" y="901815"/>
                  </a:lnTo>
                  <a:lnTo>
                    <a:pt x="2412597" y="905860"/>
                  </a:lnTo>
                  <a:lnTo>
                    <a:pt x="2410543" y="909702"/>
                  </a:lnTo>
                  <a:lnTo>
                    <a:pt x="2408112" y="913342"/>
                  </a:lnTo>
                  <a:lnTo>
                    <a:pt x="2405681" y="916982"/>
                  </a:lnTo>
                  <a:lnTo>
                    <a:pt x="2402917" y="920350"/>
                  </a:lnTo>
                  <a:lnTo>
                    <a:pt x="2399821" y="923446"/>
                  </a:lnTo>
                  <a:lnTo>
                    <a:pt x="2396724" y="926541"/>
                  </a:lnTo>
                  <a:lnTo>
                    <a:pt x="2365682" y="941693"/>
                  </a:lnTo>
                  <a:lnTo>
                    <a:pt x="2361388" y="942547"/>
                  </a:lnTo>
                  <a:lnTo>
                    <a:pt x="2357052" y="942974"/>
                  </a:lnTo>
                  <a:lnTo>
                    <a:pt x="2352675" y="942974"/>
                  </a:lnTo>
                  <a:lnTo>
                    <a:pt x="66675" y="942974"/>
                  </a:lnTo>
                  <a:lnTo>
                    <a:pt x="62297" y="942974"/>
                  </a:lnTo>
                  <a:lnTo>
                    <a:pt x="57960" y="942547"/>
                  </a:lnTo>
                  <a:lnTo>
                    <a:pt x="53667" y="941693"/>
                  </a:lnTo>
                  <a:lnTo>
                    <a:pt x="49373" y="940839"/>
                  </a:lnTo>
                  <a:lnTo>
                    <a:pt x="45203" y="939574"/>
                  </a:lnTo>
                  <a:lnTo>
                    <a:pt x="41159" y="937899"/>
                  </a:lnTo>
                  <a:lnTo>
                    <a:pt x="37114" y="936223"/>
                  </a:lnTo>
                  <a:lnTo>
                    <a:pt x="19528" y="923446"/>
                  </a:lnTo>
                  <a:lnTo>
                    <a:pt x="16432" y="920350"/>
                  </a:lnTo>
                  <a:lnTo>
                    <a:pt x="5075" y="901815"/>
                  </a:lnTo>
                  <a:lnTo>
                    <a:pt x="3399" y="897770"/>
                  </a:lnTo>
                  <a:lnTo>
                    <a:pt x="2134" y="893601"/>
                  </a:lnTo>
                  <a:lnTo>
                    <a:pt x="1280" y="889307"/>
                  </a:lnTo>
                  <a:lnTo>
                    <a:pt x="426" y="885013"/>
                  </a:lnTo>
                  <a:lnTo>
                    <a:pt x="0" y="880677"/>
                  </a:lnTo>
                  <a:lnTo>
                    <a:pt x="0" y="876299"/>
                  </a:lnTo>
                  <a:close/>
                </a:path>
              </a:pathLst>
            </a:custGeom>
            <a:ln w="19049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334586" y="1745456"/>
              <a:ext cx="238038" cy="16672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851205" y="545216"/>
            <a:ext cx="1195070" cy="4464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200" b="1" dirty="0">
                <a:latin typeface="Liberation Serif"/>
                <a:cs typeface="Liberation Serif"/>
              </a:rPr>
              <a:t>Docker</a:t>
            </a:r>
            <a:r>
              <a:rPr sz="1200" b="1" spc="-6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Container</a:t>
            </a:r>
            <a:endParaRPr sz="1200">
              <a:latin typeface="Liberation Serif"/>
              <a:cs typeface="Liberation Serif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050" dirty="0">
                <a:latin typeface="Liberation Serif"/>
                <a:cs typeface="Liberation Serif"/>
              </a:rPr>
              <a:t>(Python</a:t>
            </a:r>
            <a:r>
              <a:rPr sz="1050" spc="10" dirty="0">
                <a:latin typeface="Liberation Serif"/>
                <a:cs typeface="Liberation Serif"/>
              </a:rPr>
              <a:t> </a:t>
            </a:r>
            <a:r>
              <a:rPr sz="1050" spc="-10" dirty="0">
                <a:latin typeface="Liberation Serif"/>
                <a:cs typeface="Liberation Serif"/>
              </a:rPr>
              <a:t>3.11-</a:t>
            </a:r>
            <a:r>
              <a:rPr sz="1050" spc="-20" dirty="0">
                <a:latin typeface="Liberation Serif"/>
                <a:cs typeface="Liberation Serif"/>
              </a:rPr>
              <a:t>slim)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439399" y="1370806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749"/>
                </a:lnTo>
              </a:path>
            </a:pathLst>
          </a:custGeom>
          <a:ln w="19049">
            <a:solidFill>
              <a:srgbClr val="003366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543924" y="1608931"/>
            <a:ext cx="1809750" cy="838200"/>
          </a:xfrm>
          <a:custGeom>
            <a:avLst/>
            <a:gdLst/>
            <a:ahLst/>
            <a:cxnLst/>
            <a:rect l="l" t="t" r="r" b="b"/>
            <a:pathLst>
              <a:path w="1809750" h="838200">
                <a:moveTo>
                  <a:pt x="1747452" y="838199"/>
                </a:moveTo>
                <a:lnTo>
                  <a:pt x="62296" y="838199"/>
                </a:lnTo>
                <a:lnTo>
                  <a:pt x="57960" y="837772"/>
                </a:lnTo>
                <a:lnTo>
                  <a:pt x="22623" y="821766"/>
                </a:lnTo>
                <a:lnTo>
                  <a:pt x="2134" y="788826"/>
                </a:lnTo>
                <a:lnTo>
                  <a:pt x="0" y="775902"/>
                </a:lnTo>
                <a:lnTo>
                  <a:pt x="0" y="771524"/>
                </a:lnTo>
                <a:lnTo>
                  <a:pt x="0" y="62297"/>
                </a:lnTo>
                <a:lnTo>
                  <a:pt x="13667" y="25991"/>
                </a:lnTo>
                <a:lnTo>
                  <a:pt x="45203" y="3399"/>
                </a:lnTo>
                <a:lnTo>
                  <a:pt x="62296" y="0"/>
                </a:lnTo>
                <a:lnTo>
                  <a:pt x="1747452" y="0"/>
                </a:lnTo>
                <a:lnTo>
                  <a:pt x="1783756" y="13668"/>
                </a:lnTo>
                <a:lnTo>
                  <a:pt x="1806347" y="45203"/>
                </a:lnTo>
                <a:lnTo>
                  <a:pt x="1809748" y="62297"/>
                </a:lnTo>
                <a:lnTo>
                  <a:pt x="1809748" y="775902"/>
                </a:lnTo>
                <a:lnTo>
                  <a:pt x="1796079" y="812207"/>
                </a:lnTo>
                <a:lnTo>
                  <a:pt x="1764544" y="834799"/>
                </a:lnTo>
                <a:lnTo>
                  <a:pt x="1751788" y="837772"/>
                </a:lnTo>
                <a:lnTo>
                  <a:pt x="1747452" y="838199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543924" y="1608931"/>
            <a:ext cx="1809750" cy="838200"/>
          </a:xfrm>
          <a:custGeom>
            <a:avLst/>
            <a:gdLst/>
            <a:ahLst/>
            <a:cxnLst/>
            <a:rect l="l" t="t" r="r" b="b"/>
            <a:pathLst>
              <a:path w="1809750" h="838200">
                <a:moveTo>
                  <a:pt x="0" y="771524"/>
                </a:moveTo>
                <a:lnTo>
                  <a:pt x="0" y="66674"/>
                </a:lnTo>
                <a:lnTo>
                  <a:pt x="0" y="62297"/>
                </a:lnTo>
                <a:lnTo>
                  <a:pt x="426" y="57960"/>
                </a:lnTo>
                <a:lnTo>
                  <a:pt x="1280" y="53667"/>
                </a:lnTo>
                <a:lnTo>
                  <a:pt x="2134" y="49373"/>
                </a:lnTo>
                <a:lnTo>
                  <a:pt x="3399" y="45203"/>
                </a:lnTo>
                <a:lnTo>
                  <a:pt x="5074" y="41159"/>
                </a:lnTo>
                <a:lnTo>
                  <a:pt x="6749" y="37114"/>
                </a:lnTo>
                <a:lnTo>
                  <a:pt x="8802" y="33271"/>
                </a:lnTo>
                <a:lnTo>
                  <a:pt x="11234" y="29631"/>
                </a:lnTo>
                <a:lnTo>
                  <a:pt x="13667" y="25991"/>
                </a:lnTo>
                <a:lnTo>
                  <a:pt x="16432" y="22623"/>
                </a:lnTo>
                <a:lnTo>
                  <a:pt x="19527" y="19528"/>
                </a:lnTo>
                <a:lnTo>
                  <a:pt x="22623" y="16432"/>
                </a:lnTo>
                <a:lnTo>
                  <a:pt x="57960" y="427"/>
                </a:lnTo>
                <a:lnTo>
                  <a:pt x="62296" y="0"/>
                </a:lnTo>
                <a:lnTo>
                  <a:pt x="66674" y="0"/>
                </a:lnTo>
                <a:lnTo>
                  <a:pt x="1743074" y="0"/>
                </a:lnTo>
                <a:lnTo>
                  <a:pt x="1747452" y="0"/>
                </a:lnTo>
                <a:lnTo>
                  <a:pt x="1751788" y="427"/>
                </a:lnTo>
                <a:lnTo>
                  <a:pt x="1756082" y="1281"/>
                </a:lnTo>
                <a:lnTo>
                  <a:pt x="1760376" y="2135"/>
                </a:lnTo>
                <a:lnTo>
                  <a:pt x="1764544" y="3399"/>
                </a:lnTo>
                <a:lnTo>
                  <a:pt x="1768588" y="5075"/>
                </a:lnTo>
                <a:lnTo>
                  <a:pt x="1772633" y="6750"/>
                </a:lnTo>
                <a:lnTo>
                  <a:pt x="1790219" y="19528"/>
                </a:lnTo>
                <a:lnTo>
                  <a:pt x="1793315" y="22623"/>
                </a:lnTo>
                <a:lnTo>
                  <a:pt x="1796079" y="25991"/>
                </a:lnTo>
                <a:lnTo>
                  <a:pt x="1798511" y="29631"/>
                </a:lnTo>
                <a:lnTo>
                  <a:pt x="1800943" y="33271"/>
                </a:lnTo>
                <a:lnTo>
                  <a:pt x="1802996" y="37114"/>
                </a:lnTo>
                <a:lnTo>
                  <a:pt x="1804672" y="41159"/>
                </a:lnTo>
                <a:lnTo>
                  <a:pt x="1806347" y="45203"/>
                </a:lnTo>
                <a:lnTo>
                  <a:pt x="1809749" y="66674"/>
                </a:lnTo>
                <a:lnTo>
                  <a:pt x="1809749" y="771524"/>
                </a:lnTo>
                <a:lnTo>
                  <a:pt x="1804672" y="797039"/>
                </a:lnTo>
                <a:lnTo>
                  <a:pt x="1802996" y="801084"/>
                </a:lnTo>
                <a:lnTo>
                  <a:pt x="1790219" y="818671"/>
                </a:lnTo>
                <a:lnTo>
                  <a:pt x="1787123" y="821766"/>
                </a:lnTo>
                <a:lnTo>
                  <a:pt x="1768588" y="833124"/>
                </a:lnTo>
                <a:lnTo>
                  <a:pt x="1764544" y="834799"/>
                </a:lnTo>
                <a:lnTo>
                  <a:pt x="1743074" y="838199"/>
                </a:lnTo>
                <a:lnTo>
                  <a:pt x="66674" y="838199"/>
                </a:lnTo>
                <a:lnTo>
                  <a:pt x="62296" y="838199"/>
                </a:lnTo>
                <a:lnTo>
                  <a:pt x="57960" y="837772"/>
                </a:lnTo>
                <a:lnTo>
                  <a:pt x="53667" y="836918"/>
                </a:lnTo>
                <a:lnTo>
                  <a:pt x="49373" y="836064"/>
                </a:lnTo>
                <a:lnTo>
                  <a:pt x="45203" y="834799"/>
                </a:lnTo>
                <a:lnTo>
                  <a:pt x="41159" y="833124"/>
                </a:lnTo>
                <a:lnTo>
                  <a:pt x="37114" y="831448"/>
                </a:lnTo>
                <a:lnTo>
                  <a:pt x="8802" y="804927"/>
                </a:lnTo>
                <a:lnTo>
                  <a:pt x="5074" y="797039"/>
                </a:lnTo>
                <a:lnTo>
                  <a:pt x="3399" y="792995"/>
                </a:lnTo>
                <a:lnTo>
                  <a:pt x="2134" y="788826"/>
                </a:lnTo>
                <a:lnTo>
                  <a:pt x="1280" y="784532"/>
                </a:lnTo>
                <a:lnTo>
                  <a:pt x="426" y="780238"/>
                </a:lnTo>
                <a:lnTo>
                  <a:pt x="0" y="775902"/>
                </a:lnTo>
                <a:lnTo>
                  <a:pt x="0" y="771524"/>
                </a:lnTo>
                <a:close/>
              </a:path>
            </a:pathLst>
          </a:custGeom>
          <a:ln w="19049">
            <a:solidFill>
              <a:srgbClr val="0033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353549" y="1735138"/>
            <a:ext cx="192881" cy="128587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012237" y="1909922"/>
            <a:ext cx="873125" cy="429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480"/>
              </a:spcBef>
            </a:pPr>
            <a:r>
              <a:rPr sz="1200" b="1" dirty="0">
                <a:latin typeface="Liberation Serif"/>
                <a:cs typeface="Liberation Serif"/>
              </a:rPr>
              <a:t>spaCy </a:t>
            </a:r>
            <a:r>
              <a:rPr sz="1200" b="1" spc="-25" dirty="0">
                <a:latin typeface="Liberation Serif"/>
                <a:cs typeface="Liberation Serif"/>
              </a:rPr>
              <a:t>NER</a:t>
            </a:r>
            <a:endParaRPr sz="1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dirty="0">
                <a:latin typeface="Liberation Serif"/>
                <a:cs typeface="Liberation Serif"/>
              </a:rPr>
              <a:t>Privacy</a:t>
            </a:r>
            <a:r>
              <a:rPr sz="900" spc="-30" dirty="0">
                <a:latin typeface="Liberation Serif"/>
                <a:cs typeface="Liberation Serif"/>
              </a:rPr>
              <a:t> </a:t>
            </a:r>
            <a:r>
              <a:rPr sz="900" spc="-10" dirty="0">
                <a:latin typeface="Liberation Serif"/>
                <a:cs typeface="Liberation Serif"/>
              </a:rPr>
              <a:t>Protection</a:t>
            </a:r>
            <a:endParaRPr sz="900">
              <a:latin typeface="Liberation Serif"/>
              <a:cs typeface="Liberation Serif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534399" y="2542382"/>
            <a:ext cx="1828800" cy="1257300"/>
            <a:chOff x="8534399" y="4000500"/>
            <a:chExt cx="1828800" cy="1257300"/>
          </a:xfrm>
        </p:grpSpPr>
        <p:sp>
          <p:nvSpPr>
            <p:cNvPr id="26" name="object 26"/>
            <p:cNvSpPr/>
            <p:nvPr/>
          </p:nvSpPr>
          <p:spPr>
            <a:xfrm>
              <a:off x="9905999" y="4010025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19049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43924" y="4400549"/>
              <a:ext cx="1809750" cy="847725"/>
            </a:xfrm>
            <a:custGeom>
              <a:avLst/>
              <a:gdLst/>
              <a:ahLst/>
              <a:cxnLst/>
              <a:rect l="l" t="t" r="r" b="b"/>
              <a:pathLst>
                <a:path w="1809750" h="847725">
                  <a:moveTo>
                    <a:pt x="1747452" y="847724"/>
                  </a:moveTo>
                  <a:lnTo>
                    <a:pt x="62296" y="847724"/>
                  </a:lnTo>
                  <a:lnTo>
                    <a:pt x="57960" y="847297"/>
                  </a:lnTo>
                  <a:lnTo>
                    <a:pt x="22623" y="831291"/>
                  </a:lnTo>
                  <a:lnTo>
                    <a:pt x="2134" y="798351"/>
                  </a:lnTo>
                  <a:lnTo>
                    <a:pt x="0" y="785428"/>
                  </a:lnTo>
                  <a:lnTo>
                    <a:pt x="0" y="781049"/>
                  </a:lnTo>
                  <a:lnTo>
                    <a:pt x="0" y="62297"/>
                  </a:lnTo>
                  <a:lnTo>
                    <a:pt x="13667" y="25992"/>
                  </a:lnTo>
                  <a:lnTo>
                    <a:pt x="45203" y="3399"/>
                  </a:lnTo>
                  <a:lnTo>
                    <a:pt x="62296" y="0"/>
                  </a:lnTo>
                  <a:lnTo>
                    <a:pt x="1747452" y="0"/>
                  </a:lnTo>
                  <a:lnTo>
                    <a:pt x="1783756" y="13668"/>
                  </a:lnTo>
                  <a:lnTo>
                    <a:pt x="1806347" y="45204"/>
                  </a:lnTo>
                  <a:lnTo>
                    <a:pt x="1809748" y="62297"/>
                  </a:lnTo>
                  <a:lnTo>
                    <a:pt x="1809748" y="785428"/>
                  </a:lnTo>
                  <a:lnTo>
                    <a:pt x="1796079" y="821732"/>
                  </a:lnTo>
                  <a:lnTo>
                    <a:pt x="1764544" y="844324"/>
                  </a:lnTo>
                  <a:lnTo>
                    <a:pt x="1751788" y="847297"/>
                  </a:lnTo>
                  <a:lnTo>
                    <a:pt x="1747452" y="847724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43924" y="4400549"/>
              <a:ext cx="1809750" cy="847725"/>
            </a:xfrm>
            <a:custGeom>
              <a:avLst/>
              <a:gdLst/>
              <a:ahLst/>
              <a:cxnLst/>
              <a:rect l="l" t="t" r="r" b="b"/>
              <a:pathLst>
                <a:path w="1809750" h="847725">
                  <a:moveTo>
                    <a:pt x="0" y="781049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4"/>
                  </a:lnTo>
                  <a:lnTo>
                    <a:pt x="5074" y="41159"/>
                  </a:lnTo>
                  <a:lnTo>
                    <a:pt x="6749" y="37114"/>
                  </a:lnTo>
                  <a:lnTo>
                    <a:pt x="8802" y="33272"/>
                  </a:lnTo>
                  <a:lnTo>
                    <a:pt x="37114" y="6750"/>
                  </a:lnTo>
                  <a:lnTo>
                    <a:pt x="53667" y="1281"/>
                  </a:lnTo>
                  <a:lnTo>
                    <a:pt x="57960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1743074" y="0"/>
                  </a:lnTo>
                  <a:lnTo>
                    <a:pt x="1747452" y="0"/>
                  </a:lnTo>
                  <a:lnTo>
                    <a:pt x="1751788" y="427"/>
                  </a:lnTo>
                  <a:lnTo>
                    <a:pt x="1756082" y="1281"/>
                  </a:lnTo>
                  <a:lnTo>
                    <a:pt x="1760376" y="2135"/>
                  </a:lnTo>
                  <a:lnTo>
                    <a:pt x="1764544" y="3399"/>
                  </a:lnTo>
                  <a:lnTo>
                    <a:pt x="1768588" y="5075"/>
                  </a:lnTo>
                  <a:lnTo>
                    <a:pt x="1772633" y="6750"/>
                  </a:lnTo>
                  <a:lnTo>
                    <a:pt x="1790219" y="19528"/>
                  </a:lnTo>
                  <a:lnTo>
                    <a:pt x="1793315" y="22624"/>
                  </a:lnTo>
                  <a:lnTo>
                    <a:pt x="1796079" y="25992"/>
                  </a:lnTo>
                  <a:lnTo>
                    <a:pt x="1798511" y="29631"/>
                  </a:lnTo>
                  <a:lnTo>
                    <a:pt x="1800943" y="33272"/>
                  </a:lnTo>
                  <a:lnTo>
                    <a:pt x="1809749" y="66674"/>
                  </a:lnTo>
                  <a:lnTo>
                    <a:pt x="1809749" y="781049"/>
                  </a:lnTo>
                  <a:lnTo>
                    <a:pt x="1809748" y="785428"/>
                  </a:lnTo>
                  <a:lnTo>
                    <a:pt x="1809321" y="789763"/>
                  </a:lnTo>
                  <a:lnTo>
                    <a:pt x="1808467" y="794057"/>
                  </a:lnTo>
                  <a:lnTo>
                    <a:pt x="1807612" y="798351"/>
                  </a:lnTo>
                  <a:lnTo>
                    <a:pt x="1787123" y="831291"/>
                  </a:lnTo>
                  <a:lnTo>
                    <a:pt x="1768588" y="842649"/>
                  </a:lnTo>
                  <a:lnTo>
                    <a:pt x="1764544" y="844324"/>
                  </a:lnTo>
                  <a:lnTo>
                    <a:pt x="1743074" y="847724"/>
                  </a:lnTo>
                  <a:lnTo>
                    <a:pt x="66674" y="847724"/>
                  </a:lnTo>
                  <a:lnTo>
                    <a:pt x="62296" y="847724"/>
                  </a:lnTo>
                  <a:lnTo>
                    <a:pt x="57960" y="847297"/>
                  </a:lnTo>
                  <a:lnTo>
                    <a:pt x="53667" y="846443"/>
                  </a:lnTo>
                  <a:lnTo>
                    <a:pt x="49373" y="845589"/>
                  </a:lnTo>
                  <a:lnTo>
                    <a:pt x="45203" y="844324"/>
                  </a:lnTo>
                  <a:lnTo>
                    <a:pt x="41159" y="842649"/>
                  </a:lnTo>
                  <a:lnTo>
                    <a:pt x="37114" y="840973"/>
                  </a:lnTo>
                  <a:lnTo>
                    <a:pt x="33271" y="838919"/>
                  </a:lnTo>
                  <a:lnTo>
                    <a:pt x="29631" y="836487"/>
                  </a:lnTo>
                  <a:lnTo>
                    <a:pt x="25991" y="834055"/>
                  </a:lnTo>
                  <a:lnTo>
                    <a:pt x="3399" y="802520"/>
                  </a:lnTo>
                  <a:lnTo>
                    <a:pt x="1280" y="794057"/>
                  </a:lnTo>
                  <a:lnTo>
                    <a:pt x="426" y="789763"/>
                  </a:lnTo>
                  <a:lnTo>
                    <a:pt x="0" y="785428"/>
                  </a:lnTo>
                  <a:lnTo>
                    <a:pt x="0" y="781049"/>
                  </a:lnTo>
                  <a:close/>
                </a:path>
              </a:pathLst>
            </a:custGeom>
            <a:ln w="19049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372599" y="4516040"/>
              <a:ext cx="150018" cy="15001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043937" y="3252947"/>
            <a:ext cx="809625" cy="429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200" b="1" spc="-10" dirty="0">
                <a:latin typeface="Liberation Serif"/>
                <a:cs typeface="Liberation Serif"/>
              </a:rPr>
              <a:t>FAISS</a:t>
            </a:r>
            <a:endParaRPr sz="1200">
              <a:latin typeface="Liberation Serif"/>
              <a:cs typeface="Liberation Serif"/>
            </a:endParaRPr>
          </a:p>
          <a:p>
            <a:pPr algn="ctr">
              <a:lnSpc>
                <a:spcPct val="100000"/>
              </a:lnSpc>
              <a:spcBef>
                <a:spcPts val="284"/>
              </a:spcBef>
            </a:pPr>
            <a:r>
              <a:rPr sz="900" spc="-20" dirty="0">
                <a:latin typeface="Liberation Serif"/>
                <a:cs typeface="Liberation Serif"/>
              </a:rPr>
              <a:t>Vector</a:t>
            </a:r>
            <a:r>
              <a:rPr sz="900" spc="-5" dirty="0">
                <a:latin typeface="Liberation Serif"/>
                <a:cs typeface="Liberation Serif"/>
              </a:rPr>
              <a:t> </a:t>
            </a:r>
            <a:r>
              <a:rPr sz="900" spc="-10" dirty="0">
                <a:latin typeface="Liberation Serif"/>
                <a:cs typeface="Liberation Serif"/>
              </a:rPr>
              <a:t>Similarity</a:t>
            </a:r>
            <a:endParaRPr sz="900">
              <a:latin typeface="Liberation Serif"/>
              <a:cs typeface="Liberation Serif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534399" y="3885406"/>
            <a:ext cx="1828800" cy="1257300"/>
            <a:chOff x="8534399" y="5343524"/>
            <a:chExt cx="1828800" cy="1257300"/>
          </a:xfrm>
        </p:grpSpPr>
        <p:sp>
          <p:nvSpPr>
            <p:cNvPr id="32" name="object 32"/>
            <p:cNvSpPr/>
            <p:nvPr/>
          </p:nvSpPr>
          <p:spPr>
            <a:xfrm>
              <a:off x="9905999" y="5353049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19049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43924" y="5743574"/>
              <a:ext cx="1809750" cy="847725"/>
            </a:xfrm>
            <a:custGeom>
              <a:avLst/>
              <a:gdLst/>
              <a:ahLst/>
              <a:cxnLst/>
              <a:rect l="l" t="t" r="r" b="b"/>
              <a:pathLst>
                <a:path w="1809750" h="847725">
                  <a:moveTo>
                    <a:pt x="1747452" y="847724"/>
                  </a:moveTo>
                  <a:lnTo>
                    <a:pt x="62296" y="847724"/>
                  </a:lnTo>
                  <a:lnTo>
                    <a:pt x="57960" y="847297"/>
                  </a:lnTo>
                  <a:lnTo>
                    <a:pt x="22623" y="831291"/>
                  </a:lnTo>
                  <a:lnTo>
                    <a:pt x="2134" y="798350"/>
                  </a:lnTo>
                  <a:lnTo>
                    <a:pt x="0" y="785426"/>
                  </a:lnTo>
                  <a:lnTo>
                    <a:pt x="0" y="781049"/>
                  </a:lnTo>
                  <a:lnTo>
                    <a:pt x="0" y="62296"/>
                  </a:lnTo>
                  <a:lnTo>
                    <a:pt x="13667" y="25992"/>
                  </a:lnTo>
                  <a:lnTo>
                    <a:pt x="45203" y="3399"/>
                  </a:lnTo>
                  <a:lnTo>
                    <a:pt x="62296" y="0"/>
                  </a:lnTo>
                  <a:lnTo>
                    <a:pt x="1747452" y="0"/>
                  </a:lnTo>
                  <a:lnTo>
                    <a:pt x="1783756" y="13668"/>
                  </a:lnTo>
                  <a:lnTo>
                    <a:pt x="1806347" y="45203"/>
                  </a:lnTo>
                  <a:lnTo>
                    <a:pt x="1809748" y="62296"/>
                  </a:lnTo>
                  <a:lnTo>
                    <a:pt x="1809748" y="785426"/>
                  </a:lnTo>
                  <a:lnTo>
                    <a:pt x="1796079" y="821731"/>
                  </a:lnTo>
                  <a:lnTo>
                    <a:pt x="1764544" y="844323"/>
                  </a:lnTo>
                  <a:lnTo>
                    <a:pt x="1751788" y="847297"/>
                  </a:lnTo>
                  <a:lnTo>
                    <a:pt x="1747452" y="847724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543924" y="5743574"/>
              <a:ext cx="1809750" cy="847725"/>
            </a:xfrm>
            <a:custGeom>
              <a:avLst/>
              <a:gdLst/>
              <a:ahLst/>
              <a:cxnLst/>
              <a:rect l="l" t="t" r="r" b="b"/>
              <a:pathLst>
                <a:path w="1809750" h="847725">
                  <a:moveTo>
                    <a:pt x="0" y="781049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4" y="41159"/>
                  </a:lnTo>
                  <a:lnTo>
                    <a:pt x="6749" y="37114"/>
                  </a:lnTo>
                  <a:lnTo>
                    <a:pt x="8802" y="33271"/>
                  </a:lnTo>
                  <a:lnTo>
                    <a:pt x="37114" y="6750"/>
                  </a:lnTo>
                  <a:lnTo>
                    <a:pt x="53667" y="1280"/>
                  </a:lnTo>
                  <a:lnTo>
                    <a:pt x="57960" y="426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1743074" y="0"/>
                  </a:lnTo>
                  <a:lnTo>
                    <a:pt x="1747452" y="0"/>
                  </a:lnTo>
                  <a:lnTo>
                    <a:pt x="1751788" y="426"/>
                  </a:lnTo>
                  <a:lnTo>
                    <a:pt x="1787123" y="16432"/>
                  </a:lnTo>
                  <a:lnTo>
                    <a:pt x="1790219" y="19528"/>
                  </a:lnTo>
                  <a:lnTo>
                    <a:pt x="1793315" y="22624"/>
                  </a:lnTo>
                  <a:lnTo>
                    <a:pt x="1796079" y="25992"/>
                  </a:lnTo>
                  <a:lnTo>
                    <a:pt x="1798511" y="29631"/>
                  </a:lnTo>
                  <a:lnTo>
                    <a:pt x="1800943" y="33271"/>
                  </a:lnTo>
                  <a:lnTo>
                    <a:pt x="1809749" y="66674"/>
                  </a:lnTo>
                  <a:lnTo>
                    <a:pt x="1809749" y="781049"/>
                  </a:lnTo>
                  <a:lnTo>
                    <a:pt x="1798512" y="818091"/>
                  </a:lnTo>
                  <a:lnTo>
                    <a:pt x="1768588" y="842648"/>
                  </a:lnTo>
                  <a:lnTo>
                    <a:pt x="1764544" y="844323"/>
                  </a:lnTo>
                  <a:lnTo>
                    <a:pt x="1743074" y="847724"/>
                  </a:lnTo>
                  <a:lnTo>
                    <a:pt x="66674" y="847724"/>
                  </a:lnTo>
                  <a:lnTo>
                    <a:pt x="62296" y="847724"/>
                  </a:lnTo>
                  <a:lnTo>
                    <a:pt x="57960" y="847297"/>
                  </a:lnTo>
                  <a:lnTo>
                    <a:pt x="53667" y="846443"/>
                  </a:lnTo>
                  <a:lnTo>
                    <a:pt x="49373" y="845589"/>
                  </a:lnTo>
                  <a:lnTo>
                    <a:pt x="45203" y="844323"/>
                  </a:lnTo>
                  <a:lnTo>
                    <a:pt x="41159" y="842648"/>
                  </a:lnTo>
                  <a:lnTo>
                    <a:pt x="37114" y="840973"/>
                  </a:lnTo>
                  <a:lnTo>
                    <a:pt x="33271" y="838919"/>
                  </a:lnTo>
                  <a:lnTo>
                    <a:pt x="29631" y="836487"/>
                  </a:lnTo>
                  <a:lnTo>
                    <a:pt x="25991" y="834055"/>
                  </a:lnTo>
                  <a:lnTo>
                    <a:pt x="3399" y="802519"/>
                  </a:lnTo>
                  <a:lnTo>
                    <a:pt x="0" y="785426"/>
                  </a:lnTo>
                  <a:lnTo>
                    <a:pt x="0" y="781049"/>
                  </a:lnTo>
                  <a:close/>
                </a:path>
              </a:pathLst>
            </a:custGeom>
            <a:ln w="19049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44024" y="5869780"/>
              <a:ext cx="214312" cy="128587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8708181" y="4595971"/>
            <a:ext cx="1481455" cy="429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200" b="1" spc="-10" dirty="0">
                <a:latin typeface="Liberation Serif"/>
                <a:cs typeface="Liberation Serif"/>
              </a:rPr>
              <a:t>sentence-transformers</a:t>
            </a:r>
            <a:endParaRPr sz="1200">
              <a:latin typeface="Liberation Serif"/>
              <a:cs typeface="Liberation Serif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900" spc="-10" dirty="0">
                <a:latin typeface="Liberation Serif"/>
                <a:cs typeface="Liberation Serif"/>
              </a:rPr>
              <a:t>all-MiniLM-L6-</a:t>
            </a:r>
            <a:r>
              <a:rPr sz="900" spc="-25" dirty="0">
                <a:latin typeface="Liberation Serif"/>
                <a:cs typeface="Liberation Serif"/>
              </a:rPr>
              <a:t>v2</a:t>
            </a:r>
            <a:endParaRPr sz="900">
              <a:latin typeface="Liberation Serif"/>
              <a:cs typeface="Liberation Serif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229598" y="5237957"/>
            <a:ext cx="2438400" cy="1333500"/>
            <a:chOff x="8229598" y="6696075"/>
            <a:chExt cx="2438400" cy="1333500"/>
          </a:xfrm>
        </p:grpSpPr>
        <p:sp>
          <p:nvSpPr>
            <p:cNvPr id="38" name="object 38"/>
            <p:cNvSpPr/>
            <p:nvPr/>
          </p:nvSpPr>
          <p:spPr>
            <a:xfrm>
              <a:off x="10439399" y="6696075"/>
              <a:ext cx="0" cy="285750"/>
            </a:xfrm>
            <a:custGeom>
              <a:avLst/>
              <a:gdLst/>
              <a:ahLst/>
              <a:cxnLst/>
              <a:rect l="l" t="t" r="r" b="b"/>
              <a:pathLst>
                <a:path h="285750">
                  <a:moveTo>
                    <a:pt x="0" y="0"/>
                  </a:moveTo>
                  <a:lnTo>
                    <a:pt x="0" y="285749"/>
                  </a:lnTo>
                </a:path>
              </a:pathLst>
            </a:custGeom>
            <a:ln w="19049">
              <a:solidFill>
                <a:srgbClr val="003366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39123" y="7086600"/>
              <a:ext cx="2419350" cy="933450"/>
            </a:xfrm>
            <a:custGeom>
              <a:avLst/>
              <a:gdLst/>
              <a:ahLst/>
              <a:cxnLst/>
              <a:rect l="l" t="t" r="r" b="b"/>
              <a:pathLst>
                <a:path w="2419350" h="933450">
                  <a:moveTo>
                    <a:pt x="2357052" y="933448"/>
                  </a:moveTo>
                  <a:lnTo>
                    <a:pt x="62297" y="933448"/>
                  </a:lnTo>
                  <a:lnTo>
                    <a:pt x="57960" y="933020"/>
                  </a:lnTo>
                  <a:lnTo>
                    <a:pt x="22624" y="917015"/>
                  </a:lnTo>
                  <a:lnTo>
                    <a:pt x="2134" y="884075"/>
                  </a:lnTo>
                  <a:lnTo>
                    <a:pt x="0" y="871151"/>
                  </a:lnTo>
                  <a:lnTo>
                    <a:pt x="0" y="866774"/>
                  </a:lnTo>
                  <a:lnTo>
                    <a:pt x="0" y="62296"/>
                  </a:lnTo>
                  <a:lnTo>
                    <a:pt x="13668" y="25990"/>
                  </a:lnTo>
                  <a:lnTo>
                    <a:pt x="45203" y="3399"/>
                  </a:lnTo>
                  <a:lnTo>
                    <a:pt x="62297" y="0"/>
                  </a:lnTo>
                  <a:lnTo>
                    <a:pt x="2357052" y="0"/>
                  </a:lnTo>
                  <a:lnTo>
                    <a:pt x="2393356" y="13667"/>
                  </a:lnTo>
                  <a:lnTo>
                    <a:pt x="2415949" y="45202"/>
                  </a:lnTo>
                  <a:lnTo>
                    <a:pt x="2419350" y="62296"/>
                  </a:lnTo>
                  <a:lnTo>
                    <a:pt x="2419350" y="871151"/>
                  </a:lnTo>
                  <a:lnTo>
                    <a:pt x="2405681" y="907456"/>
                  </a:lnTo>
                  <a:lnTo>
                    <a:pt x="2374145" y="930047"/>
                  </a:lnTo>
                  <a:lnTo>
                    <a:pt x="2361388" y="933021"/>
                  </a:lnTo>
                  <a:lnTo>
                    <a:pt x="2357052" y="933448"/>
                  </a:lnTo>
                  <a:close/>
                </a:path>
              </a:pathLst>
            </a:custGeom>
            <a:solidFill>
              <a:srgbClr val="F0F4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39123" y="7086599"/>
              <a:ext cx="2419350" cy="933450"/>
            </a:xfrm>
            <a:custGeom>
              <a:avLst/>
              <a:gdLst/>
              <a:ahLst/>
              <a:cxnLst/>
              <a:rect l="l" t="t" r="r" b="b"/>
              <a:pathLst>
                <a:path w="2419350" h="933450">
                  <a:moveTo>
                    <a:pt x="0" y="8667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2"/>
                  </a:lnTo>
                  <a:lnTo>
                    <a:pt x="3399" y="45203"/>
                  </a:lnTo>
                  <a:lnTo>
                    <a:pt x="5075" y="41159"/>
                  </a:lnTo>
                  <a:lnTo>
                    <a:pt x="6750" y="37113"/>
                  </a:lnTo>
                  <a:lnTo>
                    <a:pt x="8804" y="33270"/>
                  </a:lnTo>
                  <a:lnTo>
                    <a:pt x="11235" y="29630"/>
                  </a:lnTo>
                  <a:lnTo>
                    <a:pt x="13668" y="25990"/>
                  </a:lnTo>
                  <a:lnTo>
                    <a:pt x="16432" y="22623"/>
                  </a:lnTo>
                  <a:lnTo>
                    <a:pt x="19528" y="19527"/>
                  </a:lnTo>
                  <a:lnTo>
                    <a:pt x="22624" y="16432"/>
                  </a:lnTo>
                  <a:lnTo>
                    <a:pt x="41159" y="5074"/>
                  </a:lnTo>
                  <a:lnTo>
                    <a:pt x="45203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0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352675" y="0"/>
                  </a:lnTo>
                  <a:lnTo>
                    <a:pt x="2378190" y="5075"/>
                  </a:lnTo>
                  <a:lnTo>
                    <a:pt x="2382234" y="6750"/>
                  </a:lnTo>
                  <a:lnTo>
                    <a:pt x="2399821" y="19527"/>
                  </a:lnTo>
                  <a:lnTo>
                    <a:pt x="2402917" y="22623"/>
                  </a:lnTo>
                  <a:lnTo>
                    <a:pt x="2405681" y="25990"/>
                  </a:lnTo>
                  <a:lnTo>
                    <a:pt x="2408112" y="29630"/>
                  </a:lnTo>
                  <a:lnTo>
                    <a:pt x="2410543" y="33270"/>
                  </a:lnTo>
                  <a:lnTo>
                    <a:pt x="2412597" y="37113"/>
                  </a:lnTo>
                  <a:lnTo>
                    <a:pt x="2414272" y="41158"/>
                  </a:lnTo>
                  <a:lnTo>
                    <a:pt x="2415949" y="45203"/>
                  </a:lnTo>
                  <a:lnTo>
                    <a:pt x="2417214" y="49372"/>
                  </a:lnTo>
                  <a:lnTo>
                    <a:pt x="2418067" y="53666"/>
                  </a:lnTo>
                  <a:lnTo>
                    <a:pt x="2418922" y="57960"/>
                  </a:lnTo>
                  <a:lnTo>
                    <a:pt x="2419350" y="62296"/>
                  </a:lnTo>
                  <a:lnTo>
                    <a:pt x="2419350" y="66674"/>
                  </a:lnTo>
                  <a:lnTo>
                    <a:pt x="2419350" y="866774"/>
                  </a:lnTo>
                  <a:lnTo>
                    <a:pt x="2419350" y="871152"/>
                  </a:lnTo>
                  <a:lnTo>
                    <a:pt x="2418922" y="875488"/>
                  </a:lnTo>
                  <a:lnTo>
                    <a:pt x="2418067" y="879782"/>
                  </a:lnTo>
                  <a:lnTo>
                    <a:pt x="2417214" y="884075"/>
                  </a:lnTo>
                  <a:lnTo>
                    <a:pt x="2415949" y="888245"/>
                  </a:lnTo>
                  <a:lnTo>
                    <a:pt x="2414272" y="892289"/>
                  </a:lnTo>
                  <a:lnTo>
                    <a:pt x="2412597" y="896334"/>
                  </a:lnTo>
                  <a:lnTo>
                    <a:pt x="2386076" y="924644"/>
                  </a:lnTo>
                  <a:lnTo>
                    <a:pt x="2352675" y="933449"/>
                  </a:lnTo>
                  <a:lnTo>
                    <a:pt x="66675" y="933449"/>
                  </a:lnTo>
                  <a:lnTo>
                    <a:pt x="62297" y="933449"/>
                  </a:lnTo>
                  <a:lnTo>
                    <a:pt x="57960" y="933021"/>
                  </a:lnTo>
                  <a:lnTo>
                    <a:pt x="53667" y="932167"/>
                  </a:lnTo>
                  <a:lnTo>
                    <a:pt x="49373" y="931313"/>
                  </a:lnTo>
                  <a:lnTo>
                    <a:pt x="16432" y="910825"/>
                  </a:lnTo>
                  <a:lnTo>
                    <a:pt x="5075" y="892289"/>
                  </a:lnTo>
                  <a:lnTo>
                    <a:pt x="3399" y="888245"/>
                  </a:lnTo>
                  <a:lnTo>
                    <a:pt x="2134" y="884075"/>
                  </a:lnTo>
                  <a:lnTo>
                    <a:pt x="1280" y="879782"/>
                  </a:lnTo>
                  <a:lnTo>
                    <a:pt x="426" y="875488"/>
                  </a:lnTo>
                  <a:lnTo>
                    <a:pt x="0" y="871152"/>
                  </a:lnTo>
                  <a:lnTo>
                    <a:pt x="0" y="866774"/>
                  </a:lnTo>
                  <a:close/>
                </a:path>
              </a:pathLst>
            </a:custGeom>
            <a:ln w="19049">
              <a:solidFill>
                <a:srgbClr val="0033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82124" y="7191374"/>
              <a:ext cx="142874" cy="1904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073108" y="5993515"/>
            <a:ext cx="751840" cy="4464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425"/>
              </a:spcBef>
            </a:pPr>
            <a:r>
              <a:rPr sz="1200" b="1" spc="-10" dirty="0">
                <a:latin typeface="Liberation Serif"/>
                <a:cs typeface="Liberation Serif"/>
              </a:rPr>
              <a:t>result.json</a:t>
            </a:r>
            <a:endParaRPr sz="120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050" spc="-10" dirty="0">
                <a:latin typeface="Liberation Serif"/>
                <a:cs typeface="Liberation Serif"/>
              </a:rPr>
              <a:t>/data/outputs/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BF441E6E-EF1B-5B39-D5E4-F8ACF83BD4DF}"/>
              </a:ext>
            </a:extLst>
          </p:cNvPr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Privacy</a:t>
            </a:r>
            <a:r>
              <a:rPr spc="-60" dirty="0"/>
              <a:t> </a:t>
            </a:r>
            <a:r>
              <a:rPr spc="-10" dirty="0"/>
              <a:t>Protection</a:t>
            </a:r>
            <a:r>
              <a:rPr spc="-60" dirty="0"/>
              <a:t> </a:t>
            </a:r>
            <a:r>
              <a:rPr spc="-10" dirty="0"/>
              <a:t>Mechanisms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4152899"/>
            <a:ext cx="5181600" cy="990600"/>
            <a:chOff x="609599" y="4152899"/>
            <a:chExt cx="5181600" cy="990600"/>
          </a:xfrm>
        </p:grpSpPr>
        <p:sp>
          <p:nvSpPr>
            <p:cNvPr id="4" name="object 4"/>
            <p:cNvSpPr/>
            <p:nvPr/>
          </p:nvSpPr>
          <p:spPr>
            <a:xfrm>
              <a:off x="628649" y="4152899"/>
              <a:ext cx="5162550" cy="990600"/>
            </a:xfrm>
            <a:custGeom>
              <a:avLst/>
              <a:gdLst/>
              <a:ahLst/>
              <a:cxnLst/>
              <a:rect l="l" t="t" r="r" b="b"/>
              <a:pathLst>
                <a:path w="5162550" h="990600">
                  <a:moveTo>
                    <a:pt x="5129501" y="990599"/>
                  </a:moveTo>
                  <a:lnTo>
                    <a:pt x="16523" y="990599"/>
                  </a:lnTo>
                  <a:lnTo>
                    <a:pt x="14093" y="989632"/>
                  </a:lnTo>
                  <a:lnTo>
                    <a:pt x="0" y="957551"/>
                  </a:lnTo>
                  <a:lnTo>
                    <a:pt x="0" y="9524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129501" y="0"/>
                  </a:lnTo>
                  <a:lnTo>
                    <a:pt x="5161582" y="28187"/>
                  </a:lnTo>
                  <a:lnTo>
                    <a:pt x="5162549" y="33047"/>
                  </a:lnTo>
                  <a:lnTo>
                    <a:pt x="5162549" y="957551"/>
                  </a:lnTo>
                  <a:lnTo>
                    <a:pt x="5134361" y="989632"/>
                  </a:lnTo>
                  <a:lnTo>
                    <a:pt x="5129501" y="9905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4152899"/>
              <a:ext cx="38100" cy="990600"/>
            </a:xfrm>
            <a:custGeom>
              <a:avLst/>
              <a:gdLst/>
              <a:ahLst/>
              <a:cxnLst/>
              <a:rect l="l" t="t" r="r" b="b"/>
              <a:pathLst>
                <a:path w="38100" h="990600">
                  <a:moveTo>
                    <a:pt x="38099" y="990599"/>
                  </a:moveTo>
                  <a:lnTo>
                    <a:pt x="2789" y="967125"/>
                  </a:lnTo>
                  <a:lnTo>
                    <a:pt x="0" y="9524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905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332" y="1466849"/>
            <a:ext cx="142934" cy="1521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1355089"/>
            <a:ext cx="46088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Hybrid</a:t>
            </a:r>
            <a:r>
              <a:rPr sz="1350" b="1" spc="-2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masking</a:t>
            </a:r>
            <a:r>
              <a:rPr sz="1350" b="1" spc="-1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approach:</a:t>
            </a:r>
            <a:r>
              <a:rPr sz="1350" b="1" spc="-1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Combination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of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spaCy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Named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Entity </a:t>
            </a:r>
            <a:r>
              <a:rPr sz="1350" dirty="0">
                <a:latin typeface="Liberation Serif"/>
                <a:cs typeface="Liberation Serif"/>
              </a:rPr>
              <a:t>Recognition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(NER)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regex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pattern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matching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for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comprehensive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800" y="1949450"/>
            <a:ext cx="17303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iberation Serif"/>
                <a:cs typeface="Liberation Serif"/>
              </a:rPr>
              <a:t>sensitive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entity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detection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457449"/>
            <a:ext cx="133349" cy="152399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4000499" y="2705099"/>
            <a:ext cx="942975" cy="190500"/>
          </a:xfrm>
          <a:custGeom>
            <a:avLst/>
            <a:gdLst/>
            <a:ahLst/>
            <a:cxnLst/>
            <a:rect l="l" t="t" r="r" b="b"/>
            <a:pathLst>
              <a:path w="942975" h="190500">
                <a:moveTo>
                  <a:pt x="926451" y="190499"/>
                </a:moveTo>
                <a:lnTo>
                  <a:pt x="16523" y="190499"/>
                </a:lnTo>
                <a:lnTo>
                  <a:pt x="14093" y="190016"/>
                </a:lnTo>
                <a:lnTo>
                  <a:pt x="0" y="173976"/>
                </a:lnTo>
                <a:lnTo>
                  <a:pt x="0" y="171449"/>
                </a:lnTo>
                <a:lnTo>
                  <a:pt x="0" y="16523"/>
                </a:lnTo>
                <a:lnTo>
                  <a:pt x="16523" y="0"/>
                </a:lnTo>
                <a:lnTo>
                  <a:pt x="926451" y="0"/>
                </a:lnTo>
                <a:lnTo>
                  <a:pt x="942974" y="16523"/>
                </a:lnTo>
                <a:lnTo>
                  <a:pt x="942974" y="173976"/>
                </a:lnTo>
                <a:lnTo>
                  <a:pt x="928880" y="190016"/>
                </a:lnTo>
                <a:lnTo>
                  <a:pt x="926451" y="190499"/>
                </a:lnTo>
                <a:close/>
              </a:path>
            </a:pathLst>
          </a:custGeom>
          <a:solidFill>
            <a:srgbClr val="E1F5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39800" y="2345689"/>
            <a:ext cx="478663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Entity</a:t>
            </a:r>
            <a:r>
              <a:rPr sz="1350" b="1" spc="-1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types</a:t>
            </a:r>
            <a:r>
              <a:rPr sz="1350" b="1" spc="-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masked:</a:t>
            </a:r>
            <a:r>
              <a:rPr sz="1350" b="1" spc="-1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PERSON,</a:t>
            </a:r>
            <a:r>
              <a:rPr sz="1350" spc="-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EMAIL,</a:t>
            </a:r>
            <a:r>
              <a:rPr sz="1350" spc="-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1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GPE</a:t>
            </a:r>
            <a:r>
              <a:rPr sz="1350" spc="-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(Geo-Political </a:t>
            </a:r>
            <a:r>
              <a:rPr sz="1350" dirty="0">
                <a:latin typeface="Liberation Serif"/>
                <a:cs typeface="Liberation Serif"/>
              </a:rPr>
              <a:t>Entity)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data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are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automatically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replaced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with</a:t>
            </a:r>
            <a:r>
              <a:rPr sz="1350" spc="250" dirty="0">
                <a:latin typeface="Liberation Serif"/>
                <a:cs typeface="Liberation Serif"/>
              </a:rPr>
              <a:t> </a:t>
            </a:r>
            <a:r>
              <a:rPr sz="1350" b="1" dirty="0">
                <a:latin typeface="Liberation Serif"/>
                <a:cs typeface="Liberation Serif"/>
              </a:rPr>
              <a:t>[MASKED]</a:t>
            </a:r>
            <a:r>
              <a:rPr sz="1350" b="1" spc="25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before</a:t>
            </a:r>
            <a:r>
              <a:rPr sz="1350" spc="-25" dirty="0">
                <a:latin typeface="Liberation Serif"/>
                <a:cs typeface="Liberation Serif"/>
              </a:rPr>
              <a:t> any </a:t>
            </a:r>
            <a:r>
              <a:rPr sz="1350" dirty="0">
                <a:latin typeface="Liberation Serif"/>
                <a:cs typeface="Liberation Serif"/>
              </a:rPr>
              <a:t>LLM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processing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3448050"/>
            <a:ext cx="152399" cy="1523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39800" y="3336290"/>
            <a:ext cx="4662805" cy="558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350" b="1" spc="-10" dirty="0">
                <a:solidFill>
                  <a:srgbClr val="003366"/>
                </a:solidFill>
                <a:latin typeface="Liberation Serif"/>
                <a:cs typeface="Liberation Serif"/>
              </a:rPr>
              <a:t>Privacy-by-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design</a:t>
            </a:r>
            <a:r>
              <a:rPr sz="1350" b="1" spc="-3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spc="-10" dirty="0">
                <a:solidFill>
                  <a:srgbClr val="003366"/>
                </a:solidFill>
                <a:latin typeface="Liberation Serif"/>
                <a:cs typeface="Liberation Serif"/>
              </a:rPr>
              <a:t>principle:</a:t>
            </a:r>
            <a:r>
              <a:rPr sz="1350" b="1" spc="-8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All</a:t>
            </a:r>
            <a:r>
              <a:rPr sz="1350" spc="-1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sensitive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information</a:t>
            </a:r>
            <a:r>
              <a:rPr sz="1350" spc="-10" dirty="0">
                <a:latin typeface="Liberation Serif"/>
                <a:cs typeface="Liberation Serif"/>
              </a:rPr>
              <a:t> masking</a:t>
            </a:r>
            <a:endParaRPr sz="13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latin typeface="Liberation Serif"/>
                <a:cs typeface="Liberation Serif"/>
              </a:rPr>
              <a:t>happens</a:t>
            </a:r>
            <a:r>
              <a:rPr sz="1350" spc="-5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automatically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before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any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data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leaves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the</a:t>
            </a:r>
            <a:r>
              <a:rPr sz="1350" spc="-7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Algorithm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service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7399" y="4256405"/>
            <a:ext cx="46812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i="1" dirty="0">
                <a:latin typeface="Liberation Serif"/>
                <a:cs typeface="Liberation Serif"/>
              </a:rPr>
              <a:t>"All</a:t>
            </a:r>
            <a:r>
              <a:rPr sz="1200" i="1" spc="-2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data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masking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operations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are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performed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on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the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spc="-10" dirty="0">
                <a:latin typeface="Liberation Serif"/>
                <a:cs typeface="Liberation Serif"/>
              </a:rPr>
              <a:t>Clio-</a:t>
            </a:r>
            <a:r>
              <a:rPr sz="1200" i="1" dirty="0">
                <a:latin typeface="Liberation Serif"/>
                <a:cs typeface="Liberation Serif"/>
              </a:rPr>
              <a:t>X</a:t>
            </a:r>
            <a:r>
              <a:rPr sz="1200" i="1" spc="-2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verified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data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as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spc="-50" dirty="0">
                <a:latin typeface="Liberation Serif"/>
                <a:cs typeface="Liberation Serif"/>
              </a:rPr>
              <a:t>a </a:t>
            </a:r>
            <a:r>
              <a:rPr sz="1200" i="1" dirty="0">
                <a:latin typeface="Liberation Serif"/>
                <a:cs typeface="Liberation Serif"/>
              </a:rPr>
              <a:t>mandatory</a:t>
            </a:r>
            <a:r>
              <a:rPr sz="1200" i="1" spc="-1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step</a:t>
            </a:r>
            <a:r>
              <a:rPr sz="1200" i="1" spc="-15" dirty="0">
                <a:latin typeface="Liberation Serif"/>
                <a:cs typeface="Liberation Serif"/>
              </a:rPr>
              <a:t> </a:t>
            </a:r>
            <a:r>
              <a:rPr sz="1200" i="1" spc="-10" dirty="0">
                <a:latin typeface="Liberation Serif"/>
                <a:cs typeface="Liberation Serif"/>
              </a:rPr>
              <a:t>before </a:t>
            </a:r>
            <a:r>
              <a:rPr sz="1200" i="1" dirty="0">
                <a:latin typeface="Liberation Serif"/>
                <a:cs typeface="Liberation Serif"/>
              </a:rPr>
              <a:t>any</a:t>
            </a:r>
            <a:r>
              <a:rPr sz="1200" i="1" spc="-1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external</a:t>
            </a:r>
            <a:r>
              <a:rPr sz="1200" i="1" spc="-1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LLM</a:t>
            </a:r>
            <a:r>
              <a:rPr sz="1200" i="1" spc="-1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calls,</a:t>
            </a:r>
            <a:r>
              <a:rPr sz="1200" i="1" spc="-1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ensuring</a:t>
            </a:r>
            <a:r>
              <a:rPr sz="1200" i="1" spc="-1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no</a:t>
            </a:r>
            <a:r>
              <a:rPr sz="1200" i="1" spc="-15" dirty="0">
                <a:latin typeface="Liberation Serif"/>
                <a:cs typeface="Liberation Serif"/>
              </a:rPr>
              <a:t> </a:t>
            </a:r>
            <a:r>
              <a:rPr sz="1200" i="1" spc="-10" dirty="0">
                <a:latin typeface="Liberation Serif"/>
                <a:cs typeface="Liberation Serif"/>
              </a:rPr>
              <a:t>sensitive </a:t>
            </a:r>
            <a:r>
              <a:rPr sz="1200" i="1" dirty="0">
                <a:latin typeface="Liberation Serif"/>
                <a:cs typeface="Liberation Serif"/>
              </a:rPr>
              <a:t>information</a:t>
            </a:r>
            <a:r>
              <a:rPr sz="1200" i="1" spc="-3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ever</a:t>
            </a:r>
            <a:r>
              <a:rPr sz="1200" i="1" spc="-3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leaves</a:t>
            </a:r>
            <a:r>
              <a:rPr sz="1200" i="1" spc="-3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the</a:t>
            </a:r>
            <a:r>
              <a:rPr sz="1200" i="1" spc="-3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trusted</a:t>
            </a:r>
            <a:r>
              <a:rPr sz="1200" i="1" spc="-35" dirty="0">
                <a:latin typeface="Liberation Serif"/>
                <a:cs typeface="Liberation Serif"/>
              </a:rPr>
              <a:t> </a:t>
            </a:r>
            <a:r>
              <a:rPr sz="1200" i="1" spc="-10" dirty="0">
                <a:latin typeface="Liberation Serif"/>
                <a:cs typeface="Liberation Serif"/>
              </a:rPr>
              <a:t>environment."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00761" y="440848"/>
            <a:ext cx="5476875" cy="6162675"/>
          </a:xfrm>
          <a:custGeom>
            <a:avLst/>
            <a:gdLst/>
            <a:ahLst/>
            <a:cxnLst/>
            <a:rect l="l" t="t" r="r" b="b"/>
            <a:pathLst>
              <a:path w="5476875" h="6162675">
                <a:moveTo>
                  <a:pt x="0" y="6091237"/>
                </a:moveTo>
                <a:lnTo>
                  <a:pt x="0" y="71437"/>
                </a:lnTo>
                <a:lnTo>
                  <a:pt x="0" y="66746"/>
                </a:lnTo>
                <a:lnTo>
                  <a:pt x="457" y="62101"/>
                </a:lnTo>
                <a:lnTo>
                  <a:pt x="1372" y="57500"/>
                </a:lnTo>
                <a:lnTo>
                  <a:pt x="2287" y="52900"/>
                </a:lnTo>
                <a:lnTo>
                  <a:pt x="3642" y="48433"/>
                </a:lnTo>
                <a:lnTo>
                  <a:pt x="5437" y="44099"/>
                </a:lnTo>
                <a:lnTo>
                  <a:pt x="7232" y="39765"/>
                </a:lnTo>
                <a:lnTo>
                  <a:pt x="9433" y="35648"/>
                </a:lnTo>
                <a:lnTo>
                  <a:pt x="12039" y="31748"/>
                </a:lnTo>
                <a:lnTo>
                  <a:pt x="14645" y="27848"/>
                </a:lnTo>
                <a:lnTo>
                  <a:pt x="17607" y="24240"/>
                </a:lnTo>
                <a:lnTo>
                  <a:pt x="20923" y="20923"/>
                </a:lnTo>
                <a:lnTo>
                  <a:pt x="24240" y="17606"/>
                </a:lnTo>
                <a:lnTo>
                  <a:pt x="27848" y="14645"/>
                </a:lnTo>
                <a:lnTo>
                  <a:pt x="31748" y="12039"/>
                </a:lnTo>
                <a:lnTo>
                  <a:pt x="35648" y="9433"/>
                </a:lnTo>
                <a:lnTo>
                  <a:pt x="39764" y="7232"/>
                </a:lnTo>
                <a:lnTo>
                  <a:pt x="44099" y="5437"/>
                </a:lnTo>
                <a:lnTo>
                  <a:pt x="48432" y="3642"/>
                </a:lnTo>
                <a:lnTo>
                  <a:pt x="52899" y="2287"/>
                </a:lnTo>
                <a:lnTo>
                  <a:pt x="57500" y="1372"/>
                </a:lnTo>
                <a:lnTo>
                  <a:pt x="62101" y="457"/>
                </a:lnTo>
                <a:lnTo>
                  <a:pt x="66747" y="0"/>
                </a:lnTo>
                <a:lnTo>
                  <a:pt x="71438" y="0"/>
                </a:lnTo>
                <a:lnTo>
                  <a:pt x="5405437" y="0"/>
                </a:lnTo>
                <a:lnTo>
                  <a:pt x="5410128" y="0"/>
                </a:lnTo>
                <a:lnTo>
                  <a:pt x="5414773" y="457"/>
                </a:lnTo>
                <a:lnTo>
                  <a:pt x="5452633" y="17606"/>
                </a:lnTo>
                <a:lnTo>
                  <a:pt x="5471434" y="44099"/>
                </a:lnTo>
                <a:lnTo>
                  <a:pt x="5473230" y="48433"/>
                </a:lnTo>
                <a:lnTo>
                  <a:pt x="5474585" y="52900"/>
                </a:lnTo>
                <a:lnTo>
                  <a:pt x="5475501" y="57500"/>
                </a:lnTo>
                <a:lnTo>
                  <a:pt x="5476416" y="62101"/>
                </a:lnTo>
                <a:lnTo>
                  <a:pt x="5476875" y="66746"/>
                </a:lnTo>
                <a:lnTo>
                  <a:pt x="5476875" y="71437"/>
                </a:lnTo>
                <a:lnTo>
                  <a:pt x="5476875" y="6091237"/>
                </a:lnTo>
                <a:lnTo>
                  <a:pt x="5476875" y="6095927"/>
                </a:lnTo>
                <a:lnTo>
                  <a:pt x="5476416" y="6100573"/>
                </a:lnTo>
                <a:lnTo>
                  <a:pt x="5475501" y="6105173"/>
                </a:lnTo>
                <a:lnTo>
                  <a:pt x="5474585" y="6109773"/>
                </a:lnTo>
                <a:lnTo>
                  <a:pt x="5473230" y="6114240"/>
                </a:lnTo>
                <a:lnTo>
                  <a:pt x="5471434" y="6118574"/>
                </a:lnTo>
                <a:lnTo>
                  <a:pt x="5469640" y="6122907"/>
                </a:lnTo>
                <a:lnTo>
                  <a:pt x="5441224" y="6153240"/>
                </a:lnTo>
                <a:lnTo>
                  <a:pt x="5419373" y="6161301"/>
                </a:lnTo>
                <a:lnTo>
                  <a:pt x="5414773" y="6162216"/>
                </a:lnTo>
                <a:lnTo>
                  <a:pt x="5410128" y="6162673"/>
                </a:lnTo>
                <a:lnTo>
                  <a:pt x="5405437" y="6162674"/>
                </a:lnTo>
                <a:lnTo>
                  <a:pt x="71438" y="6162674"/>
                </a:lnTo>
                <a:lnTo>
                  <a:pt x="66747" y="6162673"/>
                </a:lnTo>
                <a:lnTo>
                  <a:pt x="62101" y="6162216"/>
                </a:lnTo>
                <a:lnTo>
                  <a:pt x="57500" y="6161300"/>
                </a:lnTo>
                <a:lnTo>
                  <a:pt x="52899" y="6160386"/>
                </a:lnTo>
                <a:lnTo>
                  <a:pt x="48432" y="6159031"/>
                </a:lnTo>
                <a:lnTo>
                  <a:pt x="44099" y="6157235"/>
                </a:lnTo>
                <a:lnTo>
                  <a:pt x="39764" y="6155440"/>
                </a:lnTo>
                <a:lnTo>
                  <a:pt x="35648" y="6153240"/>
                </a:lnTo>
                <a:lnTo>
                  <a:pt x="31748" y="6150633"/>
                </a:lnTo>
                <a:lnTo>
                  <a:pt x="27848" y="6148027"/>
                </a:lnTo>
                <a:lnTo>
                  <a:pt x="24240" y="6145066"/>
                </a:lnTo>
                <a:lnTo>
                  <a:pt x="20923" y="6141750"/>
                </a:lnTo>
                <a:lnTo>
                  <a:pt x="17607" y="6138433"/>
                </a:lnTo>
                <a:lnTo>
                  <a:pt x="5437" y="6118574"/>
                </a:lnTo>
                <a:lnTo>
                  <a:pt x="3642" y="6114240"/>
                </a:lnTo>
                <a:lnTo>
                  <a:pt x="2287" y="6109773"/>
                </a:lnTo>
                <a:lnTo>
                  <a:pt x="1372" y="6105173"/>
                </a:lnTo>
                <a:lnTo>
                  <a:pt x="457" y="6100573"/>
                </a:lnTo>
                <a:lnTo>
                  <a:pt x="0" y="6095927"/>
                </a:lnTo>
                <a:lnTo>
                  <a:pt x="0" y="6091237"/>
                </a:lnTo>
                <a:close/>
              </a:path>
            </a:pathLst>
          </a:custGeom>
          <a:ln w="9524">
            <a:solidFill>
              <a:srgbClr val="E2E7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008838" y="642461"/>
            <a:ext cx="166052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Liberation Serif"/>
                <a:cs typeface="Liberation Serif"/>
              </a:rPr>
              <a:t>Masking</a:t>
            </a:r>
            <a:r>
              <a:rPr sz="1350" b="1" spc="-35" dirty="0">
                <a:solidFill>
                  <a:srgbClr val="1D40AF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1D40AF"/>
                </a:solidFill>
                <a:latin typeface="Liberation Serif"/>
                <a:cs typeface="Liberation Serif"/>
              </a:rPr>
              <a:t>Process</a:t>
            </a:r>
            <a:r>
              <a:rPr sz="1350" b="1" spc="-35" dirty="0">
                <a:solidFill>
                  <a:srgbClr val="1D40AF"/>
                </a:solidFill>
                <a:latin typeface="Liberation Serif"/>
                <a:cs typeface="Liberation Serif"/>
              </a:rPr>
              <a:t> </a:t>
            </a:r>
            <a:r>
              <a:rPr sz="1350" b="1" spc="-20" dirty="0">
                <a:solidFill>
                  <a:srgbClr val="1D40AF"/>
                </a:solidFill>
                <a:latin typeface="Liberation Serif"/>
                <a:cs typeface="Liberation Serif"/>
              </a:rPr>
              <a:t>Flow</a:t>
            </a:r>
            <a:endParaRPr sz="1350">
              <a:latin typeface="Liberation Serif"/>
              <a:cs typeface="Liberation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96023" y="1017110"/>
            <a:ext cx="5086350" cy="838200"/>
            <a:chOff x="6296023" y="1990724"/>
            <a:chExt cx="5086350" cy="838200"/>
          </a:xfrm>
        </p:grpSpPr>
        <p:sp>
          <p:nvSpPr>
            <p:cNvPr id="18" name="object 18"/>
            <p:cNvSpPr/>
            <p:nvPr/>
          </p:nvSpPr>
          <p:spPr>
            <a:xfrm>
              <a:off x="6296023" y="1990724"/>
              <a:ext cx="5086350" cy="838200"/>
            </a:xfrm>
            <a:custGeom>
              <a:avLst/>
              <a:gdLst/>
              <a:ahLst/>
              <a:cxnLst/>
              <a:rect l="l" t="t" r="r" b="b"/>
              <a:pathLst>
                <a:path w="5086350" h="838200">
                  <a:moveTo>
                    <a:pt x="5053302" y="838199"/>
                  </a:moveTo>
                  <a:lnTo>
                    <a:pt x="33047" y="838199"/>
                  </a:lnTo>
                  <a:lnTo>
                    <a:pt x="28187" y="837232"/>
                  </a:lnTo>
                  <a:lnTo>
                    <a:pt x="966" y="810012"/>
                  </a:lnTo>
                  <a:lnTo>
                    <a:pt x="0" y="805152"/>
                  </a:lnTo>
                  <a:lnTo>
                    <a:pt x="0" y="800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053302" y="0"/>
                  </a:lnTo>
                  <a:lnTo>
                    <a:pt x="5085382" y="28187"/>
                  </a:lnTo>
                  <a:lnTo>
                    <a:pt x="5086350" y="33047"/>
                  </a:lnTo>
                  <a:lnTo>
                    <a:pt x="5086350" y="805152"/>
                  </a:lnTo>
                  <a:lnTo>
                    <a:pt x="5058162" y="837232"/>
                  </a:lnTo>
                  <a:lnTo>
                    <a:pt x="5053302" y="8381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10312" y="2352674"/>
              <a:ext cx="3829050" cy="333375"/>
            </a:xfrm>
            <a:custGeom>
              <a:avLst/>
              <a:gdLst/>
              <a:ahLst/>
              <a:cxnLst/>
              <a:rect l="l" t="t" r="r" b="b"/>
              <a:pathLst>
                <a:path w="3829050" h="333375">
                  <a:moveTo>
                    <a:pt x="1381125" y="207035"/>
                  </a:moveTo>
                  <a:lnTo>
                    <a:pt x="1364602" y="190500"/>
                  </a:lnTo>
                  <a:lnTo>
                    <a:pt x="16535" y="190500"/>
                  </a:lnTo>
                  <a:lnTo>
                    <a:pt x="0" y="207035"/>
                  </a:lnTo>
                  <a:lnTo>
                    <a:pt x="0" y="314325"/>
                  </a:lnTo>
                  <a:lnTo>
                    <a:pt x="0" y="316852"/>
                  </a:lnTo>
                  <a:lnTo>
                    <a:pt x="16535" y="333375"/>
                  </a:lnTo>
                  <a:lnTo>
                    <a:pt x="1364602" y="333375"/>
                  </a:lnTo>
                  <a:lnTo>
                    <a:pt x="1381125" y="316852"/>
                  </a:lnTo>
                  <a:lnTo>
                    <a:pt x="1381125" y="207035"/>
                  </a:lnTo>
                  <a:close/>
                </a:path>
                <a:path w="3829050" h="333375">
                  <a:moveTo>
                    <a:pt x="3162300" y="16535"/>
                  </a:moveTo>
                  <a:lnTo>
                    <a:pt x="3145777" y="0"/>
                  </a:lnTo>
                  <a:lnTo>
                    <a:pt x="2378722" y="0"/>
                  </a:lnTo>
                  <a:lnTo>
                    <a:pt x="2362200" y="16535"/>
                  </a:lnTo>
                  <a:lnTo>
                    <a:pt x="2362200" y="123825"/>
                  </a:lnTo>
                  <a:lnTo>
                    <a:pt x="2362200" y="126352"/>
                  </a:lnTo>
                  <a:lnTo>
                    <a:pt x="2378722" y="142875"/>
                  </a:lnTo>
                  <a:lnTo>
                    <a:pt x="3145777" y="142875"/>
                  </a:lnTo>
                  <a:lnTo>
                    <a:pt x="3162300" y="126352"/>
                  </a:lnTo>
                  <a:lnTo>
                    <a:pt x="3162300" y="16535"/>
                  </a:lnTo>
                  <a:close/>
                </a:path>
                <a:path w="3829050" h="333375">
                  <a:moveTo>
                    <a:pt x="3829050" y="16535"/>
                  </a:moveTo>
                  <a:lnTo>
                    <a:pt x="3812527" y="0"/>
                  </a:lnTo>
                  <a:lnTo>
                    <a:pt x="3502672" y="0"/>
                  </a:lnTo>
                  <a:lnTo>
                    <a:pt x="3486150" y="16535"/>
                  </a:lnTo>
                  <a:lnTo>
                    <a:pt x="3486150" y="123825"/>
                  </a:lnTo>
                  <a:lnTo>
                    <a:pt x="3486150" y="126352"/>
                  </a:lnTo>
                  <a:lnTo>
                    <a:pt x="3502672" y="142875"/>
                  </a:lnTo>
                  <a:lnTo>
                    <a:pt x="3812527" y="142875"/>
                  </a:lnTo>
                  <a:lnTo>
                    <a:pt x="3829050" y="126352"/>
                  </a:lnTo>
                  <a:lnTo>
                    <a:pt x="3829050" y="16535"/>
                  </a:lnTo>
                  <a:close/>
                </a:path>
              </a:pathLst>
            </a:custGeom>
            <a:solidFill>
              <a:srgbClr val="FFE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97624" y="1050131"/>
            <a:ext cx="4413885" cy="6731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50" b="1" dirty="0">
                <a:latin typeface="Liberation Serif"/>
                <a:cs typeface="Liberation Serif"/>
              </a:rPr>
              <a:t>Input</a:t>
            </a:r>
            <a:r>
              <a:rPr sz="1050" b="1" spc="-50" dirty="0">
                <a:latin typeface="Liberation Serif"/>
                <a:cs typeface="Liberation Serif"/>
              </a:rPr>
              <a:t> </a:t>
            </a:r>
            <a:r>
              <a:rPr sz="1050" b="1" spc="-10" dirty="0">
                <a:latin typeface="Liberation Serif"/>
                <a:cs typeface="Liberation Serif"/>
              </a:rPr>
              <a:t>Text:</a:t>
            </a:r>
            <a:endParaRPr sz="1050">
              <a:latin typeface="Liberation Serif"/>
              <a:cs typeface="Liberation Serif"/>
            </a:endParaRPr>
          </a:p>
          <a:p>
            <a:pPr marL="50165" marR="5080" indent="-38100">
              <a:lnSpc>
                <a:spcPct val="119000"/>
              </a:lnSpc>
              <a:spcBef>
                <a:spcPts val="300"/>
              </a:spcBef>
            </a:pPr>
            <a:r>
              <a:rPr sz="1050" dirty="0">
                <a:latin typeface="Liberation Serif"/>
                <a:cs typeface="Liberation Serif"/>
              </a:rPr>
              <a:t>"Summarize</a:t>
            </a:r>
            <a:r>
              <a:rPr sz="1050" spc="-10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Cameroon</a:t>
            </a:r>
            <a:r>
              <a:rPr sz="1050" spc="-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decrees</a:t>
            </a:r>
            <a:r>
              <a:rPr sz="1050" spc="-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mentioning</a:t>
            </a:r>
            <a:r>
              <a:rPr sz="1050" spc="285" dirty="0">
                <a:latin typeface="Liberation Serif"/>
                <a:cs typeface="Liberation Serif"/>
              </a:rPr>
              <a:t> </a:t>
            </a:r>
            <a:r>
              <a:rPr sz="1050" spc="-10" dirty="0">
                <a:latin typeface="Liberation Serif"/>
                <a:cs typeface="Liberation Serif"/>
              </a:rPr>
              <a:t>Mr.</a:t>
            </a:r>
            <a:r>
              <a:rPr sz="1050" spc="-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John</a:t>
            </a:r>
            <a:r>
              <a:rPr sz="1050" spc="-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Doe</a:t>
            </a:r>
            <a:r>
              <a:rPr sz="1050" spc="280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from</a:t>
            </a:r>
            <a:r>
              <a:rPr sz="1050" spc="28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Paris</a:t>
            </a:r>
            <a:r>
              <a:rPr sz="1050" spc="28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and</a:t>
            </a:r>
            <a:r>
              <a:rPr sz="1050" spc="-10" dirty="0">
                <a:latin typeface="Liberation Serif"/>
                <a:cs typeface="Liberation Serif"/>
              </a:rPr>
              <a:t> email </a:t>
            </a:r>
            <a:r>
              <a:rPr sz="1050" dirty="0">
                <a:latin typeface="Liberation Serif"/>
                <a:cs typeface="Liberation Serif"/>
                <a:hlinkClick r:id="rId5"/>
              </a:rPr>
              <a:t>john.doe@example.com</a:t>
            </a:r>
            <a:r>
              <a:rPr sz="1050" spc="35" dirty="0">
                <a:latin typeface="Liberation Serif"/>
                <a:cs typeface="Liberation Serif"/>
              </a:rPr>
              <a:t> </a:t>
            </a:r>
            <a:r>
              <a:rPr sz="1050" spc="-50" dirty="0">
                <a:latin typeface="Liberation Serif"/>
                <a:cs typeface="Liberation Serif"/>
              </a:rPr>
              <a:t>"</a:t>
            </a:r>
            <a:endParaRPr sz="1050">
              <a:latin typeface="Liberation Serif"/>
              <a:cs typeface="Liberation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96023" y="2095817"/>
            <a:ext cx="5086350" cy="1531620"/>
            <a:chOff x="6296023" y="3069431"/>
            <a:chExt cx="5086350" cy="153162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1333" y="3069431"/>
              <a:ext cx="145256" cy="16784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300786" y="3367087"/>
              <a:ext cx="5076825" cy="1228725"/>
            </a:xfrm>
            <a:custGeom>
              <a:avLst/>
              <a:gdLst/>
              <a:ahLst/>
              <a:cxnLst/>
              <a:rect l="l" t="t" r="r" b="b"/>
              <a:pathLst>
                <a:path w="5076825" h="1228725">
                  <a:moveTo>
                    <a:pt x="5047907" y="1228724"/>
                  </a:moveTo>
                  <a:lnTo>
                    <a:pt x="28916" y="1228724"/>
                  </a:lnTo>
                  <a:lnTo>
                    <a:pt x="24664" y="1227878"/>
                  </a:lnTo>
                  <a:lnTo>
                    <a:pt x="0" y="1199807"/>
                  </a:lnTo>
                  <a:lnTo>
                    <a:pt x="0" y="11953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5047907" y="0"/>
                  </a:lnTo>
                  <a:lnTo>
                    <a:pt x="5076824" y="28916"/>
                  </a:lnTo>
                  <a:lnTo>
                    <a:pt x="5076824" y="1199807"/>
                  </a:lnTo>
                  <a:lnTo>
                    <a:pt x="5052160" y="1227878"/>
                  </a:lnTo>
                  <a:lnTo>
                    <a:pt x="5047907" y="12287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00786" y="3367087"/>
              <a:ext cx="5076825" cy="1228725"/>
            </a:xfrm>
            <a:custGeom>
              <a:avLst/>
              <a:gdLst/>
              <a:ahLst/>
              <a:cxnLst/>
              <a:rect l="l" t="t" r="r" b="b"/>
              <a:pathLst>
                <a:path w="5076825" h="1228725">
                  <a:moveTo>
                    <a:pt x="0" y="11953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043487" y="0"/>
                  </a:lnTo>
                  <a:lnTo>
                    <a:pt x="5047907" y="0"/>
                  </a:lnTo>
                  <a:lnTo>
                    <a:pt x="5052160" y="845"/>
                  </a:lnTo>
                  <a:lnTo>
                    <a:pt x="5076825" y="33337"/>
                  </a:lnTo>
                  <a:lnTo>
                    <a:pt x="5076825" y="1195387"/>
                  </a:lnTo>
                  <a:lnTo>
                    <a:pt x="5052160" y="1227878"/>
                  </a:lnTo>
                  <a:lnTo>
                    <a:pt x="5043487" y="1228724"/>
                  </a:lnTo>
                  <a:lnTo>
                    <a:pt x="33338" y="1228724"/>
                  </a:lnTo>
                  <a:lnTo>
                    <a:pt x="2537" y="1208144"/>
                  </a:lnTo>
                  <a:lnTo>
                    <a:pt x="845" y="1204060"/>
                  </a:lnTo>
                  <a:lnTo>
                    <a:pt x="0" y="1199807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19848" y="3714749"/>
              <a:ext cx="4838700" cy="762000"/>
            </a:xfrm>
            <a:custGeom>
              <a:avLst/>
              <a:gdLst/>
              <a:ahLst/>
              <a:cxnLst/>
              <a:rect l="l" t="t" r="r" b="b"/>
              <a:pathLst>
                <a:path w="4838700" h="762000">
                  <a:moveTo>
                    <a:pt x="4805652" y="761999"/>
                  </a:moveTo>
                  <a:lnTo>
                    <a:pt x="33047" y="761999"/>
                  </a:lnTo>
                  <a:lnTo>
                    <a:pt x="28187" y="761032"/>
                  </a:lnTo>
                  <a:lnTo>
                    <a:pt x="966" y="733811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805652" y="0"/>
                  </a:lnTo>
                  <a:lnTo>
                    <a:pt x="4837731" y="28187"/>
                  </a:lnTo>
                  <a:lnTo>
                    <a:pt x="4838699" y="33047"/>
                  </a:lnTo>
                  <a:lnTo>
                    <a:pt x="4838699" y="728952"/>
                  </a:lnTo>
                  <a:lnTo>
                    <a:pt x="4810511" y="761032"/>
                  </a:lnTo>
                  <a:lnTo>
                    <a:pt x="4805652" y="7619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07149" y="2499836"/>
            <a:ext cx="13792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Liberation Serif"/>
                <a:cs typeface="Liberation Serif"/>
              </a:rPr>
              <a:t>spaCy</a:t>
            </a:r>
            <a:r>
              <a:rPr sz="1050" b="1" spc="-30" dirty="0">
                <a:latin typeface="Liberation Serif"/>
                <a:cs typeface="Liberation Serif"/>
              </a:rPr>
              <a:t> </a:t>
            </a:r>
            <a:r>
              <a:rPr sz="1050" b="1" dirty="0">
                <a:latin typeface="Liberation Serif"/>
                <a:cs typeface="Liberation Serif"/>
              </a:rPr>
              <a:t>NER</a:t>
            </a:r>
            <a:r>
              <a:rPr sz="1050" b="1" spc="-25" dirty="0">
                <a:latin typeface="Liberation Serif"/>
                <a:cs typeface="Liberation Serif"/>
              </a:rPr>
              <a:t> </a:t>
            </a:r>
            <a:r>
              <a:rPr sz="1050" b="1" spc="-10" dirty="0">
                <a:latin typeface="Liberation Serif"/>
                <a:cs typeface="Liberation Serif"/>
              </a:rPr>
              <a:t>Processing: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83349" y="2781776"/>
            <a:ext cx="3234055" cy="6477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1320800">
              <a:lnSpc>
                <a:spcPts val="1200"/>
              </a:lnSpc>
              <a:spcBef>
                <a:spcPts val="219"/>
              </a:spcBef>
            </a:pPr>
            <a:r>
              <a:rPr sz="1050" dirty="0">
                <a:latin typeface="Liberation Mono"/>
                <a:cs typeface="Liberation Mono"/>
              </a:rPr>
              <a:t>doc</a:t>
            </a:r>
            <a:r>
              <a:rPr sz="1050" spc="80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=</a:t>
            </a:r>
            <a:r>
              <a:rPr sz="1050" spc="8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nlp("Input</a:t>
            </a:r>
            <a:r>
              <a:rPr sz="1050" spc="85" dirty="0">
                <a:latin typeface="Liberation Mono"/>
                <a:cs typeface="Liberation Mono"/>
              </a:rPr>
              <a:t> </a:t>
            </a:r>
            <a:r>
              <a:rPr sz="1050" spc="-10" dirty="0">
                <a:latin typeface="Liberation Mono"/>
                <a:cs typeface="Liberation Mono"/>
              </a:rPr>
              <a:t>text") </a:t>
            </a:r>
            <a:r>
              <a:rPr sz="1050" dirty="0">
                <a:latin typeface="Liberation Mono"/>
                <a:cs typeface="Liberation Mono"/>
              </a:rPr>
              <a:t>for</a:t>
            </a:r>
            <a:r>
              <a:rPr sz="1050" spc="5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ent</a:t>
            </a:r>
            <a:r>
              <a:rPr sz="1050" spc="5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in</a:t>
            </a:r>
            <a:r>
              <a:rPr sz="1050" spc="60" dirty="0">
                <a:latin typeface="Liberation Mono"/>
                <a:cs typeface="Liberation Mono"/>
              </a:rPr>
              <a:t> </a:t>
            </a:r>
            <a:r>
              <a:rPr sz="1050" spc="-10" dirty="0">
                <a:latin typeface="Liberation Mono"/>
                <a:cs typeface="Liberation Mono"/>
              </a:rPr>
              <a:t>doc.ents:</a:t>
            </a:r>
            <a:endParaRPr sz="1050">
              <a:latin typeface="Liberation Mono"/>
              <a:cs typeface="Liberation Mono"/>
            </a:endParaRPr>
          </a:p>
          <a:p>
            <a:pPr marL="670560" marR="5080" indent="-329565">
              <a:lnSpc>
                <a:spcPts val="1200"/>
              </a:lnSpc>
            </a:pPr>
            <a:r>
              <a:rPr sz="1050" dirty="0">
                <a:latin typeface="Liberation Mono"/>
                <a:cs typeface="Liberation Mono"/>
              </a:rPr>
              <a:t>if</a:t>
            </a:r>
            <a:r>
              <a:rPr sz="1050" spc="100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ent.label_</a:t>
            </a:r>
            <a:r>
              <a:rPr sz="1050" spc="10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in</a:t>
            </a:r>
            <a:r>
              <a:rPr sz="1050" spc="100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["PERSON",</a:t>
            </a:r>
            <a:r>
              <a:rPr sz="1050" spc="105" dirty="0">
                <a:latin typeface="Liberation Mono"/>
                <a:cs typeface="Liberation Mono"/>
              </a:rPr>
              <a:t> </a:t>
            </a:r>
            <a:r>
              <a:rPr sz="1050" spc="-10" dirty="0">
                <a:latin typeface="Liberation Mono"/>
                <a:cs typeface="Liberation Mono"/>
              </a:rPr>
              <a:t>"GPE"]: </a:t>
            </a:r>
            <a:r>
              <a:rPr sz="1050" dirty="0">
                <a:latin typeface="Liberation Mono"/>
                <a:cs typeface="Liberation Mono"/>
              </a:rPr>
              <a:t>#</a:t>
            </a:r>
            <a:r>
              <a:rPr sz="1050" spc="7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Replace</a:t>
            </a:r>
            <a:r>
              <a:rPr sz="1050" spc="7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with</a:t>
            </a:r>
            <a:r>
              <a:rPr sz="1050" spc="75" dirty="0">
                <a:latin typeface="Liberation Mono"/>
                <a:cs typeface="Liberation Mono"/>
              </a:rPr>
              <a:t> </a:t>
            </a:r>
            <a:r>
              <a:rPr sz="1050" spc="-10" dirty="0">
                <a:latin typeface="Liberation Mono"/>
                <a:cs typeface="Liberation Mono"/>
              </a:rPr>
              <a:t>[MASKED]</a:t>
            </a:r>
            <a:endParaRPr sz="1050">
              <a:latin typeface="Liberation Mono"/>
              <a:cs typeface="Liberation Mon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96023" y="3829366"/>
            <a:ext cx="5086350" cy="1226820"/>
            <a:chOff x="6296023" y="4802980"/>
            <a:chExt cx="5086350" cy="122682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1333" y="4802980"/>
              <a:ext cx="145256" cy="16784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00786" y="5100636"/>
              <a:ext cx="5076825" cy="923925"/>
            </a:xfrm>
            <a:custGeom>
              <a:avLst/>
              <a:gdLst/>
              <a:ahLst/>
              <a:cxnLst/>
              <a:rect l="l" t="t" r="r" b="b"/>
              <a:pathLst>
                <a:path w="5076825" h="923925">
                  <a:moveTo>
                    <a:pt x="5047907" y="923924"/>
                  </a:moveTo>
                  <a:lnTo>
                    <a:pt x="28916" y="923924"/>
                  </a:lnTo>
                  <a:lnTo>
                    <a:pt x="24664" y="923078"/>
                  </a:lnTo>
                  <a:lnTo>
                    <a:pt x="0" y="895007"/>
                  </a:lnTo>
                  <a:lnTo>
                    <a:pt x="0" y="8905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5047907" y="0"/>
                  </a:lnTo>
                  <a:lnTo>
                    <a:pt x="5076824" y="28916"/>
                  </a:lnTo>
                  <a:lnTo>
                    <a:pt x="5076824" y="895007"/>
                  </a:lnTo>
                  <a:lnTo>
                    <a:pt x="5052160" y="923078"/>
                  </a:lnTo>
                  <a:lnTo>
                    <a:pt x="5047907" y="9239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00786" y="5100636"/>
              <a:ext cx="5076825" cy="923925"/>
            </a:xfrm>
            <a:custGeom>
              <a:avLst/>
              <a:gdLst/>
              <a:ahLst/>
              <a:cxnLst/>
              <a:rect l="l" t="t" r="r" b="b"/>
              <a:pathLst>
                <a:path w="5076825" h="923925">
                  <a:moveTo>
                    <a:pt x="0" y="8905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2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043487" y="0"/>
                  </a:lnTo>
                  <a:lnTo>
                    <a:pt x="5047907" y="0"/>
                  </a:lnTo>
                  <a:lnTo>
                    <a:pt x="5052160" y="845"/>
                  </a:lnTo>
                  <a:lnTo>
                    <a:pt x="5056245" y="2537"/>
                  </a:lnTo>
                  <a:lnTo>
                    <a:pt x="5060329" y="4228"/>
                  </a:lnTo>
                  <a:lnTo>
                    <a:pt x="5076825" y="33337"/>
                  </a:lnTo>
                  <a:lnTo>
                    <a:pt x="5076825" y="890587"/>
                  </a:lnTo>
                  <a:lnTo>
                    <a:pt x="5052160" y="923078"/>
                  </a:lnTo>
                  <a:lnTo>
                    <a:pt x="5043487" y="923924"/>
                  </a:lnTo>
                  <a:lnTo>
                    <a:pt x="33338" y="923924"/>
                  </a:lnTo>
                  <a:lnTo>
                    <a:pt x="2537" y="903344"/>
                  </a:lnTo>
                  <a:lnTo>
                    <a:pt x="845" y="899260"/>
                  </a:lnTo>
                  <a:lnTo>
                    <a:pt x="0" y="895007"/>
                  </a:lnTo>
                  <a:lnTo>
                    <a:pt x="0" y="8905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19848" y="5448299"/>
              <a:ext cx="4838700" cy="457200"/>
            </a:xfrm>
            <a:custGeom>
              <a:avLst/>
              <a:gdLst/>
              <a:ahLst/>
              <a:cxnLst/>
              <a:rect l="l" t="t" r="r" b="b"/>
              <a:pathLst>
                <a:path w="4838700" h="457200">
                  <a:moveTo>
                    <a:pt x="4805652" y="457199"/>
                  </a:moveTo>
                  <a:lnTo>
                    <a:pt x="33047" y="457199"/>
                  </a:lnTo>
                  <a:lnTo>
                    <a:pt x="28187" y="456233"/>
                  </a:lnTo>
                  <a:lnTo>
                    <a:pt x="966" y="429012"/>
                  </a:lnTo>
                  <a:lnTo>
                    <a:pt x="0" y="424152"/>
                  </a:lnTo>
                  <a:lnTo>
                    <a:pt x="0" y="4190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805652" y="0"/>
                  </a:lnTo>
                  <a:lnTo>
                    <a:pt x="4837731" y="28187"/>
                  </a:lnTo>
                  <a:lnTo>
                    <a:pt x="4838699" y="33047"/>
                  </a:lnTo>
                  <a:lnTo>
                    <a:pt x="4838699" y="424152"/>
                  </a:lnTo>
                  <a:lnTo>
                    <a:pt x="4810511" y="456233"/>
                  </a:lnTo>
                  <a:lnTo>
                    <a:pt x="4805652" y="4571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407149" y="4233385"/>
            <a:ext cx="5448300" cy="624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latin typeface="Liberation Serif"/>
                <a:cs typeface="Liberation Serif"/>
              </a:rPr>
              <a:t>Regex</a:t>
            </a:r>
            <a:r>
              <a:rPr sz="1050" b="1" spc="-25" dirty="0">
                <a:latin typeface="Liberation Serif"/>
                <a:cs typeface="Liberation Serif"/>
              </a:rPr>
              <a:t> </a:t>
            </a:r>
            <a:r>
              <a:rPr sz="1050" b="1" dirty="0">
                <a:latin typeface="Liberation Serif"/>
                <a:cs typeface="Liberation Serif"/>
              </a:rPr>
              <a:t>Enhancement</a:t>
            </a:r>
            <a:r>
              <a:rPr sz="1050" b="1" spc="-20" dirty="0">
                <a:latin typeface="Liberation Serif"/>
                <a:cs typeface="Liberation Serif"/>
              </a:rPr>
              <a:t> </a:t>
            </a:r>
            <a:r>
              <a:rPr sz="1050" b="1" dirty="0">
                <a:latin typeface="Liberation Serif"/>
                <a:cs typeface="Liberation Serif"/>
              </a:rPr>
              <a:t>for</a:t>
            </a:r>
            <a:r>
              <a:rPr sz="1050" b="1" spc="-40" dirty="0">
                <a:latin typeface="Liberation Serif"/>
                <a:cs typeface="Liberation Serif"/>
              </a:rPr>
              <a:t> </a:t>
            </a:r>
            <a:r>
              <a:rPr sz="1050" b="1" spc="-10" dirty="0">
                <a:latin typeface="Liberation Serif"/>
                <a:cs typeface="Liberation Serif"/>
              </a:rPr>
              <a:t>EMAIL:</a:t>
            </a:r>
            <a:endParaRPr sz="1050">
              <a:latin typeface="Liberation Serif"/>
              <a:cs typeface="Liberation Serif"/>
            </a:endParaRPr>
          </a:p>
          <a:p>
            <a:pPr marL="88265" marR="5080">
              <a:lnSpc>
                <a:spcPts val="1200"/>
              </a:lnSpc>
              <a:spcBef>
                <a:spcPts val="1080"/>
              </a:spcBef>
            </a:pPr>
            <a:r>
              <a:rPr sz="1050" dirty="0">
                <a:latin typeface="Liberation Mono"/>
                <a:cs typeface="Liberation Mono"/>
              </a:rPr>
              <a:t>email_pattern</a:t>
            </a:r>
            <a:r>
              <a:rPr sz="1050" spc="39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=</a:t>
            </a:r>
            <a:r>
              <a:rPr sz="1050" spc="40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r'[a-zA-Z0-9._%+-]+@[a-zA-Z0-9.-]+\.[a-zA-</a:t>
            </a:r>
            <a:r>
              <a:rPr sz="1050" spc="-10" dirty="0">
                <a:latin typeface="Liberation Mono"/>
                <a:cs typeface="Liberation Mono"/>
              </a:rPr>
              <a:t>Z]{2,}' </a:t>
            </a:r>
            <a:r>
              <a:rPr sz="1050" dirty="0">
                <a:latin typeface="Liberation Mono"/>
                <a:cs typeface="Liberation Mono"/>
              </a:rPr>
              <a:t>text</a:t>
            </a:r>
            <a:r>
              <a:rPr sz="1050" spc="14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=</a:t>
            </a:r>
            <a:r>
              <a:rPr sz="1050" spc="145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re</a:t>
            </a:r>
            <a:r>
              <a:rPr sz="1050">
                <a:latin typeface="Liberation Mono"/>
                <a:cs typeface="Liberation Mono"/>
              </a:rPr>
              <a:t>.sub</a:t>
            </a:r>
            <a:br>
              <a:rPr lang="en-US" sz="1050">
                <a:latin typeface="Liberation Mono"/>
                <a:cs typeface="Liberation Mono"/>
              </a:rPr>
            </a:br>
            <a:r>
              <a:rPr sz="1050">
                <a:latin typeface="Liberation Mono"/>
                <a:cs typeface="Liberation Mono"/>
              </a:rPr>
              <a:t>(</a:t>
            </a:r>
            <a:r>
              <a:rPr sz="1050" dirty="0">
                <a:latin typeface="Liberation Mono"/>
                <a:cs typeface="Liberation Mono"/>
              </a:rPr>
              <a:t>email_pattern,</a:t>
            </a:r>
            <a:r>
              <a:rPr sz="1050" spc="150" dirty="0">
                <a:latin typeface="Liberation Mono"/>
                <a:cs typeface="Liberation Mono"/>
              </a:rPr>
              <a:t> </a:t>
            </a:r>
            <a:r>
              <a:rPr sz="1050" dirty="0">
                <a:latin typeface="Liberation Mono"/>
                <a:cs typeface="Liberation Mono"/>
              </a:rPr>
              <a:t>'[MASKED]',</a:t>
            </a:r>
            <a:r>
              <a:rPr sz="1050" spc="145" dirty="0">
                <a:latin typeface="Liberation Mono"/>
                <a:cs typeface="Liberation Mono"/>
              </a:rPr>
              <a:t> </a:t>
            </a:r>
            <a:r>
              <a:rPr sz="1050" spc="-10" dirty="0">
                <a:latin typeface="Liberation Mono"/>
                <a:cs typeface="Liberation Mono"/>
              </a:rPr>
              <a:t>text)</a:t>
            </a:r>
            <a:endParaRPr sz="1050">
              <a:latin typeface="Liberation Mono"/>
              <a:cs typeface="Liberation Mon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296023" y="5258116"/>
            <a:ext cx="5086350" cy="1150620"/>
            <a:chOff x="6296023" y="6231730"/>
            <a:chExt cx="5086350" cy="1150620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1333" y="6231730"/>
              <a:ext cx="145256" cy="16784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300786" y="6529386"/>
              <a:ext cx="5076825" cy="847725"/>
            </a:xfrm>
            <a:custGeom>
              <a:avLst/>
              <a:gdLst/>
              <a:ahLst/>
              <a:cxnLst/>
              <a:rect l="l" t="t" r="r" b="b"/>
              <a:pathLst>
                <a:path w="5076825" h="847725">
                  <a:moveTo>
                    <a:pt x="5047907" y="847724"/>
                  </a:moveTo>
                  <a:lnTo>
                    <a:pt x="28916" y="847724"/>
                  </a:lnTo>
                  <a:lnTo>
                    <a:pt x="24664" y="846878"/>
                  </a:lnTo>
                  <a:lnTo>
                    <a:pt x="0" y="818807"/>
                  </a:lnTo>
                  <a:lnTo>
                    <a:pt x="0" y="8143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5047907" y="0"/>
                  </a:lnTo>
                  <a:lnTo>
                    <a:pt x="5076824" y="28916"/>
                  </a:lnTo>
                  <a:lnTo>
                    <a:pt x="5076824" y="818807"/>
                  </a:lnTo>
                  <a:lnTo>
                    <a:pt x="5052160" y="846878"/>
                  </a:lnTo>
                  <a:lnTo>
                    <a:pt x="5047907" y="847724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00786" y="6529386"/>
              <a:ext cx="5076825" cy="847725"/>
            </a:xfrm>
            <a:custGeom>
              <a:avLst/>
              <a:gdLst/>
              <a:ahLst/>
              <a:cxnLst/>
              <a:rect l="l" t="t" r="r" b="b"/>
              <a:pathLst>
                <a:path w="5076825" h="847725">
                  <a:moveTo>
                    <a:pt x="0" y="8143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8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043487" y="0"/>
                  </a:lnTo>
                  <a:lnTo>
                    <a:pt x="5047907" y="0"/>
                  </a:lnTo>
                  <a:lnTo>
                    <a:pt x="5052160" y="845"/>
                  </a:lnTo>
                  <a:lnTo>
                    <a:pt x="5076825" y="33337"/>
                  </a:lnTo>
                  <a:lnTo>
                    <a:pt x="5076825" y="814387"/>
                  </a:lnTo>
                  <a:lnTo>
                    <a:pt x="5052160" y="846878"/>
                  </a:lnTo>
                  <a:lnTo>
                    <a:pt x="5043487" y="847724"/>
                  </a:lnTo>
                  <a:lnTo>
                    <a:pt x="33338" y="847724"/>
                  </a:lnTo>
                  <a:lnTo>
                    <a:pt x="2537" y="827144"/>
                  </a:lnTo>
                  <a:lnTo>
                    <a:pt x="845" y="823060"/>
                  </a:lnTo>
                  <a:lnTo>
                    <a:pt x="0" y="818807"/>
                  </a:lnTo>
                  <a:lnTo>
                    <a:pt x="0" y="814387"/>
                  </a:lnTo>
                  <a:close/>
                </a:path>
              </a:pathLst>
            </a:custGeom>
            <a:ln w="9524">
              <a:solidFill>
                <a:srgbClr val="A6F2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9837" y="6896099"/>
              <a:ext cx="4181475" cy="333375"/>
            </a:xfrm>
            <a:custGeom>
              <a:avLst/>
              <a:gdLst/>
              <a:ahLst/>
              <a:cxnLst/>
              <a:rect l="l" t="t" r="r" b="b"/>
              <a:pathLst>
                <a:path w="4181475" h="333375">
                  <a:moveTo>
                    <a:pt x="752475" y="207035"/>
                  </a:moveTo>
                  <a:lnTo>
                    <a:pt x="735952" y="190500"/>
                  </a:lnTo>
                  <a:lnTo>
                    <a:pt x="16522" y="190500"/>
                  </a:lnTo>
                  <a:lnTo>
                    <a:pt x="0" y="207035"/>
                  </a:lnTo>
                  <a:lnTo>
                    <a:pt x="0" y="314325"/>
                  </a:lnTo>
                  <a:lnTo>
                    <a:pt x="0" y="316852"/>
                  </a:lnTo>
                  <a:lnTo>
                    <a:pt x="16522" y="333375"/>
                  </a:lnTo>
                  <a:lnTo>
                    <a:pt x="735952" y="333375"/>
                  </a:lnTo>
                  <a:lnTo>
                    <a:pt x="752475" y="316852"/>
                  </a:lnTo>
                  <a:lnTo>
                    <a:pt x="752475" y="207035"/>
                  </a:lnTo>
                  <a:close/>
                </a:path>
                <a:path w="4181475" h="333375">
                  <a:moveTo>
                    <a:pt x="3105150" y="16535"/>
                  </a:moveTo>
                  <a:lnTo>
                    <a:pt x="3088627" y="0"/>
                  </a:lnTo>
                  <a:lnTo>
                    <a:pt x="2378722" y="0"/>
                  </a:lnTo>
                  <a:lnTo>
                    <a:pt x="2362200" y="16535"/>
                  </a:lnTo>
                  <a:lnTo>
                    <a:pt x="2362200" y="123825"/>
                  </a:lnTo>
                  <a:lnTo>
                    <a:pt x="2362200" y="126352"/>
                  </a:lnTo>
                  <a:lnTo>
                    <a:pt x="2378722" y="142875"/>
                  </a:lnTo>
                  <a:lnTo>
                    <a:pt x="3088627" y="142875"/>
                  </a:lnTo>
                  <a:lnTo>
                    <a:pt x="3105150" y="126352"/>
                  </a:lnTo>
                  <a:lnTo>
                    <a:pt x="3105150" y="16535"/>
                  </a:lnTo>
                  <a:close/>
                </a:path>
                <a:path w="4181475" h="333375">
                  <a:moveTo>
                    <a:pt x="4181475" y="16535"/>
                  </a:moveTo>
                  <a:lnTo>
                    <a:pt x="4164952" y="0"/>
                  </a:lnTo>
                  <a:lnTo>
                    <a:pt x="3455047" y="0"/>
                  </a:lnTo>
                  <a:lnTo>
                    <a:pt x="3438525" y="16535"/>
                  </a:lnTo>
                  <a:lnTo>
                    <a:pt x="3438525" y="123825"/>
                  </a:lnTo>
                  <a:lnTo>
                    <a:pt x="3438525" y="126352"/>
                  </a:lnTo>
                  <a:lnTo>
                    <a:pt x="3455047" y="142875"/>
                  </a:lnTo>
                  <a:lnTo>
                    <a:pt x="4164952" y="142875"/>
                  </a:lnTo>
                  <a:lnTo>
                    <a:pt x="4181475" y="126352"/>
                  </a:lnTo>
                  <a:lnTo>
                    <a:pt x="4181475" y="16535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407149" y="5593555"/>
            <a:ext cx="4765675" cy="6731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50" b="1" dirty="0">
                <a:latin typeface="Liberation Serif"/>
                <a:cs typeface="Liberation Serif"/>
              </a:rPr>
              <a:t>Processed</a:t>
            </a:r>
            <a:r>
              <a:rPr sz="1050" b="1" spc="-55" dirty="0">
                <a:latin typeface="Liberation Serif"/>
                <a:cs typeface="Liberation Serif"/>
              </a:rPr>
              <a:t> </a:t>
            </a:r>
            <a:r>
              <a:rPr sz="1050" b="1" spc="-10" dirty="0">
                <a:latin typeface="Liberation Serif"/>
                <a:cs typeface="Liberation Serif"/>
              </a:rPr>
              <a:t>Output:</a:t>
            </a:r>
            <a:endParaRPr sz="1050">
              <a:latin typeface="Liberation Serif"/>
              <a:cs typeface="Liberation Serif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dirty="0">
                <a:latin typeface="Liberation Serif"/>
                <a:cs typeface="Liberation Serif"/>
              </a:rPr>
              <a:t>"Summarize</a:t>
            </a:r>
            <a:r>
              <a:rPr sz="1050" spc="-10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Cameroon</a:t>
            </a:r>
            <a:r>
              <a:rPr sz="1050" spc="-10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decrees</a:t>
            </a:r>
            <a:r>
              <a:rPr sz="1050" spc="-10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mentioning</a:t>
            </a:r>
            <a:r>
              <a:rPr sz="1050" spc="280" dirty="0">
                <a:latin typeface="Liberation Serif"/>
                <a:cs typeface="Liberation Serif"/>
              </a:rPr>
              <a:t> </a:t>
            </a:r>
            <a:r>
              <a:rPr sz="1050" b="1" dirty="0">
                <a:latin typeface="Liberation Serif"/>
                <a:cs typeface="Liberation Serif"/>
              </a:rPr>
              <a:t>[MASKED]</a:t>
            </a:r>
            <a:r>
              <a:rPr sz="1050" b="1" spc="27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from</a:t>
            </a:r>
            <a:r>
              <a:rPr sz="1050" spc="280" dirty="0">
                <a:latin typeface="Liberation Serif"/>
                <a:cs typeface="Liberation Serif"/>
              </a:rPr>
              <a:t> </a:t>
            </a:r>
            <a:r>
              <a:rPr sz="1050" b="1" dirty="0">
                <a:latin typeface="Liberation Serif"/>
                <a:cs typeface="Liberation Serif"/>
              </a:rPr>
              <a:t>[MASKED]</a:t>
            </a:r>
            <a:r>
              <a:rPr sz="1050" b="1" spc="27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and</a:t>
            </a:r>
            <a:r>
              <a:rPr sz="1050" spc="-10" dirty="0">
                <a:latin typeface="Liberation Serif"/>
                <a:cs typeface="Liberation Serif"/>
              </a:rPr>
              <a:t> email</a:t>
            </a:r>
            <a:endParaRPr sz="1050">
              <a:latin typeface="Liberation Serif"/>
              <a:cs typeface="Liberation Serif"/>
            </a:endParaRPr>
          </a:p>
          <a:p>
            <a:pPr marL="50165">
              <a:lnSpc>
                <a:spcPct val="100000"/>
              </a:lnSpc>
              <a:spcBef>
                <a:spcPts val="240"/>
              </a:spcBef>
            </a:pPr>
            <a:r>
              <a:rPr sz="1050" b="1" dirty="0">
                <a:latin typeface="Liberation Serif"/>
                <a:cs typeface="Liberation Serif"/>
              </a:rPr>
              <a:t>[MASKED]</a:t>
            </a:r>
            <a:r>
              <a:rPr sz="1050" b="1" spc="-20" dirty="0">
                <a:latin typeface="Liberation Serif"/>
                <a:cs typeface="Liberation Serif"/>
              </a:rPr>
              <a:t> </a:t>
            </a:r>
            <a:r>
              <a:rPr sz="1050" spc="-50" dirty="0">
                <a:latin typeface="Liberation Serif"/>
                <a:cs typeface="Liberation Serif"/>
              </a:rPr>
              <a:t>"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42" name="object 39">
            <a:extLst>
              <a:ext uri="{FF2B5EF4-FFF2-40B4-BE49-F238E27FC236}">
                <a16:creationId xmlns:a16="http://schemas.microsoft.com/office/drawing/2014/main" id="{C049E604-163A-C873-0627-6DA4EECEC7D3}"/>
              </a:ext>
            </a:extLst>
          </p:cNvPr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8" y="558800"/>
            <a:ext cx="7783831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Experimental</a:t>
            </a:r>
            <a:r>
              <a:rPr spc="-60" dirty="0"/>
              <a:t> </a:t>
            </a:r>
            <a:r>
              <a:rPr dirty="0"/>
              <a:t>Results</a:t>
            </a:r>
            <a:r>
              <a:rPr spc="-6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20" dirty="0"/>
              <a:t>Testing</a:t>
            </a:r>
            <a:r>
              <a:rPr spc="-55" dirty="0"/>
              <a:t> </a:t>
            </a:r>
            <a:r>
              <a:rPr spc="-10" dirty="0"/>
              <a:t>Scenarios</a:t>
            </a:r>
            <a:r>
              <a:rPr lang="en-US" spc="-10" dirty="0"/>
              <a:t> - Local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609599" y="3266281"/>
            <a:ext cx="6400800" cy="847725"/>
            <a:chOff x="609599" y="3619499"/>
            <a:chExt cx="6400800" cy="847725"/>
          </a:xfrm>
        </p:grpSpPr>
        <p:sp>
          <p:nvSpPr>
            <p:cNvPr id="4" name="object 4"/>
            <p:cNvSpPr/>
            <p:nvPr/>
          </p:nvSpPr>
          <p:spPr>
            <a:xfrm>
              <a:off x="628649" y="3619499"/>
              <a:ext cx="6381750" cy="847725"/>
            </a:xfrm>
            <a:custGeom>
              <a:avLst/>
              <a:gdLst/>
              <a:ahLst/>
              <a:cxnLst/>
              <a:rect l="l" t="t" r="r" b="b"/>
              <a:pathLst>
                <a:path w="6381750" h="847725">
                  <a:moveTo>
                    <a:pt x="6348701" y="847724"/>
                  </a:moveTo>
                  <a:lnTo>
                    <a:pt x="16523" y="847724"/>
                  </a:lnTo>
                  <a:lnTo>
                    <a:pt x="14093" y="846757"/>
                  </a:lnTo>
                  <a:lnTo>
                    <a:pt x="0" y="814676"/>
                  </a:lnTo>
                  <a:lnTo>
                    <a:pt x="0" y="8096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6348701" y="0"/>
                  </a:lnTo>
                  <a:lnTo>
                    <a:pt x="6380782" y="28187"/>
                  </a:lnTo>
                  <a:lnTo>
                    <a:pt x="6381748" y="33047"/>
                  </a:lnTo>
                  <a:lnTo>
                    <a:pt x="6381748" y="814676"/>
                  </a:lnTo>
                  <a:lnTo>
                    <a:pt x="6353561" y="846757"/>
                  </a:lnTo>
                  <a:lnTo>
                    <a:pt x="6348701" y="84772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619499"/>
              <a:ext cx="38100" cy="847725"/>
            </a:xfrm>
            <a:custGeom>
              <a:avLst/>
              <a:gdLst/>
              <a:ahLst/>
              <a:cxnLst/>
              <a:rect l="l" t="t" r="r" b="b"/>
              <a:pathLst>
                <a:path w="38100" h="847725">
                  <a:moveTo>
                    <a:pt x="38099" y="847724"/>
                  </a:moveTo>
                  <a:lnTo>
                    <a:pt x="2789" y="824250"/>
                  </a:lnTo>
                  <a:lnTo>
                    <a:pt x="0" y="8096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847724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66849"/>
            <a:ext cx="133349" cy="1523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1355089"/>
            <a:ext cx="60496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Multiple</a:t>
            </a:r>
            <a:r>
              <a:rPr sz="1350" b="1" spc="-4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privacy</a:t>
            </a:r>
            <a:r>
              <a:rPr sz="1350" b="1" spc="-4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scenarios</a:t>
            </a:r>
            <a:r>
              <a:rPr sz="1350" b="1" spc="-4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tested</a:t>
            </a:r>
            <a:r>
              <a:rPr sz="1350" b="1" spc="-3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using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inputs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containing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sensitive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information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across </a:t>
            </a:r>
            <a:r>
              <a:rPr sz="1350" dirty="0">
                <a:latin typeface="Liberation Serif"/>
                <a:cs typeface="Liberation Serif"/>
              </a:rPr>
              <a:t>different</a:t>
            </a:r>
            <a:r>
              <a:rPr sz="1350" spc="-5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entity</a:t>
            </a:r>
            <a:r>
              <a:rPr sz="1350" spc="-5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categories.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2092167"/>
            <a:ext cx="152399" cy="1523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800" y="1980406"/>
            <a:ext cx="594995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PERSON</a:t>
            </a:r>
            <a:r>
              <a:rPr sz="1350" b="1" spc="-1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and</a:t>
            </a:r>
            <a:r>
              <a:rPr sz="1350" b="1" spc="-1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GPE</a:t>
            </a:r>
            <a:r>
              <a:rPr sz="1350" b="1" spc="-1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masking</a:t>
            </a:r>
            <a:r>
              <a:rPr sz="1350" b="1" spc="-1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were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successfully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processed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by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spaCy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NER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component </a:t>
            </a:r>
            <a:r>
              <a:rPr sz="1350" dirty="0">
                <a:latin typeface="Liberation Serif"/>
                <a:cs typeface="Liberation Serif"/>
              </a:rPr>
              <a:t>with high </a:t>
            </a:r>
            <a:r>
              <a:rPr sz="1350" spc="-10" dirty="0">
                <a:latin typeface="Liberation Serif"/>
                <a:cs typeface="Liberation Serif"/>
              </a:rPr>
              <a:t>accuracy.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701766"/>
            <a:ext cx="152399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87399" y="3354547"/>
            <a:ext cx="604520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dirty="0">
                <a:latin typeface="Liberation Serif"/>
                <a:cs typeface="Liberation Serif"/>
              </a:rPr>
              <a:t>Results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are</a:t>
            </a:r>
            <a:r>
              <a:rPr sz="1350" spc="-1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stored</a:t>
            </a:r>
            <a:r>
              <a:rPr sz="1350" spc="-1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Mono"/>
                <a:cs typeface="Liberation Mono"/>
              </a:rPr>
              <a:t>/data/outputs/result.json</a:t>
            </a:r>
            <a:r>
              <a:rPr sz="1350" spc="-475" dirty="0">
                <a:latin typeface="Liberation Mono"/>
                <a:cs typeface="Liberation Mono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for</a:t>
            </a:r>
            <a:r>
              <a:rPr sz="1350" spc="-1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secure</a:t>
            </a:r>
            <a:r>
              <a:rPr sz="1350" spc="-1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further</a:t>
            </a:r>
            <a:r>
              <a:rPr sz="1350" spc="-10" dirty="0">
                <a:latin typeface="Liberation Serif"/>
                <a:cs typeface="Liberation Serif"/>
              </a:rPr>
              <a:t> processing </a:t>
            </a:r>
            <a:r>
              <a:rPr sz="1350" dirty="0">
                <a:latin typeface="Liberation Serif"/>
                <a:cs typeface="Liberation Serif"/>
              </a:rPr>
              <a:t>by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Clio-X,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maintaining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the</a:t>
            </a:r>
            <a:r>
              <a:rPr sz="1350" spc="-50" dirty="0">
                <a:latin typeface="Liberation Serif"/>
                <a:cs typeface="Liberation Serif"/>
              </a:rPr>
              <a:t> </a:t>
            </a:r>
            <a:r>
              <a:rPr sz="1350" spc="-35" dirty="0">
                <a:latin typeface="Liberation Serif"/>
                <a:cs typeface="Liberation Serif"/>
              </a:rPr>
              <a:t>Web3-</a:t>
            </a:r>
            <a:r>
              <a:rPr sz="1350" dirty="0">
                <a:latin typeface="Liberation Serif"/>
                <a:cs typeface="Liberation Serif"/>
              </a:rPr>
              <a:t>native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privacy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preservation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chain.</a:t>
            </a:r>
            <a:endParaRPr sz="1350">
              <a:latin typeface="Liberation Serif"/>
              <a:cs typeface="Liberation Serif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315199" y="227806"/>
            <a:ext cx="4267200" cy="4829175"/>
            <a:chOff x="7315199" y="1409699"/>
            <a:chExt cx="4267200" cy="4829175"/>
          </a:xfrm>
        </p:grpSpPr>
        <p:sp>
          <p:nvSpPr>
            <p:cNvPr id="13" name="object 13"/>
            <p:cNvSpPr/>
            <p:nvPr/>
          </p:nvSpPr>
          <p:spPr>
            <a:xfrm>
              <a:off x="7319961" y="1414462"/>
              <a:ext cx="4257675" cy="4819650"/>
            </a:xfrm>
            <a:custGeom>
              <a:avLst/>
              <a:gdLst/>
              <a:ahLst/>
              <a:cxnLst/>
              <a:rect l="l" t="t" r="r" b="b"/>
              <a:pathLst>
                <a:path w="4257675" h="4819650">
                  <a:moveTo>
                    <a:pt x="0" y="47482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186237" y="0"/>
                  </a:lnTo>
                  <a:lnTo>
                    <a:pt x="4190928" y="0"/>
                  </a:lnTo>
                  <a:lnTo>
                    <a:pt x="4195573" y="457"/>
                  </a:lnTo>
                  <a:lnTo>
                    <a:pt x="4233433" y="17606"/>
                  </a:lnTo>
                  <a:lnTo>
                    <a:pt x="4252234" y="44099"/>
                  </a:lnTo>
                  <a:lnTo>
                    <a:pt x="4254030" y="48433"/>
                  </a:lnTo>
                  <a:lnTo>
                    <a:pt x="4255385" y="52900"/>
                  </a:lnTo>
                  <a:lnTo>
                    <a:pt x="4256302" y="57500"/>
                  </a:lnTo>
                  <a:lnTo>
                    <a:pt x="4257217" y="62101"/>
                  </a:lnTo>
                  <a:lnTo>
                    <a:pt x="4257675" y="66746"/>
                  </a:lnTo>
                  <a:lnTo>
                    <a:pt x="4257675" y="71437"/>
                  </a:lnTo>
                  <a:lnTo>
                    <a:pt x="4257675" y="4748212"/>
                  </a:lnTo>
                  <a:lnTo>
                    <a:pt x="4257675" y="4752902"/>
                  </a:lnTo>
                  <a:lnTo>
                    <a:pt x="4257217" y="4757547"/>
                  </a:lnTo>
                  <a:lnTo>
                    <a:pt x="4256302" y="4762147"/>
                  </a:lnTo>
                  <a:lnTo>
                    <a:pt x="4255385" y="4766748"/>
                  </a:lnTo>
                  <a:lnTo>
                    <a:pt x="4254030" y="4771215"/>
                  </a:lnTo>
                  <a:lnTo>
                    <a:pt x="4252234" y="4775549"/>
                  </a:lnTo>
                  <a:lnTo>
                    <a:pt x="4250440" y="4779882"/>
                  </a:lnTo>
                  <a:lnTo>
                    <a:pt x="4222025" y="4810215"/>
                  </a:lnTo>
                  <a:lnTo>
                    <a:pt x="4200174" y="4818276"/>
                  </a:lnTo>
                  <a:lnTo>
                    <a:pt x="4195573" y="4819192"/>
                  </a:lnTo>
                  <a:lnTo>
                    <a:pt x="4190928" y="4819649"/>
                  </a:lnTo>
                  <a:lnTo>
                    <a:pt x="4186237" y="4819649"/>
                  </a:lnTo>
                  <a:lnTo>
                    <a:pt x="71438" y="4819649"/>
                  </a:lnTo>
                  <a:lnTo>
                    <a:pt x="66747" y="4819649"/>
                  </a:lnTo>
                  <a:lnTo>
                    <a:pt x="62100" y="4819192"/>
                  </a:lnTo>
                  <a:lnTo>
                    <a:pt x="57499" y="4818276"/>
                  </a:lnTo>
                  <a:lnTo>
                    <a:pt x="52899" y="4817361"/>
                  </a:lnTo>
                  <a:lnTo>
                    <a:pt x="48432" y="4816006"/>
                  </a:lnTo>
                  <a:lnTo>
                    <a:pt x="44099" y="4814211"/>
                  </a:lnTo>
                  <a:lnTo>
                    <a:pt x="39764" y="4812415"/>
                  </a:lnTo>
                  <a:lnTo>
                    <a:pt x="35648" y="4810215"/>
                  </a:lnTo>
                  <a:lnTo>
                    <a:pt x="31749" y="4807609"/>
                  </a:lnTo>
                  <a:lnTo>
                    <a:pt x="27848" y="4805003"/>
                  </a:lnTo>
                  <a:lnTo>
                    <a:pt x="24240" y="4802042"/>
                  </a:lnTo>
                  <a:lnTo>
                    <a:pt x="20924" y="4798725"/>
                  </a:lnTo>
                  <a:lnTo>
                    <a:pt x="17607" y="4795409"/>
                  </a:lnTo>
                  <a:lnTo>
                    <a:pt x="5438" y="4775549"/>
                  </a:lnTo>
                  <a:lnTo>
                    <a:pt x="3642" y="4771215"/>
                  </a:lnTo>
                  <a:lnTo>
                    <a:pt x="2287" y="4766748"/>
                  </a:lnTo>
                  <a:lnTo>
                    <a:pt x="1373" y="4762147"/>
                  </a:lnTo>
                  <a:lnTo>
                    <a:pt x="457" y="4757547"/>
                  </a:lnTo>
                  <a:lnTo>
                    <a:pt x="0" y="4752902"/>
                  </a:lnTo>
                  <a:lnTo>
                    <a:pt x="0" y="474821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15224" y="1990724"/>
              <a:ext cx="3867150" cy="952500"/>
            </a:xfrm>
            <a:custGeom>
              <a:avLst/>
              <a:gdLst/>
              <a:ahLst/>
              <a:cxnLst/>
              <a:rect l="l" t="t" r="r" b="b"/>
              <a:pathLst>
                <a:path w="3867150" h="952500">
                  <a:moveTo>
                    <a:pt x="3834102" y="952499"/>
                  </a:moveTo>
                  <a:lnTo>
                    <a:pt x="33047" y="952499"/>
                  </a:lnTo>
                  <a:lnTo>
                    <a:pt x="28187" y="951532"/>
                  </a:lnTo>
                  <a:lnTo>
                    <a:pt x="966" y="924312"/>
                  </a:lnTo>
                  <a:lnTo>
                    <a:pt x="0" y="919452"/>
                  </a:lnTo>
                  <a:lnTo>
                    <a:pt x="0" y="9143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34102" y="0"/>
                  </a:lnTo>
                  <a:lnTo>
                    <a:pt x="3866182" y="28187"/>
                  </a:lnTo>
                  <a:lnTo>
                    <a:pt x="3867150" y="33047"/>
                  </a:lnTo>
                  <a:lnTo>
                    <a:pt x="3867150" y="919452"/>
                  </a:lnTo>
                  <a:lnTo>
                    <a:pt x="3838962" y="951532"/>
                  </a:lnTo>
                  <a:lnTo>
                    <a:pt x="3834102" y="9524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29511" y="4733924"/>
              <a:ext cx="3853179" cy="361950"/>
            </a:xfrm>
            <a:custGeom>
              <a:avLst/>
              <a:gdLst/>
              <a:ahLst/>
              <a:cxnLst/>
              <a:rect l="l" t="t" r="r" b="b"/>
              <a:pathLst>
                <a:path w="3853179" h="361950">
                  <a:moveTo>
                    <a:pt x="3819814" y="361949"/>
                  </a:moveTo>
                  <a:lnTo>
                    <a:pt x="20654" y="361949"/>
                  </a:lnTo>
                  <a:lnTo>
                    <a:pt x="17616" y="360982"/>
                  </a:lnTo>
                  <a:lnTo>
                    <a:pt x="0" y="328902"/>
                  </a:lnTo>
                  <a:lnTo>
                    <a:pt x="0" y="32384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819814" y="0"/>
                  </a:lnTo>
                  <a:lnTo>
                    <a:pt x="3851895" y="28186"/>
                  </a:lnTo>
                  <a:lnTo>
                    <a:pt x="3852862" y="33047"/>
                  </a:lnTo>
                  <a:lnTo>
                    <a:pt x="3852862" y="328902"/>
                  </a:lnTo>
                  <a:lnTo>
                    <a:pt x="3824674" y="360982"/>
                  </a:lnTo>
                  <a:lnTo>
                    <a:pt x="3819814" y="361949"/>
                  </a:lnTo>
                  <a:close/>
                </a:path>
              </a:pathLst>
            </a:custGeom>
            <a:solidFill>
              <a:srgbClr val="E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15224" y="4734180"/>
              <a:ext cx="35560" cy="361950"/>
            </a:xfrm>
            <a:custGeom>
              <a:avLst/>
              <a:gdLst/>
              <a:ahLst/>
              <a:cxnLst/>
              <a:rect l="l" t="t" r="r" b="b"/>
              <a:pathLst>
                <a:path w="35559" h="361950">
                  <a:moveTo>
                    <a:pt x="35315" y="361438"/>
                  </a:moveTo>
                  <a:lnTo>
                    <a:pt x="2789" y="338220"/>
                  </a:lnTo>
                  <a:lnTo>
                    <a:pt x="0" y="323594"/>
                  </a:lnTo>
                  <a:lnTo>
                    <a:pt x="0" y="37844"/>
                  </a:lnTo>
                  <a:lnTo>
                    <a:pt x="23473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5" y="10903"/>
                  </a:lnTo>
                  <a:lnTo>
                    <a:pt x="30144" y="16771"/>
                  </a:lnTo>
                  <a:lnTo>
                    <a:pt x="29273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323594"/>
                  </a:lnTo>
                  <a:lnTo>
                    <a:pt x="33224" y="357974"/>
                  </a:lnTo>
                  <a:lnTo>
                    <a:pt x="35315" y="361438"/>
                  </a:lnTo>
                  <a:close/>
                </a:path>
              </a:pathLst>
            </a:custGeom>
            <a:solidFill>
              <a:srgbClr val="378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29511" y="5172074"/>
              <a:ext cx="3853179" cy="352425"/>
            </a:xfrm>
            <a:custGeom>
              <a:avLst/>
              <a:gdLst/>
              <a:ahLst/>
              <a:cxnLst/>
              <a:rect l="l" t="t" r="r" b="b"/>
              <a:pathLst>
                <a:path w="3853179" h="352425">
                  <a:moveTo>
                    <a:pt x="3819814" y="352424"/>
                  </a:moveTo>
                  <a:lnTo>
                    <a:pt x="20654" y="352424"/>
                  </a:lnTo>
                  <a:lnTo>
                    <a:pt x="17616" y="351457"/>
                  </a:lnTo>
                  <a:lnTo>
                    <a:pt x="0" y="319377"/>
                  </a:lnTo>
                  <a:lnTo>
                    <a:pt x="0" y="314324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819814" y="0"/>
                  </a:lnTo>
                  <a:lnTo>
                    <a:pt x="3851895" y="28187"/>
                  </a:lnTo>
                  <a:lnTo>
                    <a:pt x="3852862" y="33047"/>
                  </a:lnTo>
                  <a:lnTo>
                    <a:pt x="3852862" y="319377"/>
                  </a:lnTo>
                  <a:lnTo>
                    <a:pt x="3824674" y="351457"/>
                  </a:lnTo>
                  <a:lnTo>
                    <a:pt x="3819814" y="352424"/>
                  </a:lnTo>
                  <a:close/>
                </a:path>
              </a:pathLst>
            </a:custGeom>
            <a:solidFill>
              <a:srgbClr val="E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515224" y="5172330"/>
              <a:ext cx="35560" cy="352425"/>
            </a:xfrm>
            <a:custGeom>
              <a:avLst/>
              <a:gdLst/>
              <a:ahLst/>
              <a:cxnLst/>
              <a:rect l="l" t="t" r="r" b="b"/>
              <a:pathLst>
                <a:path w="35559" h="352425">
                  <a:moveTo>
                    <a:pt x="35315" y="351913"/>
                  </a:moveTo>
                  <a:lnTo>
                    <a:pt x="2789" y="328695"/>
                  </a:lnTo>
                  <a:lnTo>
                    <a:pt x="0" y="314069"/>
                  </a:lnTo>
                  <a:lnTo>
                    <a:pt x="0" y="37844"/>
                  </a:lnTo>
                  <a:lnTo>
                    <a:pt x="23473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5" y="10903"/>
                  </a:lnTo>
                  <a:lnTo>
                    <a:pt x="30144" y="16771"/>
                  </a:lnTo>
                  <a:lnTo>
                    <a:pt x="29273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314069"/>
                  </a:lnTo>
                  <a:lnTo>
                    <a:pt x="33224" y="348449"/>
                  </a:lnTo>
                  <a:lnTo>
                    <a:pt x="35315" y="351913"/>
                  </a:lnTo>
                  <a:close/>
                </a:path>
              </a:pathLst>
            </a:custGeom>
            <a:solidFill>
              <a:srgbClr val="378E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529511" y="5600699"/>
              <a:ext cx="3853179" cy="361950"/>
            </a:xfrm>
            <a:custGeom>
              <a:avLst/>
              <a:gdLst/>
              <a:ahLst/>
              <a:cxnLst/>
              <a:rect l="l" t="t" r="r" b="b"/>
              <a:pathLst>
                <a:path w="3853179" h="361950">
                  <a:moveTo>
                    <a:pt x="3819814" y="361949"/>
                  </a:moveTo>
                  <a:lnTo>
                    <a:pt x="20654" y="361949"/>
                  </a:lnTo>
                  <a:lnTo>
                    <a:pt x="17616" y="360983"/>
                  </a:lnTo>
                  <a:lnTo>
                    <a:pt x="0" y="328902"/>
                  </a:lnTo>
                  <a:lnTo>
                    <a:pt x="0" y="323849"/>
                  </a:lnTo>
                  <a:lnTo>
                    <a:pt x="0" y="33047"/>
                  </a:lnTo>
                  <a:lnTo>
                    <a:pt x="20654" y="0"/>
                  </a:lnTo>
                  <a:lnTo>
                    <a:pt x="3819814" y="0"/>
                  </a:lnTo>
                  <a:lnTo>
                    <a:pt x="3851895" y="28187"/>
                  </a:lnTo>
                  <a:lnTo>
                    <a:pt x="3852862" y="33047"/>
                  </a:lnTo>
                  <a:lnTo>
                    <a:pt x="3852862" y="328902"/>
                  </a:lnTo>
                  <a:lnTo>
                    <a:pt x="3824674" y="360983"/>
                  </a:lnTo>
                  <a:lnTo>
                    <a:pt x="3819814" y="361949"/>
                  </a:lnTo>
                  <a:close/>
                </a:path>
              </a:pathLst>
            </a:custGeom>
            <a:solidFill>
              <a:srgbClr val="FFF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15224" y="5600955"/>
              <a:ext cx="35560" cy="361950"/>
            </a:xfrm>
            <a:custGeom>
              <a:avLst/>
              <a:gdLst/>
              <a:ahLst/>
              <a:cxnLst/>
              <a:rect l="l" t="t" r="r" b="b"/>
              <a:pathLst>
                <a:path w="35559" h="361950">
                  <a:moveTo>
                    <a:pt x="35315" y="361438"/>
                  </a:moveTo>
                  <a:lnTo>
                    <a:pt x="2789" y="338220"/>
                  </a:lnTo>
                  <a:lnTo>
                    <a:pt x="0" y="323594"/>
                  </a:lnTo>
                  <a:lnTo>
                    <a:pt x="0" y="37844"/>
                  </a:lnTo>
                  <a:lnTo>
                    <a:pt x="23473" y="2534"/>
                  </a:lnTo>
                  <a:lnTo>
                    <a:pt x="35315" y="0"/>
                  </a:lnTo>
                  <a:lnTo>
                    <a:pt x="33224" y="3464"/>
                  </a:lnTo>
                  <a:lnTo>
                    <a:pt x="31365" y="10903"/>
                  </a:lnTo>
                  <a:lnTo>
                    <a:pt x="30144" y="16771"/>
                  </a:lnTo>
                  <a:lnTo>
                    <a:pt x="29273" y="23218"/>
                  </a:lnTo>
                  <a:lnTo>
                    <a:pt x="28749" y="30242"/>
                  </a:lnTo>
                  <a:lnTo>
                    <a:pt x="28575" y="37844"/>
                  </a:lnTo>
                  <a:lnTo>
                    <a:pt x="28575" y="323594"/>
                  </a:lnTo>
                  <a:lnTo>
                    <a:pt x="33224" y="357974"/>
                  </a:lnTo>
                  <a:lnTo>
                    <a:pt x="35315" y="361438"/>
                  </a:lnTo>
                  <a:close/>
                </a:path>
              </a:pathLst>
            </a:custGeom>
            <a:solidFill>
              <a:srgbClr val="F57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44175" y="4829174"/>
              <a:ext cx="137070" cy="13707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0707128" y="3621246"/>
            <a:ext cx="61214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solidFill>
                  <a:srgbClr val="378E3C"/>
                </a:solidFill>
                <a:latin typeface="Liberation Serif"/>
                <a:cs typeface="Liberation Serif"/>
              </a:rPr>
              <a:t>Successful</a:t>
            </a:r>
            <a:endParaRPr sz="1050">
              <a:latin typeface="Liberation Serif"/>
              <a:cs typeface="Liberation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4174" y="4085431"/>
            <a:ext cx="137070" cy="13707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0707128" y="4059396"/>
            <a:ext cx="61214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spc="-10" dirty="0">
                <a:solidFill>
                  <a:srgbClr val="378E3C"/>
                </a:solidFill>
                <a:latin typeface="Liberation Serif"/>
                <a:cs typeface="Liberation Serif"/>
              </a:rPr>
              <a:t>Successful</a:t>
            </a:r>
            <a:endParaRPr sz="1050">
              <a:latin typeface="Liberation Serif"/>
              <a:cs typeface="Liberation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10799" y="4523581"/>
            <a:ext cx="137070" cy="13707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0368545" y="4488021"/>
            <a:ext cx="950594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dirty="0">
                <a:solidFill>
                  <a:srgbClr val="F57C00"/>
                </a:solidFill>
                <a:latin typeface="Liberation Serif"/>
                <a:cs typeface="Liberation Serif"/>
              </a:rPr>
              <a:t>Regex</a:t>
            </a:r>
            <a:r>
              <a:rPr sz="1050" spc="45" dirty="0">
                <a:solidFill>
                  <a:srgbClr val="F57C00"/>
                </a:solidFill>
                <a:latin typeface="Liberation Serif"/>
                <a:cs typeface="Liberation Serif"/>
              </a:rPr>
              <a:t> </a:t>
            </a:r>
            <a:r>
              <a:rPr sz="1050" spc="-10" dirty="0">
                <a:solidFill>
                  <a:srgbClr val="F57C00"/>
                </a:solidFill>
                <a:latin typeface="Liberation Serif"/>
                <a:cs typeface="Liberation Serif"/>
              </a:rPr>
              <a:t>Enhanced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576766" y="424657"/>
            <a:ext cx="1744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erif"/>
                <a:cs typeface="Liberation Serif"/>
              </a:rPr>
              <a:t>Privacy</a:t>
            </a:r>
            <a:r>
              <a:rPr sz="1200" b="1" spc="-20" dirty="0">
                <a:latin typeface="Liberation Serif"/>
                <a:cs typeface="Liberation Serif"/>
              </a:rPr>
              <a:t> </a:t>
            </a:r>
            <a:r>
              <a:rPr sz="1200" b="1" dirty="0">
                <a:latin typeface="Liberation Serif"/>
                <a:cs typeface="Liberation Serif"/>
              </a:rPr>
              <a:t>Masking</a:t>
            </a:r>
            <a:r>
              <a:rPr sz="1200" b="1" spc="-20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Example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16825" y="836136"/>
            <a:ext cx="3536315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latin typeface="Liberation Serif"/>
                <a:cs typeface="Liberation Serif"/>
              </a:rPr>
              <a:t>Input </a:t>
            </a:r>
            <a:r>
              <a:rPr sz="1200" b="1" spc="-10" dirty="0">
                <a:latin typeface="Liberation Serif"/>
                <a:cs typeface="Liberation Serif"/>
              </a:rPr>
              <a:t>Query:</a:t>
            </a:r>
            <a:endParaRPr sz="1200">
              <a:latin typeface="Liberation Serif"/>
              <a:cs typeface="Liberation Serif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i="1" dirty="0">
                <a:latin typeface="Liberation Serif"/>
                <a:cs typeface="Liberation Serif"/>
              </a:rPr>
              <a:t>"Summarize</a:t>
            </a:r>
            <a:r>
              <a:rPr sz="1200" i="1" spc="-3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Cameroon</a:t>
            </a:r>
            <a:r>
              <a:rPr sz="1200" i="1" spc="-25" dirty="0">
                <a:latin typeface="Liberation Serif"/>
                <a:cs typeface="Liberation Serif"/>
              </a:rPr>
              <a:t> </a:t>
            </a:r>
            <a:r>
              <a:rPr sz="1200" i="1" spc="-10" dirty="0">
                <a:latin typeface="Liberation Serif"/>
                <a:cs typeface="Liberation Serif"/>
              </a:rPr>
              <a:t>decrees</a:t>
            </a:r>
            <a:r>
              <a:rPr sz="1200" i="1" spc="-2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mentioning</a:t>
            </a:r>
            <a:r>
              <a:rPr sz="1200" i="1" spc="-30" dirty="0">
                <a:latin typeface="Liberation Serif"/>
                <a:cs typeface="Liberation Serif"/>
              </a:rPr>
              <a:t> </a:t>
            </a:r>
            <a:r>
              <a:rPr sz="1200" i="1" spc="-40" dirty="0">
                <a:latin typeface="Liberation Serif"/>
                <a:cs typeface="Liberation Serif"/>
              </a:rPr>
              <a:t>Mr.</a:t>
            </a:r>
            <a:r>
              <a:rPr sz="1200" i="1" spc="-2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John</a:t>
            </a:r>
            <a:r>
              <a:rPr sz="1200" i="1" spc="-25" dirty="0">
                <a:latin typeface="Liberation Serif"/>
                <a:cs typeface="Liberation Serif"/>
              </a:rPr>
              <a:t> Doe </a:t>
            </a:r>
            <a:r>
              <a:rPr sz="1200" i="1" dirty="0">
                <a:latin typeface="Liberation Serif"/>
                <a:cs typeface="Liberation Serif"/>
              </a:rPr>
              <a:t>from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Paris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and</a:t>
            </a:r>
            <a:r>
              <a:rPr sz="1200" i="1" spc="-1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email</a:t>
            </a:r>
            <a:r>
              <a:rPr sz="1200" i="1" spc="-20" dirty="0">
                <a:latin typeface="Liberation Serif"/>
                <a:cs typeface="Liberation Serif"/>
              </a:rPr>
              <a:t> </a:t>
            </a:r>
            <a:r>
              <a:rPr sz="1200" i="1" spc="-10" dirty="0">
                <a:latin typeface="Liberation Serif"/>
                <a:cs typeface="Liberation Serif"/>
                <a:hlinkClick r:id="rId7"/>
              </a:rPr>
              <a:t>john.doe@example.com</a:t>
            </a:r>
            <a:r>
              <a:rPr sz="1200" i="1" spc="-10" dirty="0">
                <a:latin typeface="Liberation Serif"/>
                <a:cs typeface="Liberation Serif"/>
              </a:rPr>
              <a:t>"</a:t>
            </a:r>
            <a:endParaRPr sz="1200">
              <a:latin typeface="Liberation Serif"/>
              <a:cs typeface="Liberation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39073" y="1989931"/>
            <a:ext cx="3390900" cy="952500"/>
            <a:chOff x="7839073" y="3171824"/>
            <a:chExt cx="3390900" cy="95250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390696" y="3171824"/>
              <a:ext cx="116204" cy="13427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839062" y="3733799"/>
              <a:ext cx="3390900" cy="390525"/>
            </a:xfrm>
            <a:custGeom>
              <a:avLst/>
              <a:gdLst/>
              <a:ahLst/>
              <a:cxnLst/>
              <a:rect l="l" t="t" r="r" b="b"/>
              <a:pathLst>
                <a:path w="3390900" h="390525">
                  <a:moveTo>
                    <a:pt x="790575" y="245135"/>
                  </a:moveTo>
                  <a:lnTo>
                    <a:pt x="774052" y="228600"/>
                  </a:lnTo>
                  <a:lnTo>
                    <a:pt x="16535" y="228600"/>
                  </a:lnTo>
                  <a:lnTo>
                    <a:pt x="0" y="245135"/>
                  </a:lnTo>
                  <a:lnTo>
                    <a:pt x="0" y="371475"/>
                  </a:lnTo>
                  <a:lnTo>
                    <a:pt x="0" y="374002"/>
                  </a:lnTo>
                  <a:lnTo>
                    <a:pt x="16535" y="390525"/>
                  </a:lnTo>
                  <a:lnTo>
                    <a:pt x="774052" y="390525"/>
                  </a:lnTo>
                  <a:lnTo>
                    <a:pt x="790575" y="374002"/>
                  </a:lnTo>
                  <a:lnTo>
                    <a:pt x="790575" y="245135"/>
                  </a:lnTo>
                  <a:close/>
                </a:path>
                <a:path w="3390900" h="390525">
                  <a:moveTo>
                    <a:pt x="2266950" y="245135"/>
                  </a:moveTo>
                  <a:lnTo>
                    <a:pt x="2250427" y="228600"/>
                  </a:lnTo>
                  <a:lnTo>
                    <a:pt x="1492897" y="228600"/>
                  </a:lnTo>
                  <a:lnTo>
                    <a:pt x="1476375" y="245135"/>
                  </a:lnTo>
                  <a:lnTo>
                    <a:pt x="1476375" y="371475"/>
                  </a:lnTo>
                  <a:lnTo>
                    <a:pt x="1476375" y="374002"/>
                  </a:lnTo>
                  <a:lnTo>
                    <a:pt x="1492897" y="390525"/>
                  </a:lnTo>
                  <a:lnTo>
                    <a:pt x="2250427" y="390525"/>
                  </a:lnTo>
                  <a:lnTo>
                    <a:pt x="2266950" y="374002"/>
                  </a:lnTo>
                  <a:lnTo>
                    <a:pt x="2266950" y="245135"/>
                  </a:lnTo>
                  <a:close/>
                </a:path>
                <a:path w="3390900" h="390525">
                  <a:moveTo>
                    <a:pt x="3390900" y="16535"/>
                  </a:moveTo>
                  <a:lnTo>
                    <a:pt x="3374377" y="0"/>
                  </a:lnTo>
                  <a:lnTo>
                    <a:pt x="2616847" y="0"/>
                  </a:lnTo>
                  <a:lnTo>
                    <a:pt x="2600325" y="16535"/>
                  </a:lnTo>
                  <a:lnTo>
                    <a:pt x="2600325" y="142875"/>
                  </a:lnTo>
                  <a:lnTo>
                    <a:pt x="2600325" y="145402"/>
                  </a:lnTo>
                  <a:lnTo>
                    <a:pt x="2616847" y="161925"/>
                  </a:lnTo>
                  <a:lnTo>
                    <a:pt x="3374377" y="161925"/>
                  </a:lnTo>
                  <a:lnTo>
                    <a:pt x="3390900" y="145402"/>
                  </a:lnTo>
                  <a:lnTo>
                    <a:pt x="3390900" y="16535"/>
                  </a:lnTo>
                  <a:close/>
                </a:path>
              </a:pathLst>
            </a:custGeom>
            <a:solidFill>
              <a:srgbClr val="FFEC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939800" y="2590006"/>
            <a:ext cx="7588884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1130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EMAIL</a:t>
            </a:r>
            <a:r>
              <a:rPr sz="1350" b="1" spc="-8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masking</a:t>
            </a:r>
            <a:r>
              <a:rPr sz="1350" b="1" spc="-3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required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regex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enhancement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to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complement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spaCy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NER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for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complete coverage.</a:t>
            </a:r>
            <a:endParaRPr sz="1350">
              <a:latin typeface="Liberation Serif"/>
              <a:cs typeface="Liberation Serif"/>
            </a:endParaRPr>
          </a:p>
          <a:p>
            <a:pPr marL="6574790">
              <a:lnSpc>
                <a:spcPct val="100000"/>
              </a:lnSpc>
              <a:spcBef>
                <a:spcPts val="780"/>
              </a:spcBef>
            </a:pPr>
            <a:r>
              <a:rPr sz="1200" b="1" dirty="0">
                <a:latin typeface="Liberation Serif"/>
                <a:cs typeface="Liberation Serif"/>
              </a:rPr>
              <a:t>After</a:t>
            </a:r>
            <a:r>
              <a:rPr sz="1200" b="1" spc="-5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Masking: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502525" y="2474436"/>
            <a:ext cx="37058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i="1" dirty="0">
                <a:latin typeface="Liberation Serif"/>
                <a:cs typeface="Liberation Serif"/>
              </a:rPr>
              <a:t>"Summarize</a:t>
            </a:r>
            <a:r>
              <a:rPr sz="1200" i="1" spc="-4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Cameroon</a:t>
            </a:r>
            <a:r>
              <a:rPr sz="1200" i="1" spc="-45" dirty="0">
                <a:latin typeface="Liberation Serif"/>
                <a:cs typeface="Liberation Serif"/>
              </a:rPr>
              <a:t> </a:t>
            </a:r>
            <a:r>
              <a:rPr sz="1200" i="1" spc="-10" dirty="0">
                <a:latin typeface="Liberation Serif"/>
                <a:cs typeface="Liberation Serif"/>
              </a:rPr>
              <a:t>decrees</a:t>
            </a:r>
            <a:r>
              <a:rPr sz="1200" i="1" spc="-4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mentioning</a:t>
            </a:r>
            <a:r>
              <a:rPr sz="1200" i="1" spc="-4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Mr.</a:t>
            </a:r>
            <a:r>
              <a:rPr sz="1200" i="1" spc="215" dirty="0">
                <a:latin typeface="Liberation Serif"/>
                <a:cs typeface="Liberation Serif"/>
              </a:rPr>
              <a:t> </a:t>
            </a:r>
            <a:r>
              <a:rPr sz="1200" i="1" spc="-10" dirty="0">
                <a:latin typeface="Liberation Serif"/>
                <a:cs typeface="Liberation Serif"/>
              </a:rPr>
              <a:t>[MASKED] </a:t>
            </a:r>
            <a:r>
              <a:rPr sz="1200" i="1" dirty="0">
                <a:latin typeface="Liberation Serif"/>
                <a:cs typeface="Liberation Serif"/>
              </a:rPr>
              <a:t>from</a:t>
            </a:r>
            <a:r>
              <a:rPr sz="1200" i="1" spc="28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[MASKED]</a:t>
            </a:r>
            <a:r>
              <a:rPr sz="1200" i="1" spc="28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and</a:t>
            </a:r>
            <a:r>
              <a:rPr sz="1200" i="1" spc="-5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email</a:t>
            </a:r>
            <a:r>
              <a:rPr sz="1200" i="1" spc="280" dirty="0">
                <a:latin typeface="Liberation Serif"/>
                <a:cs typeface="Liberation Serif"/>
              </a:rPr>
              <a:t> </a:t>
            </a:r>
            <a:r>
              <a:rPr sz="1200" i="1" dirty="0">
                <a:latin typeface="Liberation Serif"/>
                <a:cs typeface="Liberation Serif"/>
              </a:rPr>
              <a:t>[MASKED]</a:t>
            </a:r>
            <a:r>
              <a:rPr sz="1200" i="1" spc="-10" dirty="0">
                <a:latin typeface="Liberation Serif"/>
                <a:cs typeface="Liberation Serif"/>
              </a:rPr>
              <a:t> </a:t>
            </a:r>
            <a:r>
              <a:rPr sz="1200" i="1" spc="-50" dirty="0">
                <a:latin typeface="Liberation Serif"/>
                <a:cs typeface="Liberation Serif"/>
              </a:rPr>
              <a:t>"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48799" y="3205957"/>
            <a:ext cx="1600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erif"/>
                <a:cs typeface="Liberation Serif"/>
              </a:rPr>
              <a:t>Entity</a:t>
            </a:r>
            <a:r>
              <a:rPr sz="1200" b="1" spc="-25" dirty="0">
                <a:latin typeface="Liberation Serif"/>
                <a:cs typeface="Liberation Serif"/>
              </a:rPr>
              <a:t> </a:t>
            </a:r>
            <a:r>
              <a:rPr sz="1200" b="1" dirty="0">
                <a:latin typeface="Liberation Serif"/>
                <a:cs typeface="Liberation Serif"/>
              </a:rPr>
              <a:t>Detection</a:t>
            </a:r>
            <a:r>
              <a:rPr sz="1200" b="1" spc="-2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Results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607300" y="3621246"/>
            <a:ext cx="129540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dirty="0">
                <a:latin typeface="Liberation Serif"/>
                <a:cs typeface="Liberation Serif"/>
              </a:rPr>
              <a:t>PERSON:</a:t>
            </a:r>
            <a:r>
              <a:rPr sz="1050" b="1" spc="55" dirty="0">
                <a:latin typeface="Liberation Serif"/>
                <a:cs typeface="Liberation Serif"/>
              </a:rPr>
              <a:t> </a:t>
            </a:r>
            <a:r>
              <a:rPr sz="1050" dirty="0">
                <a:latin typeface="Liberation Serif"/>
                <a:cs typeface="Liberation Serif"/>
              </a:rPr>
              <a:t>"John</a:t>
            </a:r>
            <a:r>
              <a:rPr sz="1050" spc="60" dirty="0">
                <a:latin typeface="Liberation Serif"/>
                <a:cs typeface="Liberation Serif"/>
              </a:rPr>
              <a:t> </a:t>
            </a:r>
            <a:r>
              <a:rPr sz="1050" spc="-20" dirty="0">
                <a:latin typeface="Liberation Serif"/>
                <a:cs typeface="Liberation Serif"/>
              </a:rPr>
              <a:t>Doe"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607300" y="4059396"/>
            <a:ext cx="77343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dirty="0">
                <a:latin typeface="Liberation Serif"/>
                <a:cs typeface="Liberation Serif"/>
              </a:rPr>
              <a:t>GPE:</a:t>
            </a:r>
            <a:r>
              <a:rPr sz="1050" b="1" spc="50" dirty="0">
                <a:latin typeface="Liberation Serif"/>
                <a:cs typeface="Liberation Serif"/>
              </a:rPr>
              <a:t> </a:t>
            </a:r>
            <a:r>
              <a:rPr sz="1050" spc="-10" dirty="0">
                <a:latin typeface="Liberation Serif"/>
                <a:cs typeface="Liberation Serif"/>
              </a:rPr>
              <a:t>"Paris"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07300" y="4488021"/>
            <a:ext cx="201930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dirty="0">
                <a:latin typeface="Liberation Serif"/>
                <a:cs typeface="Liberation Serif"/>
              </a:rPr>
              <a:t>EMAIL:</a:t>
            </a:r>
            <a:r>
              <a:rPr sz="1050" b="1" spc="60" dirty="0">
                <a:latin typeface="Liberation Serif"/>
                <a:cs typeface="Liberation Serif"/>
              </a:rPr>
              <a:t> </a:t>
            </a:r>
            <a:r>
              <a:rPr sz="1050" spc="-10" dirty="0">
                <a:latin typeface="Liberation Serif"/>
                <a:cs typeface="Liberation Serif"/>
              </a:rPr>
              <a:t>"</a:t>
            </a:r>
            <a:r>
              <a:rPr sz="1050" spc="-10" dirty="0">
                <a:latin typeface="Liberation Serif"/>
                <a:cs typeface="Liberation Serif"/>
                <a:hlinkClick r:id="rId7"/>
              </a:rPr>
              <a:t>john.doe@example.com</a:t>
            </a:r>
            <a:r>
              <a:rPr sz="1050" spc="-10" dirty="0">
                <a:latin typeface="Liberation Serif"/>
                <a:cs typeface="Liberation Serif"/>
              </a:rPr>
              <a:t>"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그림 42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B8CE84A-0FEC-2D52-0D41-68F67243513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7" y="4309888"/>
            <a:ext cx="7182933" cy="2022748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7B0611B9-B53C-840C-9337-8EF475017299}"/>
              </a:ext>
            </a:extLst>
          </p:cNvPr>
          <p:cNvSpPr/>
          <p:nvPr/>
        </p:nvSpPr>
        <p:spPr>
          <a:xfrm>
            <a:off x="56067" y="5525936"/>
            <a:ext cx="4372107" cy="302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2A7058-A53A-3F04-2822-22DE0A0C3E5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62" y="4881766"/>
            <a:ext cx="3777604" cy="1742077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5F2FC23-8F9E-0449-1339-0651BC606D89}"/>
              </a:ext>
            </a:extLst>
          </p:cNvPr>
          <p:cNvSpPr txBox="1"/>
          <p:nvPr/>
        </p:nvSpPr>
        <p:spPr>
          <a:xfrm>
            <a:off x="4921833" y="4361998"/>
            <a:ext cx="191076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>
                <a:latin typeface="Times New Roman" panose="02020603050405020304" pitchFamily="18" charset="0"/>
                <a:cs typeface="Times New Roman" panose="02020603050405020304" pitchFamily="18" charset="0"/>
              </a:rPr>
              <a:t>Our Algorithm</a:t>
            </a:r>
            <a:endParaRPr lang="ko-KR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241434-6F2A-FCEF-189E-9CCEB4801271}"/>
              </a:ext>
            </a:extLst>
          </p:cNvPr>
          <p:cNvSpPr txBox="1"/>
          <p:nvPr/>
        </p:nvSpPr>
        <p:spPr>
          <a:xfrm>
            <a:off x="9588791" y="5377818"/>
            <a:ext cx="1910766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>
                <a:latin typeface="Times New Roman" panose="02020603050405020304" pitchFamily="18" charset="0"/>
                <a:cs typeface="Times New Roman" panose="02020603050405020304" pitchFamily="18" charset="0"/>
              </a:rPr>
              <a:t>Ollama (External)</a:t>
            </a:r>
            <a:endParaRPr lang="ko-KR" alt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F031814-BDAF-6FDA-1E2B-3860D7BF5C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900" y="558800"/>
            <a:ext cx="8470900" cy="3590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Experimental</a:t>
            </a:r>
            <a:r>
              <a:rPr spc="-60" dirty="0"/>
              <a:t> </a:t>
            </a:r>
            <a:r>
              <a:rPr dirty="0"/>
              <a:t>Results</a:t>
            </a:r>
            <a:r>
              <a:rPr spc="-6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20" dirty="0"/>
              <a:t>Testing</a:t>
            </a:r>
            <a:r>
              <a:rPr spc="-55" dirty="0"/>
              <a:t> </a:t>
            </a:r>
            <a:r>
              <a:rPr spc="-10" dirty="0"/>
              <a:t>Scenarios</a:t>
            </a:r>
            <a:r>
              <a:rPr lang="en-US" spc="-10" dirty="0"/>
              <a:t> – Clio-X </a:t>
            </a:r>
            <a:endParaRPr spc="-1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4F6903B-DE99-DF70-D572-B44C6D756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18406"/>
            <a:ext cx="5137172" cy="54856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7C0822E-93D0-C470-9957-F4A91EBABC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066006"/>
            <a:ext cx="7162800" cy="219943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499F46DD-5F02-C72C-D5D5-41B7E4991762}"/>
              </a:ext>
            </a:extLst>
          </p:cNvPr>
          <p:cNvSpPr/>
          <p:nvPr/>
        </p:nvSpPr>
        <p:spPr>
          <a:xfrm>
            <a:off x="990600" y="3885406"/>
            <a:ext cx="1905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655CE03-C7E1-77F0-CE21-EC8E807E3922}"/>
              </a:ext>
            </a:extLst>
          </p:cNvPr>
          <p:cNvSpPr/>
          <p:nvPr/>
        </p:nvSpPr>
        <p:spPr>
          <a:xfrm>
            <a:off x="5289572" y="1403722"/>
            <a:ext cx="6445228" cy="271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68395B-ADA4-CFC3-2AAF-99814E9C36EB}"/>
              </a:ext>
            </a:extLst>
          </p:cNvPr>
          <p:cNvCxnSpPr>
            <a:cxnSpLocks/>
          </p:cNvCxnSpPr>
          <p:nvPr/>
        </p:nvCxnSpPr>
        <p:spPr>
          <a:xfrm flipH="1">
            <a:off x="990600" y="1403722"/>
            <a:ext cx="4298972" cy="248168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FD9A60-7C30-9DC8-71BC-FCC412F7297B}"/>
              </a:ext>
            </a:extLst>
          </p:cNvPr>
          <p:cNvCxnSpPr>
            <a:cxnSpLocks/>
          </p:cNvCxnSpPr>
          <p:nvPr/>
        </p:nvCxnSpPr>
        <p:spPr>
          <a:xfrm flipH="1">
            <a:off x="2895600" y="1675606"/>
            <a:ext cx="8839200" cy="29718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30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Web3-</a:t>
            </a:r>
            <a:r>
              <a:rPr dirty="0"/>
              <a:t>Native</a:t>
            </a:r>
            <a:r>
              <a:rPr spc="-25" dirty="0"/>
              <a:t> </a:t>
            </a:r>
            <a:r>
              <a:rPr dirty="0"/>
              <a:t>Integration</a:t>
            </a:r>
            <a:r>
              <a:rPr spc="-25" dirty="0"/>
              <a:t> </a:t>
            </a:r>
            <a:r>
              <a:rPr dirty="0"/>
              <a:t>&amp;</a:t>
            </a:r>
            <a:r>
              <a:rPr spc="-25" dirty="0"/>
              <a:t> </a:t>
            </a:r>
            <a:r>
              <a:rPr dirty="0"/>
              <a:t>Data</a:t>
            </a:r>
            <a:r>
              <a:rPr spc="-20" dirty="0"/>
              <a:t> </a:t>
            </a:r>
            <a:r>
              <a:rPr spc="-10" dirty="0"/>
              <a:t>Provenance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3619499"/>
            <a:ext cx="5334000" cy="1104900"/>
            <a:chOff x="609599" y="3619499"/>
            <a:chExt cx="5334000" cy="1104900"/>
          </a:xfrm>
        </p:grpSpPr>
        <p:sp>
          <p:nvSpPr>
            <p:cNvPr id="4" name="object 4"/>
            <p:cNvSpPr/>
            <p:nvPr/>
          </p:nvSpPr>
          <p:spPr>
            <a:xfrm>
              <a:off x="628649" y="3619499"/>
              <a:ext cx="5314950" cy="1104900"/>
            </a:xfrm>
            <a:custGeom>
              <a:avLst/>
              <a:gdLst/>
              <a:ahLst/>
              <a:cxnLst/>
              <a:rect l="l" t="t" r="r" b="b"/>
              <a:pathLst>
                <a:path w="5314950" h="1104900">
                  <a:moveTo>
                    <a:pt x="5281901" y="1104899"/>
                  </a:moveTo>
                  <a:lnTo>
                    <a:pt x="16523" y="1104899"/>
                  </a:lnTo>
                  <a:lnTo>
                    <a:pt x="14093" y="1103932"/>
                  </a:lnTo>
                  <a:lnTo>
                    <a:pt x="0" y="1071852"/>
                  </a:lnTo>
                  <a:lnTo>
                    <a:pt x="0" y="10667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81901" y="0"/>
                  </a:lnTo>
                  <a:lnTo>
                    <a:pt x="5313981" y="28187"/>
                  </a:lnTo>
                  <a:lnTo>
                    <a:pt x="5314949" y="33047"/>
                  </a:lnTo>
                  <a:lnTo>
                    <a:pt x="5314949" y="1071852"/>
                  </a:lnTo>
                  <a:lnTo>
                    <a:pt x="5286761" y="1103932"/>
                  </a:lnTo>
                  <a:lnTo>
                    <a:pt x="5281901" y="11048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599" y="3619499"/>
              <a:ext cx="38100" cy="1104900"/>
            </a:xfrm>
            <a:custGeom>
              <a:avLst/>
              <a:gdLst/>
              <a:ahLst/>
              <a:cxnLst/>
              <a:rect l="l" t="t" r="r" b="b"/>
              <a:pathLst>
                <a:path w="38100" h="1104900">
                  <a:moveTo>
                    <a:pt x="38099" y="1104899"/>
                  </a:moveTo>
                  <a:lnTo>
                    <a:pt x="2789" y="1081425"/>
                  </a:lnTo>
                  <a:lnTo>
                    <a:pt x="0" y="10667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104899"/>
                  </a:lnTo>
                  <a:close/>
                </a:path>
              </a:pathLst>
            </a:custGeom>
            <a:solidFill>
              <a:srgbClr val="00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1466849"/>
            <a:ext cx="152429" cy="1509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39800" y="1355089"/>
            <a:ext cx="499173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DID-based</a:t>
            </a:r>
            <a:r>
              <a:rPr sz="1350" b="1" spc="-3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authentication</a:t>
            </a:r>
            <a:r>
              <a:rPr sz="1350" b="1" spc="-2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on-</a:t>
            </a:r>
            <a:r>
              <a:rPr sz="1350" dirty="0">
                <a:latin typeface="Liberation Serif"/>
                <a:cs typeface="Liberation Serif"/>
              </a:rPr>
              <a:t>chain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data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verification</a:t>
            </a:r>
            <a:r>
              <a:rPr sz="1350" spc="-2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integrated</a:t>
            </a:r>
            <a:r>
              <a:rPr sz="1350" spc="-25" dirty="0">
                <a:latin typeface="Liberation Serif"/>
                <a:cs typeface="Liberation Serif"/>
              </a:rPr>
              <a:t> via </a:t>
            </a:r>
            <a:r>
              <a:rPr sz="1350" dirty="0">
                <a:latin typeface="Liberation Serif"/>
                <a:cs typeface="Liberation Serif"/>
              </a:rPr>
              <a:t>Clio-X</a:t>
            </a:r>
            <a:r>
              <a:rPr sz="1350" spc="-7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APIs.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130" y="2193280"/>
            <a:ext cx="147339" cy="14733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39800" y="2078989"/>
            <a:ext cx="459295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Docker</a:t>
            </a:r>
            <a:r>
              <a:rPr sz="1350" b="1" spc="-6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Compose</a:t>
            </a:r>
            <a:r>
              <a:rPr sz="1350" b="1" spc="-3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enables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on-</a:t>
            </a:r>
            <a:r>
              <a:rPr sz="1350" dirty="0">
                <a:latin typeface="Liberation Serif"/>
                <a:cs typeface="Liberation Serif"/>
              </a:rPr>
              <a:t>demand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algorithm</a:t>
            </a:r>
            <a:r>
              <a:rPr sz="1350" spc="-3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service</a:t>
            </a:r>
            <a:r>
              <a:rPr sz="1350" spc="-3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execution </a:t>
            </a:r>
            <a:r>
              <a:rPr sz="1350" dirty="0">
                <a:latin typeface="Liberation Serif"/>
                <a:cs typeface="Liberation Serif"/>
              </a:rPr>
              <a:t>triggered</a:t>
            </a:r>
            <a:r>
              <a:rPr sz="1350" spc="-2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by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Clio-X</a:t>
            </a:r>
            <a:r>
              <a:rPr sz="1350" spc="-15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events.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2914649"/>
            <a:ext cx="172581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939800" y="2802889"/>
            <a:ext cx="48933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Data</a:t>
            </a:r>
            <a:r>
              <a:rPr sz="1350" b="1" spc="-45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b="1" dirty="0">
                <a:solidFill>
                  <a:srgbClr val="003366"/>
                </a:solidFill>
                <a:latin typeface="Liberation Serif"/>
                <a:cs typeface="Liberation Serif"/>
              </a:rPr>
              <a:t>provenance</a:t>
            </a:r>
            <a:r>
              <a:rPr sz="1350" b="1" spc="-40" dirty="0">
                <a:solidFill>
                  <a:srgbClr val="003366"/>
                </a:solidFill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and</a:t>
            </a:r>
            <a:r>
              <a:rPr sz="1350" spc="-4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complete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auditability</a:t>
            </a:r>
            <a:r>
              <a:rPr sz="1350" spc="-45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guaranteed</a:t>
            </a:r>
            <a:r>
              <a:rPr sz="1350" spc="-40" dirty="0">
                <a:latin typeface="Liberation Serif"/>
                <a:cs typeface="Liberation Serif"/>
              </a:rPr>
              <a:t> </a:t>
            </a:r>
            <a:r>
              <a:rPr sz="1350" dirty="0">
                <a:latin typeface="Liberation Serif"/>
                <a:cs typeface="Liberation Serif"/>
              </a:rPr>
              <a:t>throughout</a:t>
            </a:r>
            <a:r>
              <a:rPr sz="1350" spc="-45" dirty="0">
                <a:latin typeface="Liberation Serif"/>
                <a:cs typeface="Liberation Serif"/>
              </a:rPr>
              <a:t> </a:t>
            </a:r>
            <a:r>
              <a:rPr sz="1350" spc="-25" dirty="0">
                <a:latin typeface="Liberation Serif"/>
                <a:cs typeface="Liberation Serif"/>
              </a:rPr>
              <a:t>the </a:t>
            </a:r>
            <a:r>
              <a:rPr sz="1350" dirty="0">
                <a:latin typeface="Liberation Serif"/>
                <a:cs typeface="Liberation Serif"/>
              </a:rPr>
              <a:t>processing</a:t>
            </a:r>
            <a:r>
              <a:rPr sz="1350" spc="-60" dirty="0">
                <a:latin typeface="Liberation Serif"/>
                <a:cs typeface="Liberation Serif"/>
              </a:rPr>
              <a:t> </a:t>
            </a:r>
            <a:r>
              <a:rPr sz="1350" spc="-10" dirty="0">
                <a:latin typeface="Liberation Serif"/>
                <a:cs typeface="Liberation Serif"/>
              </a:rPr>
              <a:t>pipeline.</a:t>
            </a:r>
            <a:endParaRPr sz="1350">
              <a:latin typeface="Liberation Serif"/>
              <a:cs typeface="Liberation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399" y="3717290"/>
            <a:ext cx="4933950" cy="825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i="1" spc="-35" dirty="0">
                <a:latin typeface="Liberation Serif"/>
                <a:cs typeface="Liberation Serif"/>
              </a:rPr>
              <a:t>"Web3-</a:t>
            </a:r>
            <a:r>
              <a:rPr sz="1350" i="1" dirty="0">
                <a:latin typeface="Liberation Serif"/>
                <a:cs typeface="Liberation Serif"/>
              </a:rPr>
              <a:t>native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integration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ensures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that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every</a:t>
            </a:r>
            <a:r>
              <a:rPr sz="1350" i="1" spc="-4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AI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interaction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is</a:t>
            </a:r>
            <a:r>
              <a:rPr sz="1350" i="1" spc="-20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verifiable, </a:t>
            </a:r>
            <a:r>
              <a:rPr sz="1350" i="1" dirty="0">
                <a:latin typeface="Liberation Serif"/>
                <a:cs typeface="Liberation Serif"/>
              </a:rPr>
              <a:t>traceable,</a:t>
            </a:r>
            <a:r>
              <a:rPr sz="1350" i="1" spc="-3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and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user-controlled,</a:t>
            </a:r>
            <a:r>
              <a:rPr sz="1350" i="1" spc="-3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maintaining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the</a:t>
            </a:r>
            <a:r>
              <a:rPr sz="1350" i="1" spc="-30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core</a:t>
            </a:r>
            <a:r>
              <a:rPr sz="1350" i="1" spc="-25" dirty="0">
                <a:latin typeface="Liberation Serif"/>
                <a:cs typeface="Liberation Serif"/>
              </a:rPr>
              <a:t> </a:t>
            </a:r>
            <a:r>
              <a:rPr sz="1350" i="1" dirty="0">
                <a:latin typeface="Liberation Serif"/>
                <a:cs typeface="Liberation Serif"/>
              </a:rPr>
              <a:t>principles</a:t>
            </a:r>
            <a:r>
              <a:rPr sz="1350" i="1" spc="-30" dirty="0">
                <a:latin typeface="Liberation Serif"/>
                <a:cs typeface="Liberation Serif"/>
              </a:rPr>
              <a:t> </a:t>
            </a:r>
            <a:r>
              <a:rPr sz="1350" i="1" spc="-25" dirty="0">
                <a:latin typeface="Liberation Serif"/>
                <a:cs typeface="Liberation Serif"/>
              </a:rPr>
              <a:t>of </a:t>
            </a:r>
            <a:r>
              <a:rPr sz="1350" i="1" dirty="0">
                <a:latin typeface="Liberation Serif"/>
                <a:cs typeface="Liberation Serif"/>
              </a:rPr>
              <a:t>decentralized</a:t>
            </a:r>
            <a:r>
              <a:rPr sz="1350" i="1" spc="-75" dirty="0">
                <a:latin typeface="Liberation Serif"/>
                <a:cs typeface="Liberation Serif"/>
              </a:rPr>
              <a:t> </a:t>
            </a:r>
            <a:r>
              <a:rPr sz="1350" i="1" spc="-10" dirty="0">
                <a:latin typeface="Liberation Serif"/>
                <a:cs typeface="Liberation Serif"/>
              </a:rPr>
              <a:t>applications."</a:t>
            </a:r>
            <a:endParaRPr sz="1350">
              <a:latin typeface="Liberation Serif"/>
              <a:cs typeface="Liberation Serif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48398" y="608806"/>
            <a:ext cx="5334000" cy="54482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7994104" y="1291432"/>
            <a:ext cx="1842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erif"/>
                <a:cs typeface="Liberation Serif"/>
              </a:rPr>
              <a:t>User</a:t>
            </a:r>
            <a:r>
              <a:rPr sz="1200" b="1" spc="-35" dirty="0">
                <a:latin typeface="Liberation Serif"/>
                <a:cs typeface="Liberation Serif"/>
              </a:rPr>
              <a:t> </a:t>
            </a:r>
            <a:r>
              <a:rPr sz="1200" b="1" dirty="0">
                <a:latin typeface="Liberation Serif"/>
                <a:cs typeface="Liberation Serif"/>
              </a:rPr>
              <a:t>with</a:t>
            </a:r>
            <a:r>
              <a:rPr sz="1200" b="1" spc="-10" dirty="0">
                <a:latin typeface="Liberation Serif"/>
                <a:cs typeface="Liberation Serif"/>
              </a:rPr>
              <a:t> </a:t>
            </a:r>
            <a:r>
              <a:rPr sz="1200" b="1" dirty="0">
                <a:latin typeface="Liberation Serif"/>
                <a:cs typeface="Liberation Serif"/>
              </a:rPr>
              <a:t>DID</a:t>
            </a:r>
            <a:r>
              <a:rPr sz="1200" b="1" spc="-5" dirty="0">
                <a:latin typeface="Liberation Serif"/>
                <a:cs typeface="Liberation Serif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Liberation Serif"/>
                <a:cs typeface="Liberation Serif"/>
              </a:rPr>
              <a:t>(did:ethr:0x...)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38467" y="2507366"/>
            <a:ext cx="1553845" cy="4464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200" b="1" spc="-10" dirty="0">
                <a:latin typeface="Liberation Serif"/>
                <a:cs typeface="Liberation Serif"/>
              </a:rPr>
              <a:t>Blockchain</a:t>
            </a:r>
            <a:r>
              <a:rPr sz="1200" b="1" spc="1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Verification</a:t>
            </a:r>
            <a:endParaRPr sz="1200">
              <a:latin typeface="Liberation Serif"/>
              <a:cs typeface="Liberation Serif"/>
            </a:endParaRPr>
          </a:p>
          <a:p>
            <a:pPr marL="60325">
              <a:lnSpc>
                <a:spcPct val="100000"/>
              </a:lnSpc>
              <a:spcBef>
                <a:spcPts val="285"/>
              </a:spcBef>
            </a:pPr>
            <a:r>
              <a:rPr sz="1050" b="1" spc="-10" dirty="0">
                <a:solidFill>
                  <a:srgbClr val="4A5462"/>
                </a:solidFill>
                <a:latin typeface="Liberation Serif"/>
                <a:cs typeface="Liberation Serif"/>
              </a:rPr>
              <a:t>Validates</a:t>
            </a:r>
            <a:r>
              <a:rPr sz="1050" b="1" spc="-20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b="1" dirty="0">
                <a:solidFill>
                  <a:srgbClr val="4A5462"/>
                </a:solidFill>
                <a:latin typeface="Liberation Serif"/>
                <a:cs typeface="Liberation Serif"/>
              </a:rPr>
              <a:t>data</a:t>
            </a:r>
            <a:r>
              <a:rPr sz="1050" b="1" spc="-20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Liberation Serif"/>
                <a:cs typeface="Liberation Serif"/>
              </a:rPr>
              <a:t>ownership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85943" y="4006056"/>
            <a:ext cx="14592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Liberation Serif"/>
                <a:cs typeface="Liberation Serif"/>
              </a:rPr>
              <a:t>Clio-</a:t>
            </a:r>
            <a:r>
              <a:rPr sz="1200" b="1" dirty="0">
                <a:latin typeface="Liberation Serif"/>
                <a:cs typeface="Liberation Serif"/>
              </a:rPr>
              <a:t>X</a:t>
            </a:r>
            <a:r>
              <a:rPr sz="1200" b="1" spc="5" dirty="0">
                <a:latin typeface="Liberation Serif"/>
                <a:cs typeface="Liberation Serif"/>
              </a:rPr>
              <a:t> </a:t>
            </a:r>
            <a:r>
              <a:rPr sz="1200" b="1" dirty="0">
                <a:latin typeface="Liberation Serif"/>
                <a:cs typeface="Liberation Serif"/>
              </a:rPr>
              <a:t>Event</a:t>
            </a:r>
            <a:r>
              <a:rPr sz="1200" b="1" spc="-15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Triggers</a:t>
            </a:r>
            <a:endParaRPr sz="1200">
              <a:latin typeface="Liberation Serif"/>
              <a:cs typeface="Liberation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62689" y="5221990"/>
            <a:ext cx="2105660" cy="4464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25"/>
              </a:spcBef>
            </a:pPr>
            <a:r>
              <a:rPr sz="1200" b="1" dirty="0">
                <a:latin typeface="Liberation Serif"/>
                <a:cs typeface="Liberation Serif"/>
              </a:rPr>
              <a:t>Algorithm</a:t>
            </a:r>
            <a:r>
              <a:rPr sz="1200" b="1" spc="-55" dirty="0">
                <a:latin typeface="Liberation Serif"/>
                <a:cs typeface="Liberation Serif"/>
              </a:rPr>
              <a:t> </a:t>
            </a:r>
            <a:r>
              <a:rPr sz="1200" b="1" dirty="0">
                <a:latin typeface="Liberation Serif"/>
                <a:cs typeface="Liberation Serif"/>
              </a:rPr>
              <a:t>Container</a:t>
            </a:r>
            <a:r>
              <a:rPr sz="1200" b="1" spc="-90" dirty="0">
                <a:latin typeface="Liberation Serif"/>
                <a:cs typeface="Liberation Serif"/>
              </a:rPr>
              <a:t> </a:t>
            </a:r>
            <a:r>
              <a:rPr sz="1200" b="1" spc="-10" dirty="0">
                <a:latin typeface="Liberation Serif"/>
                <a:cs typeface="Liberation Serif"/>
              </a:rPr>
              <a:t>Activation</a:t>
            </a:r>
            <a:endParaRPr sz="1200">
              <a:latin typeface="Liberation Serif"/>
              <a:cs typeface="Liberation Serif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050" b="1" dirty="0">
                <a:solidFill>
                  <a:srgbClr val="4A5462"/>
                </a:solidFill>
                <a:latin typeface="Liberation Serif"/>
                <a:cs typeface="Liberation Serif"/>
              </a:rPr>
              <a:t>/data/inputs</a:t>
            </a:r>
            <a:r>
              <a:rPr sz="1050" b="1" spc="-30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b="1" dirty="0">
                <a:solidFill>
                  <a:srgbClr val="4A5462"/>
                </a:solidFill>
                <a:latin typeface="Liberation Serif"/>
                <a:cs typeface="Liberation Serif"/>
              </a:rPr>
              <a:t>→</a:t>
            </a:r>
            <a:r>
              <a:rPr sz="1050" b="1" spc="-25" dirty="0">
                <a:solidFill>
                  <a:srgbClr val="4A5462"/>
                </a:solidFill>
                <a:latin typeface="Liberation Serif"/>
                <a:cs typeface="Liberation Serif"/>
              </a:rPr>
              <a:t> </a:t>
            </a:r>
            <a:r>
              <a:rPr sz="1050" b="1" spc="-10" dirty="0">
                <a:solidFill>
                  <a:srgbClr val="4A5462"/>
                </a:solidFill>
                <a:latin typeface="Liberation Serif"/>
                <a:cs typeface="Liberation Serif"/>
              </a:rPr>
              <a:t>/data/outputs</a:t>
            </a:r>
            <a:endParaRPr sz="1050">
              <a:latin typeface="Liberation Serif"/>
              <a:cs typeface="Liberation Serif"/>
            </a:endParaRPr>
          </a:p>
        </p:txBody>
      </p:sp>
      <p:sp>
        <p:nvSpPr>
          <p:cNvPr id="20" name="object 39">
            <a:extLst>
              <a:ext uri="{FF2B5EF4-FFF2-40B4-BE49-F238E27FC236}">
                <a16:creationId xmlns:a16="http://schemas.microsoft.com/office/drawing/2014/main" id="{3C508EC2-E908-4269-57C5-85BCD03A3055}"/>
              </a:ext>
            </a:extLst>
          </p:cNvPr>
          <p:cNvSpPr/>
          <p:nvPr/>
        </p:nvSpPr>
        <p:spPr>
          <a:xfrm>
            <a:off x="38100" y="6704805"/>
            <a:ext cx="12153899" cy="151607"/>
          </a:xfrm>
          <a:custGeom>
            <a:avLst/>
            <a:gdLst/>
            <a:ahLst/>
            <a:cxnLst/>
            <a:rect l="l" t="t" r="r" b="b"/>
            <a:pathLst>
              <a:path w="11582400" h="95250">
                <a:moveTo>
                  <a:pt x="0" y="95250"/>
                </a:moveTo>
                <a:lnTo>
                  <a:pt x="0" y="0"/>
                </a:lnTo>
                <a:lnTo>
                  <a:pt x="11582399" y="0"/>
                </a:lnTo>
                <a:lnTo>
                  <a:pt x="11582399" y="95249"/>
                </a:lnTo>
                <a:lnTo>
                  <a:pt x="0" y="9525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1146</Words>
  <Application>Microsoft Office PowerPoint</Application>
  <PresentationFormat>自定义</PresentationFormat>
  <Paragraphs>132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Liberation Mono</vt:lpstr>
      <vt:lpstr>Liberation Serif</vt:lpstr>
      <vt:lpstr>Calibri</vt:lpstr>
      <vt:lpstr>Times New Roman</vt:lpstr>
      <vt:lpstr>Office Theme</vt:lpstr>
      <vt:lpstr>Web3-based Privacy-Enhanced AI Chatbot Framework with Clio-X Integration</vt:lpstr>
      <vt:lpstr>Background &amp; Motivation</vt:lpstr>
      <vt:lpstr>Clio-X Platform &amp; Self-Sovereign Identity (SSI)</vt:lpstr>
      <vt:lpstr>System Architecture Overview</vt:lpstr>
      <vt:lpstr>Technical Implementation Details</vt:lpstr>
      <vt:lpstr>Privacy Protection Mechanisms</vt:lpstr>
      <vt:lpstr>Experimental Results &amp; Testing Scenarios - Local</vt:lpstr>
      <vt:lpstr>Experimental Results &amp; Testing Scenarios – Clio-X </vt:lpstr>
      <vt:lpstr>Web3-Native Integration &amp; Data Provenance</vt:lpstr>
      <vt:lpstr>Technical Contributions</vt:lpstr>
      <vt:lpstr>Future Work &amp; Extensions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Melody L</cp:lastModifiedBy>
  <cp:revision>10</cp:revision>
  <dcterms:created xsi:type="dcterms:W3CDTF">2025-07-19T13:12:09Z</dcterms:created>
  <dcterms:modified xsi:type="dcterms:W3CDTF">2025-07-19T21:21:30Z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2025-07-19T00:00:00Z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2025-07-19T00:00:00Z</vt:filetime>
  </property>
</Properties>
</file>