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League Spartan" charset="1" panose="00000800000000000000"/>
      <p:regular r:id="rId20"/>
    </p:embeddedFont>
    <p:embeddedFont>
      <p:font typeface="Roboto" charset="1" panose="02000000000000000000"/>
      <p:regular r:id="rId22"/>
    </p:embeddedFont>
    <p:embeddedFont>
      <p:font typeface="Quicksand" charset="1" panose="00000600000000000000"/>
      <p:regular r:id="rId23"/>
    </p:embeddedFont>
    <p:embeddedFont>
      <p:font typeface="Roboto Bold" charset="1" panose="020000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notesSlides/notesSlide2.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notesSlides/notesSlide3.xml" Type="http://schemas.openxmlformats.org/officeDocument/2006/relationships/notesSlide"/><Relationship Id="rId25" Target="notesSlides/notesSlide4.xml" Type="http://schemas.openxmlformats.org/officeDocument/2006/relationships/notesSlide"/><Relationship Id="rId26" Target="notesSlides/notesSlide5.xml" Type="http://schemas.openxmlformats.org/officeDocument/2006/relationships/notesSlide"/><Relationship Id="rId27" Target="notesSlides/notesSlide6.xml" Type="http://schemas.openxmlformats.org/officeDocument/2006/relationships/notesSlide"/><Relationship Id="rId28" Target="notesSlides/notesSlide7.xml" Type="http://schemas.openxmlformats.org/officeDocument/2006/relationships/notesSlide"/><Relationship Id="rId29" Target="notesSlides/notesSlide8.xml" Type="http://schemas.openxmlformats.org/officeDocument/2006/relationships/notesSlide"/><Relationship Id="rId3" Target="viewProps.xml" Type="http://schemas.openxmlformats.org/officeDocument/2006/relationships/viewProps"/><Relationship Id="rId30" Target="notesSlides/notesSlide9.xml" Type="http://schemas.openxmlformats.org/officeDocument/2006/relationships/notesSlide"/><Relationship Id="rId31" Target="notesSlides/notesSlide10.xml" Type="http://schemas.openxmlformats.org/officeDocument/2006/relationships/notesSlide"/><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Bonjour à tous, je suis heureux de vous présenter mon projet : 'Application Web avec Service OCR'. L'objectif principal de ce projet est d'automatiser l'extraction, l'analyse et la visualisation des données issues de factures grâce à l'utilisation de la reconnaissance optique de caractères, ou OCR. Nous allons parcourir ensemble les différentes étapes de ce projet, en mettant en lumière les choix techniques, les défis rencontrés et les perspectives d'amélioration.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Afin de rendre ce projet plus performant et complet, voici quelques pistes d'amélioration :</a:t>
            </a:r>
          </a:p>
          <a:p>
            <a:r>
              <a:rPr lang="en-US"/>
              <a:t/>
            </a:r>
          </a:p>
          <a:p>
            <a:r>
              <a:rPr lang="en-US"/>
              <a:t>Gestion des erreurs : Améliorer le système de gestion des erreurs pour une meilleure identification et correction des problèmes.</a:t>
            </a:r>
          </a:p>
          <a:p>
            <a:r>
              <a:rPr lang="en-US"/>
              <a:t/>
            </a:r>
          </a:p>
          <a:p>
            <a:r>
              <a:rPr lang="en-US"/>
              <a:t>Création de comptes utilisateurs : Mettre en place un système de comptes utilisateurs pour personnaliser l'expérience et sécuriser les données.</a:t>
            </a:r>
          </a:p>
          <a:p>
            <a:r>
              <a:rPr lang="en-US"/>
              <a:t/>
            </a:r>
          </a:p>
          <a:p>
            <a:r>
              <a:rPr lang="en-US"/>
              <a:t>Améliorations des analyses : Enrichir les visualisations des résultats du clustering (graphiques, tableaux) pour faciliter la compréhension des segments de clientèle.</a:t>
            </a:r>
          </a:p>
          <a:p>
            <a:r>
              <a:rPr lang="en-US"/>
              <a:t/>
            </a:r>
          </a:p>
          <a:p>
            <a:r>
              <a:rPr lang="en-US"/>
              <a:t>Temps de chargement / Performances : Optimiser les temps de chargement et les performances générales de l'application.</a:t>
            </a:r>
          </a:p>
          <a:p>
            <a:r>
              <a:rPr lang="en-US"/>
              <a:t/>
            </a:r>
          </a:p>
          <a:p>
            <a:r>
              <a:rPr lang="en-US"/>
              <a:t>Pipeline CI/CD : Réactiver et corriger les problèmes de compatibilité du pipeline CI/CD existant pour automatiser les tests et assurer la qualité du code.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Ce projet visait à développer une application web capable de :</a:t>
            </a:r>
          </a:p>
          <a:p>
            <a:r>
              <a:rPr lang="en-US"/>
              <a:t/>
            </a:r>
          </a:p>
          <a:p>
            <a:r>
              <a:rPr lang="en-US"/>
              <a:t>Extraire automatiquement les données pertinentes des factures à l'aide d'un service OCR.</a:t>
            </a:r>
          </a:p>
          <a:p>
            <a:r>
              <a:rPr lang="en-US"/>
              <a:t/>
            </a:r>
          </a:p>
          <a:p>
            <a:r>
              <a:rPr lang="en-US"/>
              <a:t>Structurer et stocker ces données dans une base de données.</a:t>
            </a:r>
          </a:p>
          <a:p>
            <a:r>
              <a:rPr lang="en-US"/>
              <a:t/>
            </a:r>
          </a:p>
          <a:p>
            <a:r>
              <a:rPr lang="en-US"/>
              <a:t>Analyser les données extraites pour en dégager des informations utiles.</a:t>
            </a:r>
          </a:p>
          <a:p>
            <a:r>
              <a:rPr lang="en-US"/>
              <a:t/>
            </a:r>
          </a:p>
          <a:p>
            <a:r>
              <a:rPr lang="en-US"/>
              <a:t>Offrir une interface utilisateur intuitive pour faciliter l'accès aux données et aux analyses.</a:t>
            </a:r>
          </a:p>
          <a:p>
            <a:r>
              <a:rPr lang="en-US"/>
              <a:t/>
            </a:r>
          </a:p>
          <a:p>
            <a:r>
              <a:rPr lang="en-US"/>
              <a:t>L'objectif final est de simplifier le processus de traitement des factures, en réduisant les interventions manuelles et les risques d'erreurs.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Ce schéma illustre l'architecture et le flux de fonctionnement de l'application. Tout commence par l'utilisateur qui interagit avec le frontend, développé avec Flask, via une interface web. L'utilisateur peut télécharger une facture, et cette action déclenche une série d'événements au sein du backend, développé avec FastAPI.</a:t>
            </a:r>
          </a:p>
          <a:p>
            <a:r>
              <a:rPr lang="en-US"/>
              <a:t/>
            </a:r>
          </a:p>
          <a:p>
            <a:r>
              <a:rPr lang="en-US"/>
              <a:t>Plus précisément, le frontend communique avec le backend via une API. Le backend est composé de plusieurs éléments qui interagissent :</a:t>
            </a:r>
          </a:p>
          <a:p>
            <a:r>
              <a:rPr lang="en-US"/>
              <a:t/>
            </a:r>
          </a:p>
          <a:p>
            <a:r>
              <a:rPr lang="en-US"/>
              <a:t>Le service OCR, qui extrait les données textuelles de la facture.</a:t>
            </a:r>
          </a:p>
          <a:p>
            <a:r>
              <a:rPr lang="en-US"/>
              <a:t/>
            </a:r>
          </a:p>
          <a:p>
            <a:r>
              <a:rPr lang="en-US"/>
              <a:t>Le module de clustering, qui traite les données pour identifier des groupes de clients.</a:t>
            </a:r>
          </a:p>
          <a:p>
            <a:r>
              <a:rPr lang="en-US"/>
              <a:t/>
            </a:r>
          </a:p>
          <a:p>
            <a:r>
              <a:rPr lang="en-US"/>
              <a:t>Le système d'authentification (Auth), qui sécurise l'accès à certaines fonctionnalités.</a:t>
            </a:r>
          </a:p>
          <a:p>
            <a:r>
              <a:rPr lang="en-US"/>
              <a:t/>
            </a:r>
          </a:p>
          <a:p>
            <a:r>
              <a:rPr lang="en-US"/>
              <a:t>Le module de monitoring, qui surveille les performances du système.</a:t>
            </a:r>
          </a:p>
          <a:p>
            <a:r>
              <a:rPr lang="en-US"/>
              <a:t/>
            </a:r>
          </a:p>
          <a:p>
            <a:r>
              <a:rPr lang="en-US"/>
              <a:t>Et bien sûr, la base de données, qui stocke les données des factures et les logs.</a:t>
            </a:r>
          </a:p>
          <a:p>
            <a:r>
              <a:rPr lang="en-US"/>
              <a:t/>
            </a:r>
          </a:p>
          <a:p>
            <a:r>
              <a:rPr lang="en-US"/>
              <a:t>Les données extraites sont nettoyées, structurées et stockées dans la base de données. Enfin, les utilisateurs peuvent consulter, analyser et exploiter ces données via le frontend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 processus d'OCR comprend plusieurs étapes:</a:t>
            </a:r>
          </a:p>
          <a:p>
            <a:r>
              <a:rPr lang="en-US"/>
              <a:t/>
            </a:r>
          </a:p>
          <a:p>
            <a:r>
              <a:rPr lang="en-US"/>
              <a:t>Détection des zones de texte : L'algorithme identifie les régions de l'image contenant du texte.</a:t>
            </a:r>
          </a:p>
          <a:p>
            <a:r>
              <a:rPr lang="en-US"/>
              <a:t/>
            </a:r>
          </a:p>
          <a:p>
            <a:r>
              <a:rPr lang="en-US"/>
              <a:t>Segmentation : Les zones de texte sont segmentées en blocs, puis en lignes, en mots et enfin en caractères individuels.</a:t>
            </a:r>
          </a:p>
          <a:p>
            <a:r>
              <a:rPr lang="en-US"/>
              <a:t/>
            </a:r>
          </a:p>
          <a:p>
            <a:r>
              <a:rPr lang="en-US"/>
              <a:t>Reconnaissance des caractères : La forme de chaque caractère est comparée à une base de données de modèles pour identifier la lettre, le chiffre ou le symbole correspondant.</a:t>
            </a:r>
          </a:p>
          <a:p>
            <a:r>
              <a:rPr lang="en-US"/>
              <a:t/>
            </a:r>
          </a:p>
          <a:p>
            <a:r>
              <a:rPr lang="en-US"/>
              <a:t>Reconstruction du texte : Le texte complet est reconstitué en corrigeant les erreurs potentielles à l'aide de dictionnaires et d'algorithmes de correction.</a:t>
            </a:r>
          </a:p>
          <a:p>
            <a:r>
              <a:rPr lang="en-US"/>
              <a:t/>
            </a:r>
          </a:p>
          <a:p>
            <a:r>
              <a:rPr lang="en-US"/>
              <a:t>Pour améliorer la précision, un prétraitement de l'image est effectué à l'aide d'OpenCV. Cela inclut l'ajustement du contraste et de la luminosité, la binarisation (conversion en noir et blanc) et la suppression des éléments parasites. De plus, l'image est divisée en zones spécifiques (nom, adresse, montant, etc.) pour optimiser la reconnaissance par le moteur OCR.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Initialement, j'avais opté pour une base de données composée de cinq tables : clients, factures, produits, achats (pour relier les trois précédentes) et monitoring (pour les erreurs). Cette structure visait à offrir une grande flexibilité dans les relations entre les entités.</a:t>
            </a:r>
          </a:p>
          <a:p>
            <a:r>
              <a:rPr lang="en-US"/>
              <a:t/>
            </a:r>
          </a:p>
          <a:p>
            <a:r>
              <a:rPr lang="en-US"/>
              <a:t>Cependant, après une analyse plus approfondie, il est apparu qu'une structure plus simple serait plus efficace. Par exemple, la table "achats" dupliquait inutilement des informations sur les clients pour chaque facture. Il aurait été plus logique de relier directement la table "clients" à la table "factures".</a:t>
            </a:r>
          </a:p>
          <a:p>
            <a:r>
              <a:rPr lang="en-US"/>
              <a:t/>
            </a:r>
          </a:p>
          <a:p>
            <a:r>
              <a:rPr lang="en-US"/>
              <a:t>Malheureusement, le temps disponible ne permettait pas de refondre la base de données. La modification de la structure et la ré-extraction des données auraient nécessité un temps considérable.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 fonctionnement de l'application repose sur une interaction fluide entre ses différents composants :</a:t>
            </a:r>
          </a:p>
          <a:p>
            <a:r>
              <a:rPr lang="en-US"/>
              <a:t/>
            </a:r>
          </a:p>
          <a:p>
            <a:r>
              <a:rPr lang="en-US"/>
              <a:t>L'utilisateur interagit avec l'interface web : Il peut télécharger une facture, consulter la liste des factures, lancer une analyse, etc.</a:t>
            </a:r>
          </a:p>
          <a:p>
            <a:r>
              <a:rPr lang="en-US"/>
              <a:t/>
            </a:r>
          </a:p>
          <a:p>
            <a:r>
              <a:rPr lang="en-US"/>
              <a:t>Le frontend communique avec le backend via l'API (FastAPI) : L'application envoie des requêtes au backend pour effectuer les actions demandées.</a:t>
            </a:r>
          </a:p>
          <a:p>
            <a:r>
              <a:rPr lang="en-US"/>
              <a:t/>
            </a:r>
          </a:p>
          <a:p>
            <a:r>
              <a:rPr lang="en-US"/>
              <a:t>Le backend traite la requête : Le backend exécute les opérations nécessaires, telles que l'extraction des données d'une facture, l'enregistrement de données dans la base de données ou le lancement d'une analyse.</a:t>
            </a:r>
          </a:p>
          <a:p>
            <a:r>
              <a:rPr lang="en-US"/>
              <a:t/>
            </a:r>
          </a:p>
          <a:p>
            <a:r>
              <a:rPr lang="en-US"/>
              <a:t>Le backend interagit avec la base de données : Il récupère et enregistre les données nécessaires.</a:t>
            </a:r>
          </a:p>
          <a:p>
            <a:r>
              <a:rPr lang="en-US"/>
              <a:t/>
            </a:r>
          </a:p>
          <a:p>
            <a:r>
              <a:rPr lang="en-US"/>
              <a:t>Le backend renvoie une réponse au frontend : L'application affiche les résultats à l'utilisateur.</a:t>
            </a:r>
          </a:p>
          <a:p>
            <a:r>
              <a:rPr lang="en-US"/>
              <a:t/>
            </a:r>
          </a:p>
          <a:p>
            <a:r>
              <a:rPr lang="en-US"/>
              <a:t>Ce processus assure une automatisation complète du traitement des factures.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 backend a été développé avec FastAPI, un framework Python rapide et performant. Voici les principales routes de l'API :</a:t>
            </a:r>
          </a:p>
          <a:p>
            <a:r>
              <a:rPr lang="en-US"/>
              <a:t/>
            </a:r>
          </a:p>
          <a:p>
            <a:r>
              <a:rPr lang="en-US"/>
              <a:t>/upload : Permet de télécharger une facture et de lancer le traitement OCR.</a:t>
            </a:r>
          </a:p>
          <a:p>
            <a:r>
              <a:rPr lang="en-US"/>
              <a:t/>
            </a:r>
          </a:p>
          <a:p>
            <a:r>
              <a:rPr lang="en-US"/>
              <a:t>/factures : Retourne la liste des factures enregistrées.</a:t>
            </a:r>
          </a:p>
          <a:p>
            <a:r>
              <a:rPr lang="en-US"/>
              <a:t/>
            </a:r>
          </a:p>
          <a:p>
            <a:r>
              <a:rPr lang="en-US"/>
              <a:t>/facture/{id} : Affiche les détails d'une facture spécifique.</a:t>
            </a:r>
          </a:p>
          <a:p>
            <a:r>
              <a:rPr lang="en-US"/>
              <a:t/>
            </a:r>
          </a:p>
          <a:p>
            <a:r>
              <a:rPr lang="en-US"/>
              <a:t>/clustering : Fournit les résultats de l'analyse des clients.</a:t>
            </a:r>
          </a:p>
          <a:p>
            <a:r>
              <a:rPr lang="en-US"/>
              <a:t/>
            </a:r>
          </a:p>
          <a:p>
            <a:r>
              <a:rPr lang="en-US"/>
              <a:t>/monitoring : Affiche les informations de suivi du service OCR et de l'API.</a:t>
            </a:r>
          </a:p>
          <a:p>
            <a:r>
              <a:rPr lang="en-US"/>
              <a:t/>
            </a:r>
          </a:p>
          <a:p>
            <a:r>
              <a:rPr lang="en-US"/>
              <a:t>/token : Permet d'obtenir un jeton d'authentification (token) pour utiliser l'API.</a:t>
            </a:r>
          </a:p>
          <a:p>
            <a:r>
              <a:rPr lang="en-US"/>
              <a:t/>
            </a:r>
          </a:p>
          <a:p>
            <a:r>
              <a:rPr lang="en-US"/>
              <a:t>La sécurité est assurée grâce à OAuth2 et JWT, ce qui garantit que seules les personnes autorisées peuvent accéder aux fonctionnalités sensibles.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Avant de développer l'interface utilisateur, j'ai réalisé une maquette sur Figma. Cette maquette prévoyait :</a:t>
            </a:r>
          </a:p>
          <a:p>
            <a:r>
              <a:rPr lang="en-US"/>
              <a:t/>
            </a:r>
          </a:p>
          <a:p>
            <a:r>
              <a:rPr lang="en-US"/>
              <a:t>Une page de téléchargement des factures.</a:t>
            </a:r>
          </a:p>
          <a:p>
            <a:r>
              <a:rPr lang="en-US"/>
              <a:t/>
            </a:r>
          </a:p>
          <a:p>
            <a:r>
              <a:rPr lang="en-US"/>
              <a:t>Une page d'affichage de la liste des factures avec des options de tri.</a:t>
            </a:r>
          </a:p>
          <a:p>
            <a:r>
              <a:rPr lang="en-US"/>
              <a:t/>
            </a:r>
          </a:p>
          <a:p>
            <a:r>
              <a:rPr lang="en-US"/>
              <a:t>Une page de visualisation des analyses de clients sous forme de graphiques.</a:t>
            </a:r>
          </a:p>
          <a:p>
            <a:r>
              <a:rPr lang="en-US"/>
              <a:t/>
            </a:r>
          </a:p>
          <a:p>
            <a:r>
              <a:rPr lang="en-US"/>
              <a:t>Une page de suivi des performances (monitoring).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Je vais maintenant vous présenter une brève démonstration de l'application :</a:t>
            </a:r>
          </a:p>
          <a:p>
            <a:r>
              <a:rPr lang="en-US"/>
              <a:t/>
            </a:r>
          </a:p>
          <a:p>
            <a:r>
              <a:rPr lang="en-US"/>
              <a:t>L'utilisateur se connecte à l'application.</a:t>
            </a:r>
          </a:p>
          <a:p>
            <a:r>
              <a:rPr lang="en-US"/>
              <a:t/>
            </a:r>
          </a:p>
          <a:p>
            <a:r>
              <a:rPr lang="en-US"/>
              <a:t>Il télécharge une facture.</a:t>
            </a:r>
          </a:p>
          <a:p>
            <a:r>
              <a:rPr lang="en-US"/>
              <a:t/>
            </a:r>
          </a:p>
          <a:p>
            <a:r>
              <a:rPr lang="en-US"/>
              <a:t>L'application affiche les informations extraites de la facture et les enregistre dans la base de données.</a:t>
            </a:r>
          </a:p>
          <a:p>
            <a:r>
              <a:rPr lang="en-US"/>
              <a:t/>
            </a:r>
          </a:p>
          <a:p>
            <a:r>
              <a:rPr lang="en-US"/>
              <a:t>L'utilisateur peut consulter ses factures, analyser les données des clients ou vérifier le bon fonctionnement du système.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2.png" Type="http://schemas.openxmlformats.org/officeDocument/2006/relationships/image"/><Relationship Id="rId2" Target="../notesSlides/notesSlide4.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png" Type="http://schemas.openxmlformats.org/officeDocument/2006/relationships/image"/><Relationship Id="rId9" Target="../media/image1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23.png" Type="http://schemas.openxmlformats.org/officeDocument/2006/relationships/image"/><Relationship Id="rId4" Target="../media/image2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2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26.png" Type="http://schemas.openxmlformats.org/officeDocument/2006/relationships/image"/><Relationship Id="rId4" Target="../media/image2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2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29.png" Type="http://schemas.openxmlformats.org/officeDocument/2006/relationships/image"/><Relationship Id="rId4" Target="http://0.0.0.0:5000" TargetMode="External" Type="http://schemas.openxmlformats.org/officeDocument/2006/relationships/hyperlink"/><Relationship Id="rId5" Target="../media/image30.png" Type="http://schemas.openxmlformats.org/officeDocument/2006/relationships/image"/><Relationship Id="rId6" Target="http://0.0.0.0:5000"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8ED"/>
        </a:solidFill>
      </p:bgPr>
    </p:bg>
    <p:spTree>
      <p:nvGrpSpPr>
        <p:cNvPr id="1" name=""/>
        <p:cNvGrpSpPr/>
        <p:nvPr/>
      </p:nvGrpSpPr>
      <p:grpSpPr>
        <a:xfrm>
          <a:off x="0" y="0"/>
          <a:ext cx="0" cy="0"/>
          <a:chOff x="0" y="0"/>
          <a:chExt cx="0" cy="0"/>
        </a:xfrm>
      </p:grpSpPr>
      <p:grpSp>
        <p:nvGrpSpPr>
          <p:cNvPr name="Group 2" id="2"/>
          <p:cNvGrpSpPr/>
          <p:nvPr/>
        </p:nvGrpSpPr>
        <p:grpSpPr>
          <a:xfrm rot="0">
            <a:off x="8385401" y="2304597"/>
            <a:ext cx="7968220" cy="5677807"/>
            <a:chOff x="0" y="0"/>
            <a:chExt cx="10624293" cy="7570409"/>
          </a:xfrm>
        </p:grpSpPr>
        <p:sp>
          <p:nvSpPr>
            <p:cNvPr name="Freeform 3" id="3"/>
            <p:cNvSpPr/>
            <p:nvPr/>
          </p:nvSpPr>
          <p:spPr>
            <a:xfrm flipH="false" flipV="false" rot="-10800000">
              <a:off x="4566526" y="0"/>
              <a:ext cx="1491242" cy="745621"/>
            </a:xfrm>
            <a:custGeom>
              <a:avLst/>
              <a:gdLst/>
              <a:ahLst/>
              <a:cxnLst/>
              <a:rect r="r" b="b" t="t" l="l"/>
              <a:pathLst>
                <a:path h="745621" w="1491242">
                  <a:moveTo>
                    <a:pt x="0" y="0"/>
                  </a:moveTo>
                  <a:lnTo>
                    <a:pt x="1491242" y="0"/>
                  </a:lnTo>
                  <a:lnTo>
                    <a:pt x="1491242" y="745621"/>
                  </a:lnTo>
                  <a:lnTo>
                    <a:pt x="0" y="7456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566526" y="6824788"/>
              <a:ext cx="1491242" cy="745621"/>
            </a:xfrm>
            <a:custGeom>
              <a:avLst/>
              <a:gdLst/>
              <a:ahLst/>
              <a:cxnLst/>
              <a:rect r="r" b="b" t="t" l="l"/>
              <a:pathLst>
                <a:path h="745621" w="1491242">
                  <a:moveTo>
                    <a:pt x="0" y="0"/>
                  </a:moveTo>
                  <a:lnTo>
                    <a:pt x="1491242" y="0"/>
                  </a:lnTo>
                  <a:lnTo>
                    <a:pt x="1491242" y="745621"/>
                  </a:lnTo>
                  <a:lnTo>
                    <a:pt x="0" y="7456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0" y="1618504"/>
              <a:ext cx="10624293" cy="4419126"/>
            </a:xfrm>
            <a:prstGeom prst="rect">
              <a:avLst/>
            </a:prstGeom>
          </p:spPr>
          <p:txBody>
            <a:bodyPr anchor="t" rtlCol="false" tIns="0" lIns="0" bIns="0" rIns="0">
              <a:spAutoFit/>
            </a:bodyPr>
            <a:lstStyle/>
            <a:p>
              <a:pPr algn="ctr">
                <a:lnSpc>
                  <a:spcPts val="12969"/>
                </a:lnSpc>
              </a:pPr>
              <a:r>
                <a:rPr lang="en-US" sz="11477">
                  <a:solidFill>
                    <a:srgbClr val="15130D"/>
                  </a:solidFill>
                  <a:latin typeface="League Spartan"/>
                  <a:ea typeface="League Spartan"/>
                  <a:cs typeface="League Spartan"/>
                  <a:sym typeface="League Spartan"/>
                </a:rPr>
                <a:t>Projet</a:t>
              </a:r>
            </a:p>
            <a:p>
              <a:pPr algn="ctr">
                <a:lnSpc>
                  <a:spcPts val="12969"/>
                </a:lnSpc>
              </a:pPr>
              <a:r>
                <a:rPr lang="en-US" sz="11477">
                  <a:solidFill>
                    <a:srgbClr val="15130D"/>
                  </a:solidFill>
                  <a:latin typeface="League Spartan"/>
                  <a:ea typeface="League Spartan"/>
                  <a:cs typeface="League Spartan"/>
                  <a:sym typeface="League Spartan"/>
                </a:rPr>
                <a:t>OCR</a:t>
              </a:r>
            </a:p>
          </p:txBody>
        </p:sp>
      </p:grpSp>
      <p:sp>
        <p:nvSpPr>
          <p:cNvPr name="Freeform 6" id="6"/>
          <p:cNvSpPr/>
          <p:nvPr/>
        </p:nvSpPr>
        <p:spPr>
          <a:xfrm flipH="false" flipV="false" rot="0">
            <a:off x="1028700" y="1656149"/>
            <a:ext cx="6289914" cy="6974703"/>
          </a:xfrm>
          <a:custGeom>
            <a:avLst/>
            <a:gdLst/>
            <a:ahLst/>
            <a:cxnLst/>
            <a:rect r="r" b="b" t="t" l="l"/>
            <a:pathLst>
              <a:path h="6974703" w="6289914">
                <a:moveTo>
                  <a:pt x="0" y="0"/>
                </a:moveTo>
                <a:lnTo>
                  <a:pt x="6289914" y="0"/>
                </a:lnTo>
                <a:lnTo>
                  <a:pt x="6289914" y="6974702"/>
                </a:lnTo>
                <a:lnTo>
                  <a:pt x="0" y="69747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FFF8ED"/>
        </a:solidFill>
      </p:bgPr>
    </p:bg>
    <p:spTree>
      <p:nvGrpSpPr>
        <p:cNvPr id="1" name=""/>
        <p:cNvGrpSpPr/>
        <p:nvPr/>
      </p:nvGrpSpPr>
      <p:grpSpPr>
        <a:xfrm>
          <a:off x="0" y="0"/>
          <a:ext cx="0" cy="0"/>
          <a:chOff x="0" y="0"/>
          <a:chExt cx="0" cy="0"/>
        </a:xfrm>
      </p:grpSpPr>
      <p:sp>
        <p:nvSpPr>
          <p:cNvPr name="TextBox 2" id="2"/>
          <p:cNvSpPr txBox="true"/>
          <p:nvPr/>
        </p:nvSpPr>
        <p:spPr>
          <a:xfrm rot="0">
            <a:off x="9936552" y="2054594"/>
            <a:ext cx="7322748" cy="718899"/>
          </a:xfrm>
          <a:prstGeom prst="rect">
            <a:avLst/>
          </a:prstGeom>
        </p:spPr>
        <p:txBody>
          <a:bodyPr anchor="t" rtlCol="false" tIns="0" lIns="0" bIns="0" rIns="0">
            <a:spAutoFit/>
          </a:bodyPr>
          <a:lstStyle/>
          <a:p>
            <a:pPr algn="l">
              <a:lnSpc>
                <a:spcPts val="6285"/>
              </a:lnSpc>
            </a:pPr>
            <a:r>
              <a:rPr lang="en-US" b="true" sz="3142">
                <a:solidFill>
                  <a:srgbClr val="595240"/>
                </a:solidFill>
                <a:latin typeface="Roboto Bold"/>
                <a:ea typeface="Roboto Bold"/>
                <a:cs typeface="Roboto Bold"/>
                <a:sym typeface="Roboto Bold"/>
              </a:rPr>
              <a:t>Gestion des erreurs</a:t>
            </a:r>
          </a:p>
        </p:txBody>
      </p:sp>
      <p:grpSp>
        <p:nvGrpSpPr>
          <p:cNvPr name="Group 3" id="3"/>
          <p:cNvGrpSpPr/>
          <p:nvPr/>
        </p:nvGrpSpPr>
        <p:grpSpPr>
          <a:xfrm rot="0">
            <a:off x="8520735" y="2151869"/>
            <a:ext cx="771999" cy="771999"/>
            <a:chOff x="0" y="0"/>
            <a:chExt cx="1029332" cy="1029332"/>
          </a:xfrm>
        </p:grpSpPr>
        <p:grpSp>
          <p:nvGrpSpPr>
            <p:cNvPr name="Group 4" id="4"/>
            <p:cNvGrpSpPr/>
            <p:nvPr/>
          </p:nvGrpSpPr>
          <p:grpSpPr>
            <a:xfrm rot="0">
              <a:off x="0" y="0"/>
              <a:ext cx="1029332" cy="1029332"/>
              <a:chOff x="0" y="0"/>
              <a:chExt cx="203325" cy="203325"/>
            </a:xfrm>
          </p:grpSpPr>
          <p:sp>
            <p:nvSpPr>
              <p:cNvPr name="Freeform 5" id="5"/>
              <p:cNvSpPr/>
              <p:nvPr/>
            </p:nvSpPr>
            <p:spPr>
              <a:xfrm flipH="false" flipV="false" rot="0">
                <a:off x="0" y="0"/>
                <a:ext cx="203325" cy="203325"/>
              </a:xfrm>
              <a:custGeom>
                <a:avLst/>
                <a:gdLst/>
                <a:ahLst/>
                <a:cxnLst/>
                <a:rect r="r" b="b" t="t" l="l"/>
                <a:pathLst>
                  <a:path h="203325" w="203325">
                    <a:moveTo>
                      <a:pt x="0" y="0"/>
                    </a:moveTo>
                    <a:lnTo>
                      <a:pt x="203325" y="0"/>
                    </a:lnTo>
                    <a:lnTo>
                      <a:pt x="203325" y="203325"/>
                    </a:lnTo>
                    <a:lnTo>
                      <a:pt x="0" y="203325"/>
                    </a:lnTo>
                    <a:close/>
                  </a:path>
                </a:pathLst>
              </a:custGeom>
              <a:solidFill>
                <a:srgbClr val="C0B6A2"/>
              </a:solidFill>
            </p:spPr>
          </p:sp>
          <p:sp>
            <p:nvSpPr>
              <p:cNvPr name="TextBox 6" id="6"/>
              <p:cNvSpPr txBox="true"/>
              <p:nvPr/>
            </p:nvSpPr>
            <p:spPr>
              <a:xfrm>
                <a:off x="0" y="-38100"/>
                <a:ext cx="203325" cy="241425"/>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136343" y="126289"/>
              <a:ext cx="726948" cy="850773"/>
            </a:xfrm>
            <a:prstGeom prst="rect">
              <a:avLst/>
            </a:prstGeom>
          </p:spPr>
          <p:txBody>
            <a:bodyPr anchor="t" rtlCol="false" tIns="0" lIns="0" bIns="0" rIns="0">
              <a:spAutoFit/>
            </a:bodyPr>
            <a:lstStyle/>
            <a:p>
              <a:pPr algn="ctr">
                <a:lnSpc>
                  <a:spcPts val="5652"/>
                </a:lnSpc>
              </a:pPr>
              <a:r>
                <a:rPr lang="en-US" sz="3600">
                  <a:solidFill>
                    <a:srgbClr val="595240"/>
                  </a:solidFill>
                  <a:latin typeface="League Spartan"/>
                  <a:ea typeface="League Spartan"/>
                  <a:cs typeface="League Spartan"/>
                  <a:sym typeface="League Spartan"/>
                </a:rPr>
                <a:t>1</a:t>
              </a:r>
            </a:p>
          </p:txBody>
        </p:sp>
      </p:grpSp>
      <p:grpSp>
        <p:nvGrpSpPr>
          <p:cNvPr name="Group 8" id="8"/>
          <p:cNvGrpSpPr/>
          <p:nvPr/>
        </p:nvGrpSpPr>
        <p:grpSpPr>
          <a:xfrm rot="0">
            <a:off x="8520735" y="3433938"/>
            <a:ext cx="771999" cy="771999"/>
            <a:chOff x="0" y="0"/>
            <a:chExt cx="1029332" cy="1029332"/>
          </a:xfrm>
        </p:grpSpPr>
        <p:grpSp>
          <p:nvGrpSpPr>
            <p:cNvPr name="Group 9" id="9"/>
            <p:cNvGrpSpPr/>
            <p:nvPr/>
          </p:nvGrpSpPr>
          <p:grpSpPr>
            <a:xfrm rot="0">
              <a:off x="0" y="0"/>
              <a:ext cx="1029332" cy="1029332"/>
              <a:chOff x="0" y="0"/>
              <a:chExt cx="203325" cy="203325"/>
            </a:xfrm>
          </p:grpSpPr>
          <p:sp>
            <p:nvSpPr>
              <p:cNvPr name="Freeform 10" id="10"/>
              <p:cNvSpPr/>
              <p:nvPr/>
            </p:nvSpPr>
            <p:spPr>
              <a:xfrm flipH="false" flipV="false" rot="0">
                <a:off x="0" y="0"/>
                <a:ext cx="203325" cy="203325"/>
              </a:xfrm>
              <a:custGeom>
                <a:avLst/>
                <a:gdLst/>
                <a:ahLst/>
                <a:cxnLst/>
                <a:rect r="r" b="b" t="t" l="l"/>
                <a:pathLst>
                  <a:path h="203325" w="203325">
                    <a:moveTo>
                      <a:pt x="0" y="0"/>
                    </a:moveTo>
                    <a:lnTo>
                      <a:pt x="203325" y="0"/>
                    </a:lnTo>
                    <a:lnTo>
                      <a:pt x="203325" y="203325"/>
                    </a:lnTo>
                    <a:lnTo>
                      <a:pt x="0" y="203325"/>
                    </a:lnTo>
                    <a:close/>
                  </a:path>
                </a:pathLst>
              </a:custGeom>
              <a:solidFill>
                <a:srgbClr val="C0B6A2"/>
              </a:solidFill>
            </p:spPr>
          </p:sp>
          <p:sp>
            <p:nvSpPr>
              <p:cNvPr name="TextBox 11" id="11"/>
              <p:cNvSpPr txBox="true"/>
              <p:nvPr/>
            </p:nvSpPr>
            <p:spPr>
              <a:xfrm>
                <a:off x="0" y="-38100"/>
                <a:ext cx="203325" cy="241425"/>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36343" y="126289"/>
              <a:ext cx="726948" cy="850773"/>
            </a:xfrm>
            <a:prstGeom prst="rect">
              <a:avLst/>
            </a:prstGeom>
          </p:spPr>
          <p:txBody>
            <a:bodyPr anchor="t" rtlCol="false" tIns="0" lIns="0" bIns="0" rIns="0">
              <a:spAutoFit/>
            </a:bodyPr>
            <a:lstStyle/>
            <a:p>
              <a:pPr algn="ctr">
                <a:lnSpc>
                  <a:spcPts val="5652"/>
                </a:lnSpc>
              </a:pPr>
              <a:r>
                <a:rPr lang="en-US" sz="3600">
                  <a:solidFill>
                    <a:srgbClr val="595240"/>
                  </a:solidFill>
                  <a:latin typeface="League Spartan"/>
                  <a:ea typeface="League Spartan"/>
                  <a:cs typeface="League Spartan"/>
                  <a:sym typeface="League Spartan"/>
                </a:rPr>
                <a:t>2</a:t>
              </a:r>
            </a:p>
          </p:txBody>
        </p:sp>
      </p:grpSp>
      <p:grpSp>
        <p:nvGrpSpPr>
          <p:cNvPr name="Group 13" id="13"/>
          <p:cNvGrpSpPr/>
          <p:nvPr/>
        </p:nvGrpSpPr>
        <p:grpSpPr>
          <a:xfrm rot="0">
            <a:off x="8520735" y="4757501"/>
            <a:ext cx="771999" cy="771999"/>
            <a:chOff x="0" y="0"/>
            <a:chExt cx="1029332" cy="1029332"/>
          </a:xfrm>
        </p:grpSpPr>
        <p:grpSp>
          <p:nvGrpSpPr>
            <p:cNvPr name="Group 14" id="14"/>
            <p:cNvGrpSpPr/>
            <p:nvPr/>
          </p:nvGrpSpPr>
          <p:grpSpPr>
            <a:xfrm rot="0">
              <a:off x="0" y="0"/>
              <a:ext cx="1029332" cy="1029332"/>
              <a:chOff x="0" y="0"/>
              <a:chExt cx="203325" cy="203325"/>
            </a:xfrm>
          </p:grpSpPr>
          <p:sp>
            <p:nvSpPr>
              <p:cNvPr name="Freeform 15" id="15"/>
              <p:cNvSpPr/>
              <p:nvPr/>
            </p:nvSpPr>
            <p:spPr>
              <a:xfrm flipH="false" flipV="false" rot="0">
                <a:off x="0" y="0"/>
                <a:ext cx="203325" cy="203325"/>
              </a:xfrm>
              <a:custGeom>
                <a:avLst/>
                <a:gdLst/>
                <a:ahLst/>
                <a:cxnLst/>
                <a:rect r="r" b="b" t="t" l="l"/>
                <a:pathLst>
                  <a:path h="203325" w="203325">
                    <a:moveTo>
                      <a:pt x="0" y="0"/>
                    </a:moveTo>
                    <a:lnTo>
                      <a:pt x="203325" y="0"/>
                    </a:lnTo>
                    <a:lnTo>
                      <a:pt x="203325" y="203325"/>
                    </a:lnTo>
                    <a:lnTo>
                      <a:pt x="0" y="203325"/>
                    </a:lnTo>
                    <a:close/>
                  </a:path>
                </a:pathLst>
              </a:custGeom>
              <a:solidFill>
                <a:srgbClr val="C0B6A2"/>
              </a:solidFill>
            </p:spPr>
          </p:sp>
          <p:sp>
            <p:nvSpPr>
              <p:cNvPr name="TextBox 16" id="16"/>
              <p:cNvSpPr txBox="true"/>
              <p:nvPr/>
            </p:nvSpPr>
            <p:spPr>
              <a:xfrm>
                <a:off x="0" y="-38100"/>
                <a:ext cx="203325" cy="241425"/>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136343" y="126289"/>
              <a:ext cx="726948" cy="850773"/>
            </a:xfrm>
            <a:prstGeom prst="rect">
              <a:avLst/>
            </a:prstGeom>
          </p:spPr>
          <p:txBody>
            <a:bodyPr anchor="t" rtlCol="false" tIns="0" lIns="0" bIns="0" rIns="0">
              <a:spAutoFit/>
            </a:bodyPr>
            <a:lstStyle/>
            <a:p>
              <a:pPr algn="ctr">
                <a:lnSpc>
                  <a:spcPts val="5652"/>
                </a:lnSpc>
              </a:pPr>
              <a:r>
                <a:rPr lang="en-US" sz="3600">
                  <a:solidFill>
                    <a:srgbClr val="595240"/>
                  </a:solidFill>
                  <a:latin typeface="League Spartan"/>
                  <a:ea typeface="League Spartan"/>
                  <a:cs typeface="League Spartan"/>
                  <a:sym typeface="League Spartan"/>
                </a:rPr>
                <a:t>3</a:t>
              </a:r>
            </a:p>
          </p:txBody>
        </p:sp>
      </p:grpSp>
      <p:grpSp>
        <p:nvGrpSpPr>
          <p:cNvPr name="Group 18" id="18"/>
          <p:cNvGrpSpPr/>
          <p:nvPr/>
        </p:nvGrpSpPr>
        <p:grpSpPr>
          <a:xfrm rot="0">
            <a:off x="8520735" y="5998074"/>
            <a:ext cx="771999" cy="771999"/>
            <a:chOff x="0" y="0"/>
            <a:chExt cx="1029332" cy="1029332"/>
          </a:xfrm>
        </p:grpSpPr>
        <p:grpSp>
          <p:nvGrpSpPr>
            <p:cNvPr name="Group 19" id="19"/>
            <p:cNvGrpSpPr/>
            <p:nvPr/>
          </p:nvGrpSpPr>
          <p:grpSpPr>
            <a:xfrm rot="0">
              <a:off x="0" y="0"/>
              <a:ext cx="1029332" cy="1029332"/>
              <a:chOff x="0" y="0"/>
              <a:chExt cx="203325" cy="203325"/>
            </a:xfrm>
          </p:grpSpPr>
          <p:sp>
            <p:nvSpPr>
              <p:cNvPr name="Freeform 20" id="20"/>
              <p:cNvSpPr/>
              <p:nvPr/>
            </p:nvSpPr>
            <p:spPr>
              <a:xfrm flipH="false" flipV="false" rot="0">
                <a:off x="0" y="0"/>
                <a:ext cx="203325" cy="203325"/>
              </a:xfrm>
              <a:custGeom>
                <a:avLst/>
                <a:gdLst/>
                <a:ahLst/>
                <a:cxnLst/>
                <a:rect r="r" b="b" t="t" l="l"/>
                <a:pathLst>
                  <a:path h="203325" w="203325">
                    <a:moveTo>
                      <a:pt x="0" y="0"/>
                    </a:moveTo>
                    <a:lnTo>
                      <a:pt x="203325" y="0"/>
                    </a:lnTo>
                    <a:lnTo>
                      <a:pt x="203325" y="203325"/>
                    </a:lnTo>
                    <a:lnTo>
                      <a:pt x="0" y="203325"/>
                    </a:lnTo>
                    <a:close/>
                  </a:path>
                </a:pathLst>
              </a:custGeom>
              <a:solidFill>
                <a:srgbClr val="C0B6A2"/>
              </a:solidFill>
            </p:spPr>
          </p:sp>
          <p:sp>
            <p:nvSpPr>
              <p:cNvPr name="TextBox 21" id="21"/>
              <p:cNvSpPr txBox="true"/>
              <p:nvPr/>
            </p:nvSpPr>
            <p:spPr>
              <a:xfrm>
                <a:off x="0" y="-38100"/>
                <a:ext cx="203325" cy="241425"/>
              </a:xfrm>
              <a:prstGeom prst="rect">
                <a:avLst/>
              </a:prstGeom>
            </p:spPr>
            <p:txBody>
              <a:bodyPr anchor="ctr" rtlCol="false" tIns="50800" lIns="50800" bIns="50800" rIns="50800"/>
              <a:lstStyle/>
              <a:p>
                <a:pPr algn="ctr">
                  <a:lnSpc>
                    <a:spcPts val="2659"/>
                  </a:lnSpc>
                  <a:spcBef>
                    <a:spcPct val="0"/>
                  </a:spcBef>
                </a:pPr>
              </a:p>
            </p:txBody>
          </p:sp>
        </p:grpSp>
        <p:sp>
          <p:nvSpPr>
            <p:cNvPr name="TextBox 22" id="22"/>
            <p:cNvSpPr txBox="true"/>
            <p:nvPr/>
          </p:nvSpPr>
          <p:spPr>
            <a:xfrm rot="0">
              <a:off x="136343" y="126289"/>
              <a:ext cx="726948" cy="850773"/>
            </a:xfrm>
            <a:prstGeom prst="rect">
              <a:avLst/>
            </a:prstGeom>
          </p:spPr>
          <p:txBody>
            <a:bodyPr anchor="t" rtlCol="false" tIns="0" lIns="0" bIns="0" rIns="0">
              <a:spAutoFit/>
            </a:bodyPr>
            <a:lstStyle/>
            <a:p>
              <a:pPr algn="ctr">
                <a:lnSpc>
                  <a:spcPts val="5652"/>
                </a:lnSpc>
              </a:pPr>
              <a:r>
                <a:rPr lang="en-US" sz="3600">
                  <a:solidFill>
                    <a:srgbClr val="595240"/>
                  </a:solidFill>
                  <a:latin typeface="League Spartan"/>
                  <a:ea typeface="League Spartan"/>
                  <a:cs typeface="League Spartan"/>
                  <a:sym typeface="League Spartan"/>
                </a:rPr>
                <a:t>4</a:t>
              </a:r>
            </a:p>
          </p:txBody>
        </p:sp>
      </p:grpSp>
      <p:grpSp>
        <p:nvGrpSpPr>
          <p:cNvPr name="Group 23" id="23"/>
          <p:cNvGrpSpPr/>
          <p:nvPr/>
        </p:nvGrpSpPr>
        <p:grpSpPr>
          <a:xfrm rot="0">
            <a:off x="8520735" y="7277126"/>
            <a:ext cx="771999" cy="771999"/>
            <a:chOff x="0" y="0"/>
            <a:chExt cx="1029332" cy="1029332"/>
          </a:xfrm>
        </p:grpSpPr>
        <p:grpSp>
          <p:nvGrpSpPr>
            <p:cNvPr name="Group 24" id="24"/>
            <p:cNvGrpSpPr/>
            <p:nvPr/>
          </p:nvGrpSpPr>
          <p:grpSpPr>
            <a:xfrm rot="0">
              <a:off x="0" y="0"/>
              <a:ext cx="1029332" cy="1029332"/>
              <a:chOff x="0" y="0"/>
              <a:chExt cx="203325" cy="203325"/>
            </a:xfrm>
          </p:grpSpPr>
          <p:sp>
            <p:nvSpPr>
              <p:cNvPr name="Freeform 25" id="25"/>
              <p:cNvSpPr/>
              <p:nvPr/>
            </p:nvSpPr>
            <p:spPr>
              <a:xfrm flipH="false" flipV="false" rot="0">
                <a:off x="0" y="0"/>
                <a:ext cx="203325" cy="203325"/>
              </a:xfrm>
              <a:custGeom>
                <a:avLst/>
                <a:gdLst/>
                <a:ahLst/>
                <a:cxnLst/>
                <a:rect r="r" b="b" t="t" l="l"/>
                <a:pathLst>
                  <a:path h="203325" w="203325">
                    <a:moveTo>
                      <a:pt x="0" y="0"/>
                    </a:moveTo>
                    <a:lnTo>
                      <a:pt x="203325" y="0"/>
                    </a:lnTo>
                    <a:lnTo>
                      <a:pt x="203325" y="203325"/>
                    </a:lnTo>
                    <a:lnTo>
                      <a:pt x="0" y="203325"/>
                    </a:lnTo>
                    <a:close/>
                  </a:path>
                </a:pathLst>
              </a:custGeom>
              <a:solidFill>
                <a:srgbClr val="C0B6A2"/>
              </a:solidFill>
            </p:spPr>
          </p:sp>
          <p:sp>
            <p:nvSpPr>
              <p:cNvPr name="TextBox 26" id="26"/>
              <p:cNvSpPr txBox="true"/>
              <p:nvPr/>
            </p:nvSpPr>
            <p:spPr>
              <a:xfrm>
                <a:off x="0" y="-38100"/>
                <a:ext cx="203325" cy="241425"/>
              </a:xfrm>
              <a:prstGeom prst="rect">
                <a:avLst/>
              </a:prstGeom>
            </p:spPr>
            <p:txBody>
              <a:bodyPr anchor="ctr" rtlCol="false" tIns="50800" lIns="50800" bIns="50800" rIns="50800"/>
              <a:lstStyle/>
              <a:p>
                <a:pPr algn="ctr">
                  <a:lnSpc>
                    <a:spcPts val="2659"/>
                  </a:lnSpc>
                  <a:spcBef>
                    <a:spcPct val="0"/>
                  </a:spcBef>
                </a:pPr>
              </a:p>
            </p:txBody>
          </p:sp>
        </p:grpSp>
        <p:sp>
          <p:nvSpPr>
            <p:cNvPr name="TextBox 27" id="27"/>
            <p:cNvSpPr txBox="true"/>
            <p:nvPr/>
          </p:nvSpPr>
          <p:spPr>
            <a:xfrm rot="0">
              <a:off x="136343" y="126289"/>
              <a:ext cx="726948" cy="850773"/>
            </a:xfrm>
            <a:prstGeom prst="rect">
              <a:avLst/>
            </a:prstGeom>
          </p:spPr>
          <p:txBody>
            <a:bodyPr anchor="t" rtlCol="false" tIns="0" lIns="0" bIns="0" rIns="0">
              <a:spAutoFit/>
            </a:bodyPr>
            <a:lstStyle/>
            <a:p>
              <a:pPr algn="ctr">
                <a:lnSpc>
                  <a:spcPts val="5652"/>
                </a:lnSpc>
              </a:pPr>
              <a:r>
                <a:rPr lang="en-US" sz="3600">
                  <a:solidFill>
                    <a:srgbClr val="595240"/>
                  </a:solidFill>
                  <a:latin typeface="League Spartan"/>
                  <a:ea typeface="League Spartan"/>
                  <a:cs typeface="League Spartan"/>
                  <a:sym typeface="League Spartan"/>
                </a:rPr>
                <a:t>5</a:t>
              </a:r>
            </a:p>
          </p:txBody>
        </p:sp>
      </p:grpSp>
      <p:sp>
        <p:nvSpPr>
          <p:cNvPr name="TextBox 28" id="28"/>
          <p:cNvSpPr txBox="true"/>
          <p:nvPr/>
        </p:nvSpPr>
        <p:spPr>
          <a:xfrm rot="0">
            <a:off x="9936552" y="3336663"/>
            <a:ext cx="7322748" cy="718899"/>
          </a:xfrm>
          <a:prstGeom prst="rect">
            <a:avLst/>
          </a:prstGeom>
        </p:spPr>
        <p:txBody>
          <a:bodyPr anchor="t" rtlCol="false" tIns="0" lIns="0" bIns="0" rIns="0">
            <a:spAutoFit/>
          </a:bodyPr>
          <a:lstStyle/>
          <a:p>
            <a:pPr algn="l" marL="0" indent="0" lvl="1">
              <a:lnSpc>
                <a:spcPts val="6285"/>
              </a:lnSpc>
              <a:spcBef>
                <a:spcPct val="0"/>
              </a:spcBef>
            </a:pPr>
            <a:r>
              <a:rPr lang="en-US" b="true" sz="3142">
                <a:solidFill>
                  <a:srgbClr val="595240"/>
                </a:solidFill>
                <a:latin typeface="Roboto Bold"/>
                <a:ea typeface="Roboto Bold"/>
                <a:cs typeface="Roboto Bold"/>
                <a:sym typeface="Roboto Bold"/>
              </a:rPr>
              <a:t>Création de comptes</a:t>
            </a:r>
          </a:p>
        </p:txBody>
      </p:sp>
      <p:sp>
        <p:nvSpPr>
          <p:cNvPr name="TextBox 29" id="29"/>
          <p:cNvSpPr txBox="true"/>
          <p:nvPr/>
        </p:nvSpPr>
        <p:spPr>
          <a:xfrm rot="0">
            <a:off x="9936552" y="5900799"/>
            <a:ext cx="7322748" cy="718899"/>
          </a:xfrm>
          <a:prstGeom prst="rect">
            <a:avLst/>
          </a:prstGeom>
        </p:spPr>
        <p:txBody>
          <a:bodyPr anchor="t" rtlCol="false" tIns="0" lIns="0" bIns="0" rIns="0">
            <a:spAutoFit/>
          </a:bodyPr>
          <a:lstStyle/>
          <a:p>
            <a:pPr algn="l" marL="0" indent="0" lvl="1">
              <a:lnSpc>
                <a:spcPts val="6285"/>
              </a:lnSpc>
              <a:spcBef>
                <a:spcPct val="0"/>
              </a:spcBef>
            </a:pPr>
            <a:r>
              <a:rPr lang="en-US" b="true" sz="3142">
                <a:solidFill>
                  <a:srgbClr val="595240"/>
                </a:solidFill>
                <a:latin typeface="Roboto Bold"/>
                <a:ea typeface="Roboto Bold"/>
                <a:cs typeface="Roboto Bold"/>
                <a:sym typeface="Roboto Bold"/>
              </a:rPr>
              <a:t>Temps de chargement / Performances</a:t>
            </a:r>
          </a:p>
        </p:txBody>
      </p:sp>
      <p:sp>
        <p:nvSpPr>
          <p:cNvPr name="TextBox 30" id="30"/>
          <p:cNvSpPr txBox="true"/>
          <p:nvPr/>
        </p:nvSpPr>
        <p:spPr>
          <a:xfrm rot="0">
            <a:off x="9936552" y="4618731"/>
            <a:ext cx="7322748" cy="718899"/>
          </a:xfrm>
          <a:prstGeom prst="rect">
            <a:avLst/>
          </a:prstGeom>
        </p:spPr>
        <p:txBody>
          <a:bodyPr anchor="t" rtlCol="false" tIns="0" lIns="0" bIns="0" rIns="0">
            <a:spAutoFit/>
          </a:bodyPr>
          <a:lstStyle/>
          <a:p>
            <a:pPr algn="l" marL="0" indent="0" lvl="1">
              <a:lnSpc>
                <a:spcPts val="6285"/>
              </a:lnSpc>
              <a:spcBef>
                <a:spcPct val="0"/>
              </a:spcBef>
            </a:pPr>
            <a:r>
              <a:rPr lang="en-US" b="true" sz="3142">
                <a:solidFill>
                  <a:srgbClr val="595240"/>
                </a:solidFill>
                <a:latin typeface="Roboto Bold"/>
                <a:ea typeface="Roboto Bold"/>
                <a:cs typeface="Roboto Bold"/>
                <a:sym typeface="Roboto Bold"/>
              </a:rPr>
              <a:t>Améliorations analyses</a:t>
            </a:r>
          </a:p>
        </p:txBody>
      </p:sp>
      <p:sp>
        <p:nvSpPr>
          <p:cNvPr name="TextBox 31" id="31"/>
          <p:cNvSpPr txBox="true"/>
          <p:nvPr/>
        </p:nvSpPr>
        <p:spPr>
          <a:xfrm rot="0">
            <a:off x="9936552" y="7179851"/>
            <a:ext cx="7322748" cy="718899"/>
          </a:xfrm>
          <a:prstGeom prst="rect">
            <a:avLst/>
          </a:prstGeom>
        </p:spPr>
        <p:txBody>
          <a:bodyPr anchor="t" rtlCol="false" tIns="0" lIns="0" bIns="0" rIns="0">
            <a:spAutoFit/>
          </a:bodyPr>
          <a:lstStyle/>
          <a:p>
            <a:pPr algn="l" marL="0" indent="0" lvl="1">
              <a:lnSpc>
                <a:spcPts val="6285"/>
              </a:lnSpc>
              <a:spcBef>
                <a:spcPct val="0"/>
              </a:spcBef>
            </a:pPr>
            <a:r>
              <a:rPr lang="en-US" b="true" sz="3142">
                <a:solidFill>
                  <a:srgbClr val="595240"/>
                </a:solidFill>
                <a:latin typeface="Roboto Bold"/>
                <a:ea typeface="Roboto Bold"/>
                <a:cs typeface="Roboto Bold"/>
                <a:sym typeface="Roboto Bold"/>
              </a:rPr>
              <a:t>Pipeline CI/CD</a:t>
            </a:r>
          </a:p>
        </p:txBody>
      </p:sp>
      <p:sp>
        <p:nvSpPr>
          <p:cNvPr name="TextBox 32" id="32"/>
          <p:cNvSpPr txBox="true"/>
          <p:nvPr/>
        </p:nvSpPr>
        <p:spPr>
          <a:xfrm rot="0">
            <a:off x="514019" y="2207344"/>
            <a:ext cx="7360225" cy="1190625"/>
          </a:xfrm>
          <a:prstGeom prst="rect">
            <a:avLst/>
          </a:prstGeom>
        </p:spPr>
        <p:txBody>
          <a:bodyPr anchor="t" rtlCol="false" tIns="0" lIns="0" bIns="0" rIns="0">
            <a:spAutoFit/>
          </a:bodyPr>
          <a:lstStyle/>
          <a:p>
            <a:pPr algn="l" marL="0" indent="0" lvl="0">
              <a:lnSpc>
                <a:spcPts val="9480"/>
              </a:lnSpc>
              <a:spcBef>
                <a:spcPct val="0"/>
              </a:spcBef>
            </a:pPr>
            <a:r>
              <a:rPr lang="en-US" sz="7900">
                <a:solidFill>
                  <a:srgbClr val="15130D"/>
                </a:solidFill>
                <a:latin typeface="League Spartan"/>
                <a:ea typeface="League Spartan"/>
                <a:cs typeface="League Spartan"/>
                <a:sym typeface="League Spartan"/>
              </a:rPr>
              <a:t>Améliorations</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p:cSld>
    <p:bg>
      <p:bgPr>
        <a:solidFill>
          <a:srgbClr val="FFF8ED"/>
        </a:solidFill>
      </p:bgPr>
    </p:bg>
    <p:spTree>
      <p:nvGrpSpPr>
        <p:cNvPr id="1" name=""/>
        <p:cNvGrpSpPr/>
        <p:nvPr/>
      </p:nvGrpSpPr>
      <p:grpSpPr>
        <a:xfrm>
          <a:off x="0" y="0"/>
          <a:ext cx="0" cy="0"/>
          <a:chOff x="0" y="0"/>
          <a:chExt cx="0" cy="0"/>
        </a:xfrm>
      </p:grpSpPr>
      <p:sp>
        <p:nvSpPr>
          <p:cNvPr name="TextBox 2" id="2"/>
          <p:cNvSpPr txBox="true"/>
          <p:nvPr/>
        </p:nvSpPr>
        <p:spPr>
          <a:xfrm rot="0">
            <a:off x="4307622" y="609600"/>
            <a:ext cx="9672757" cy="3765550"/>
          </a:xfrm>
          <a:prstGeom prst="rect">
            <a:avLst/>
          </a:prstGeom>
        </p:spPr>
        <p:txBody>
          <a:bodyPr anchor="t" rtlCol="false" tIns="0" lIns="0" bIns="0" rIns="0">
            <a:spAutoFit/>
          </a:bodyPr>
          <a:lstStyle/>
          <a:p>
            <a:pPr algn="ctr" marL="0" indent="0" lvl="0">
              <a:lnSpc>
                <a:spcPts val="30799"/>
              </a:lnSpc>
              <a:spcBef>
                <a:spcPct val="0"/>
              </a:spcBef>
            </a:pPr>
            <a:r>
              <a:rPr lang="en-US" sz="21999" u="none">
                <a:solidFill>
                  <a:srgbClr val="000000"/>
                </a:solidFill>
                <a:latin typeface="League Spartan"/>
                <a:ea typeface="League Spartan"/>
                <a:cs typeface="League Spartan"/>
                <a:sym typeface="League Spartan"/>
              </a:rPr>
              <a:t>Merci !</a:t>
            </a:r>
          </a:p>
        </p:txBody>
      </p:sp>
      <p:sp>
        <p:nvSpPr>
          <p:cNvPr name="TextBox 3" id="3"/>
          <p:cNvSpPr txBox="true"/>
          <p:nvPr/>
        </p:nvSpPr>
        <p:spPr>
          <a:xfrm rot="0">
            <a:off x="4076462" y="6630265"/>
            <a:ext cx="10135077" cy="1003327"/>
          </a:xfrm>
          <a:prstGeom prst="rect">
            <a:avLst/>
          </a:prstGeom>
        </p:spPr>
        <p:txBody>
          <a:bodyPr anchor="t" rtlCol="false" tIns="0" lIns="0" bIns="0" rIns="0">
            <a:spAutoFit/>
          </a:bodyPr>
          <a:lstStyle/>
          <a:p>
            <a:pPr algn="ctr">
              <a:lnSpc>
                <a:spcPts val="7671"/>
              </a:lnSpc>
              <a:spcBef>
                <a:spcPct val="0"/>
              </a:spcBef>
            </a:pPr>
            <a:r>
              <a:rPr lang="en-US" sz="6788">
                <a:solidFill>
                  <a:srgbClr val="000000"/>
                </a:solidFill>
                <a:latin typeface="Roboto"/>
                <a:ea typeface="Roboto"/>
                <a:cs typeface="Roboto"/>
                <a:sym typeface="Roboto"/>
              </a:rPr>
              <a:t>Avez-vous des questions ?</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8ED"/>
        </a:solidFill>
      </p:bgPr>
    </p:bg>
    <p:spTree>
      <p:nvGrpSpPr>
        <p:cNvPr id="1" name=""/>
        <p:cNvGrpSpPr/>
        <p:nvPr/>
      </p:nvGrpSpPr>
      <p:grpSpPr>
        <a:xfrm>
          <a:off x="0" y="0"/>
          <a:ext cx="0" cy="0"/>
          <a:chOff x="0" y="0"/>
          <a:chExt cx="0" cy="0"/>
        </a:xfrm>
      </p:grpSpPr>
      <p:sp>
        <p:nvSpPr>
          <p:cNvPr name="Freeform 2" id="2"/>
          <p:cNvSpPr/>
          <p:nvPr/>
        </p:nvSpPr>
        <p:spPr>
          <a:xfrm flipH="false" flipV="false" rot="0">
            <a:off x="2682648" y="6620864"/>
            <a:ext cx="1884263" cy="2355328"/>
          </a:xfrm>
          <a:custGeom>
            <a:avLst/>
            <a:gdLst/>
            <a:ahLst/>
            <a:cxnLst/>
            <a:rect r="r" b="b" t="t" l="l"/>
            <a:pathLst>
              <a:path h="2355328" w="1884263">
                <a:moveTo>
                  <a:pt x="0" y="0"/>
                </a:moveTo>
                <a:lnTo>
                  <a:pt x="1884263" y="0"/>
                </a:lnTo>
                <a:lnTo>
                  <a:pt x="1884263" y="2355328"/>
                </a:lnTo>
                <a:lnTo>
                  <a:pt x="0" y="23553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7357736" y="6475807"/>
            <a:ext cx="2697117" cy="2697117"/>
          </a:xfrm>
          <a:custGeom>
            <a:avLst/>
            <a:gdLst/>
            <a:ahLst/>
            <a:cxnLst/>
            <a:rect r="r" b="b" t="t" l="l"/>
            <a:pathLst>
              <a:path h="2697117" w="2697117">
                <a:moveTo>
                  <a:pt x="0" y="0"/>
                </a:moveTo>
                <a:lnTo>
                  <a:pt x="2697117" y="0"/>
                </a:lnTo>
                <a:lnTo>
                  <a:pt x="2697117" y="2697117"/>
                </a:lnTo>
                <a:lnTo>
                  <a:pt x="0" y="269711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2846833" y="6475807"/>
            <a:ext cx="3635086" cy="2782493"/>
          </a:xfrm>
          <a:custGeom>
            <a:avLst/>
            <a:gdLst/>
            <a:ahLst/>
            <a:cxnLst/>
            <a:rect r="r" b="b" t="t" l="l"/>
            <a:pathLst>
              <a:path h="2782493" w="3635086">
                <a:moveTo>
                  <a:pt x="0" y="0"/>
                </a:moveTo>
                <a:lnTo>
                  <a:pt x="3635085" y="0"/>
                </a:lnTo>
                <a:lnTo>
                  <a:pt x="3635085" y="2782493"/>
                </a:lnTo>
                <a:lnTo>
                  <a:pt x="0" y="278249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5" id="5"/>
          <p:cNvSpPr txBox="true"/>
          <p:nvPr/>
        </p:nvSpPr>
        <p:spPr>
          <a:xfrm rot="0">
            <a:off x="3623624" y="1912870"/>
            <a:ext cx="11040751" cy="1381125"/>
          </a:xfrm>
          <a:prstGeom prst="rect">
            <a:avLst/>
          </a:prstGeom>
        </p:spPr>
        <p:txBody>
          <a:bodyPr anchor="t" rtlCol="false" tIns="0" lIns="0" bIns="0" rIns="0">
            <a:spAutoFit/>
          </a:bodyPr>
          <a:lstStyle/>
          <a:p>
            <a:pPr algn="ctr" marL="0" indent="0" lvl="0">
              <a:lnSpc>
                <a:spcPts val="10800"/>
              </a:lnSpc>
              <a:spcBef>
                <a:spcPct val="0"/>
              </a:spcBef>
            </a:pPr>
            <a:r>
              <a:rPr lang="en-US" sz="9000">
                <a:solidFill>
                  <a:srgbClr val="15130D"/>
                </a:solidFill>
                <a:latin typeface="League Spartan"/>
                <a:ea typeface="League Spartan"/>
                <a:cs typeface="League Spartan"/>
                <a:sym typeface="League Spartan"/>
              </a:rPr>
              <a:t>Objectif</a:t>
            </a:r>
          </a:p>
        </p:txBody>
      </p:sp>
      <p:sp>
        <p:nvSpPr>
          <p:cNvPr name="TextBox 6" id="6"/>
          <p:cNvSpPr txBox="true"/>
          <p:nvPr/>
        </p:nvSpPr>
        <p:spPr>
          <a:xfrm rot="0">
            <a:off x="2822331" y="3869348"/>
            <a:ext cx="12643338" cy="1552575"/>
          </a:xfrm>
          <a:prstGeom prst="rect">
            <a:avLst/>
          </a:prstGeom>
        </p:spPr>
        <p:txBody>
          <a:bodyPr anchor="t" rtlCol="false" tIns="0" lIns="0" bIns="0" rIns="0">
            <a:spAutoFit/>
          </a:bodyPr>
          <a:lstStyle/>
          <a:p>
            <a:pPr algn="ctr">
              <a:lnSpc>
                <a:spcPts val="4079"/>
              </a:lnSpc>
            </a:pPr>
            <a:r>
              <a:rPr lang="en-US" sz="3399">
                <a:solidFill>
                  <a:srgbClr val="15130D"/>
                </a:solidFill>
                <a:latin typeface="Roboto"/>
                <a:ea typeface="Roboto"/>
                <a:cs typeface="Roboto"/>
                <a:sym typeface="Roboto"/>
              </a:rPr>
              <a:t>Développer une application web intégrant un service OCR pour automatiser l'extraction, l'analyse et la visualisation des données de factures</a:t>
            </a:r>
          </a:p>
        </p:txBody>
      </p:sp>
      <p:sp>
        <p:nvSpPr>
          <p:cNvPr name="AutoShape 7" id="7"/>
          <p:cNvSpPr/>
          <p:nvPr/>
        </p:nvSpPr>
        <p:spPr>
          <a:xfrm>
            <a:off x="4566911" y="7798528"/>
            <a:ext cx="2790825" cy="25838"/>
          </a:xfrm>
          <a:prstGeom prst="line">
            <a:avLst/>
          </a:prstGeom>
          <a:ln cap="flat" w="85725">
            <a:solidFill>
              <a:srgbClr val="000000"/>
            </a:solidFill>
            <a:prstDash val="solid"/>
            <a:headEnd type="none" len="sm" w="sm"/>
            <a:tailEnd type="triangle" len="med" w="lg"/>
          </a:ln>
        </p:spPr>
      </p:sp>
      <p:sp>
        <p:nvSpPr>
          <p:cNvPr name="AutoShape 8" id="8"/>
          <p:cNvSpPr/>
          <p:nvPr/>
        </p:nvSpPr>
        <p:spPr>
          <a:xfrm>
            <a:off x="10054853" y="7824366"/>
            <a:ext cx="2573495" cy="196590"/>
          </a:xfrm>
          <a:prstGeom prst="line">
            <a:avLst/>
          </a:prstGeom>
          <a:ln cap="flat" w="85725">
            <a:solidFill>
              <a:srgbClr val="000000"/>
            </a:solidFill>
            <a:prstDash val="solid"/>
            <a:headEnd type="none" len="sm" w="sm"/>
            <a:tailEnd type="triangle" len="med" w="lg"/>
          </a:ln>
        </p:spPr>
      </p:sp>
      <p:sp>
        <p:nvSpPr>
          <p:cNvPr name="TextBox 9" id="9"/>
          <p:cNvSpPr txBox="true"/>
          <p:nvPr/>
        </p:nvSpPr>
        <p:spPr>
          <a:xfrm rot="0">
            <a:off x="8205875" y="7538799"/>
            <a:ext cx="1000839" cy="548032"/>
          </a:xfrm>
          <a:prstGeom prst="rect">
            <a:avLst/>
          </a:prstGeom>
        </p:spPr>
        <p:txBody>
          <a:bodyPr anchor="t" rtlCol="false" tIns="0" lIns="0" bIns="0" rIns="0">
            <a:spAutoFit/>
          </a:bodyPr>
          <a:lstStyle/>
          <a:p>
            <a:pPr algn="ctr">
              <a:lnSpc>
                <a:spcPts val="4281"/>
              </a:lnSpc>
              <a:spcBef>
                <a:spcPct val="0"/>
              </a:spcBef>
            </a:pPr>
            <a:r>
              <a:rPr lang="en-US" sz="3788">
                <a:solidFill>
                  <a:srgbClr val="15130D"/>
                </a:solidFill>
                <a:latin typeface="Quicksand"/>
                <a:ea typeface="Quicksand"/>
                <a:cs typeface="Quicksand"/>
                <a:sym typeface="Quicksand"/>
              </a:rPr>
              <a:t>OCR</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8ED"/>
        </a:solidFill>
      </p:bgPr>
    </p:bg>
    <p:spTree>
      <p:nvGrpSpPr>
        <p:cNvPr id="1" name=""/>
        <p:cNvGrpSpPr/>
        <p:nvPr/>
      </p:nvGrpSpPr>
      <p:grpSpPr>
        <a:xfrm>
          <a:off x="0" y="0"/>
          <a:ext cx="0" cy="0"/>
          <a:chOff x="0" y="0"/>
          <a:chExt cx="0" cy="0"/>
        </a:xfrm>
      </p:grpSpPr>
      <p:sp>
        <p:nvSpPr>
          <p:cNvPr name="Freeform 2" id="2"/>
          <p:cNvSpPr/>
          <p:nvPr/>
        </p:nvSpPr>
        <p:spPr>
          <a:xfrm flipH="false" flipV="false" rot="0">
            <a:off x="530858" y="3348024"/>
            <a:ext cx="17226284" cy="5275550"/>
          </a:xfrm>
          <a:custGeom>
            <a:avLst/>
            <a:gdLst/>
            <a:ahLst/>
            <a:cxnLst/>
            <a:rect r="r" b="b" t="t" l="l"/>
            <a:pathLst>
              <a:path h="5275550" w="17226284">
                <a:moveTo>
                  <a:pt x="0" y="0"/>
                </a:moveTo>
                <a:lnTo>
                  <a:pt x="17226284" y="0"/>
                </a:lnTo>
                <a:lnTo>
                  <a:pt x="17226284" y="5275549"/>
                </a:lnTo>
                <a:lnTo>
                  <a:pt x="0" y="5275549"/>
                </a:lnTo>
                <a:lnTo>
                  <a:pt x="0" y="0"/>
                </a:lnTo>
                <a:close/>
              </a:path>
            </a:pathLst>
          </a:custGeom>
          <a:blipFill>
            <a:blip r:embed="rId3"/>
            <a:stretch>
              <a:fillRect l="0" t="0" r="0" b="0"/>
            </a:stretch>
          </a:blipFill>
        </p:spPr>
      </p:sp>
      <p:sp>
        <p:nvSpPr>
          <p:cNvPr name="TextBox 3" id="3"/>
          <p:cNvSpPr txBox="true"/>
          <p:nvPr/>
        </p:nvSpPr>
        <p:spPr>
          <a:xfrm rot="0">
            <a:off x="1976285" y="1198956"/>
            <a:ext cx="14335430" cy="1143000"/>
          </a:xfrm>
          <a:prstGeom prst="rect">
            <a:avLst/>
          </a:prstGeom>
        </p:spPr>
        <p:txBody>
          <a:bodyPr anchor="t" rtlCol="false" tIns="0" lIns="0" bIns="0" rIns="0">
            <a:spAutoFit/>
          </a:bodyPr>
          <a:lstStyle/>
          <a:p>
            <a:pPr algn="ctr" marL="0" indent="0" lvl="0">
              <a:lnSpc>
                <a:spcPts val="9000"/>
              </a:lnSpc>
              <a:spcBef>
                <a:spcPct val="0"/>
              </a:spcBef>
            </a:pPr>
            <a:r>
              <a:rPr lang="en-US" sz="7500" strike="noStrike" u="none">
                <a:solidFill>
                  <a:srgbClr val="15130D"/>
                </a:solidFill>
                <a:latin typeface="League Spartan"/>
                <a:ea typeface="League Spartan"/>
                <a:cs typeface="League Spartan"/>
                <a:sym typeface="League Spartan"/>
              </a:rPr>
              <a:t>Schéma de fonctionnement</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8ED"/>
        </a:solidFill>
      </p:bgPr>
    </p:bg>
    <p:spTree>
      <p:nvGrpSpPr>
        <p:cNvPr id="1" name=""/>
        <p:cNvGrpSpPr/>
        <p:nvPr/>
      </p:nvGrpSpPr>
      <p:grpSpPr>
        <a:xfrm>
          <a:off x="0" y="0"/>
          <a:ext cx="0" cy="0"/>
          <a:chOff x="0" y="0"/>
          <a:chExt cx="0" cy="0"/>
        </a:xfrm>
      </p:grpSpPr>
      <p:sp>
        <p:nvSpPr>
          <p:cNvPr name="Freeform 2" id="2"/>
          <p:cNvSpPr/>
          <p:nvPr/>
        </p:nvSpPr>
        <p:spPr>
          <a:xfrm flipH="false" flipV="false" rot="0">
            <a:off x="798144" y="2571283"/>
            <a:ext cx="2023072" cy="2528839"/>
          </a:xfrm>
          <a:custGeom>
            <a:avLst/>
            <a:gdLst/>
            <a:ahLst/>
            <a:cxnLst/>
            <a:rect r="r" b="b" t="t" l="l"/>
            <a:pathLst>
              <a:path h="2528839" w="2023072">
                <a:moveTo>
                  <a:pt x="0" y="0"/>
                </a:moveTo>
                <a:lnTo>
                  <a:pt x="2023072" y="0"/>
                </a:lnTo>
                <a:lnTo>
                  <a:pt x="2023072" y="2528839"/>
                </a:lnTo>
                <a:lnTo>
                  <a:pt x="0" y="25288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4011841" y="2571283"/>
            <a:ext cx="2409294" cy="2528839"/>
          </a:xfrm>
          <a:custGeom>
            <a:avLst/>
            <a:gdLst/>
            <a:ahLst/>
            <a:cxnLst/>
            <a:rect r="r" b="b" t="t" l="l"/>
            <a:pathLst>
              <a:path h="2528839" w="2409294">
                <a:moveTo>
                  <a:pt x="0" y="0"/>
                </a:moveTo>
                <a:lnTo>
                  <a:pt x="2409294" y="0"/>
                </a:lnTo>
                <a:lnTo>
                  <a:pt x="2409294" y="2528839"/>
                </a:lnTo>
                <a:lnTo>
                  <a:pt x="0" y="25288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7611760" y="2527905"/>
            <a:ext cx="2073936" cy="2615595"/>
          </a:xfrm>
          <a:custGeom>
            <a:avLst/>
            <a:gdLst/>
            <a:ahLst/>
            <a:cxnLst/>
            <a:rect r="r" b="b" t="t" l="l"/>
            <a:pathLst>
              <a:path h="2615595" w="2073936">
                <a:moveTo>
                  <a:pt x="0" y="0"/>
                </a:moveTo>
                <a:lnTo>
                  <a:pt x="2073936" y="0"/>
                </a:lnTo>
                <a:lnTo>
                  <a:pt x="2073936" y="2615595"/>
                </a:lnTo>
                <a:lnTo>
                  <a:pt x="0" y="2615595"/>
                </a:lnTo>
                <a:lnTo>
                  <a:pt x="0" y="0"/>
                </a:lnTo>
                <a:close/>
              </a:path>
            </a:pathLst>
          </a:custGeom>
          <a:blipFill>
            <a:blip r:embed="rId7"/>
            <a:stretch>
              <a:fillRect l="0" t="0" r="0" b="-13128"/>
            </a:stretch>
          </a:blipFill>
        </p:spPr>
      </p:sp>
      <p:sp>
        <p:nvSpPr>
          <p:cNvPr name="Freeform 5" id="5"/>
          <p:cNvSpPr/>
          <p:nvPr/>
        </p:nvSpPr>
        <p:spPr>
          <a:xfrm flipH="false" flipV="false" rot="0">
            <a:off x="10875409" y="2527905"/>
            <a:ext cx="2528839" cy="2528839"/>
          </a:xfrm>
          <a:custGeom>
            <a:avLst/>
            <a:gdLst/>
            <a:ahLst/>
            <a:cxnLst/>
            <a:rect r="r" b="b" t="t" l="l"/>
            <a:pathLst>
              <a:path h="2528839" w="2528839">
                <a:moveTo>
                  <a:pt x="0" y="0"/>
                </a:moveTo>
                <a:lnTo>
                  <a:pt x="2528840" y="0"/>
                </a:lnTo>
                <a:lnTo>
                  <a:pt x="2528840" y="2528839"/>
                </a:lnTo>
                <a:lnTo>
                  <a:pt x="0" y="2528839"/>
                </a:lnTo>
                <a:lnTo>
                  <a:pt x="0" y="0"/>
                </a:lnTo>
                <a:close/>
              </a:path>
            </a:pathLst>
          </a:custGeom>
          <a:blipFill>
            <a:blip r:embed="rId8"/>
            <a:stretch>
              <a:fillRect l="0" t="0" r="0" b="0"/>
            </a:stretch>
          </a:blipFill>
        </p:spPr>
      </p:sp>
      <p:sp>
        <p:nvSpPr>
          <p:cNvPr name="Freeform 6" id="6"/>
          <p:cNvSpPr/>
          <p:nvPr/>
        </p:nvSpPr>
        <p:spPr>
          <a:xfrm flipH="false" flipV="false" rot="0">
            <a:off x="14593962" y="2527905"/>
            <a:ext cx="3039177" cy="2528839"/>
          </a:xfrm>
          <a:custGeom>
            <a:avLst/>
            <a:gdLst/>
            <a:ahLst/>
            <a:cxnLst/>
            <a:rect r="r" b="b" t="t" l="l"/>
            <a:pathLst>
              <a:path h="2528839" w="3039177">
                <a:moveTo>
                  <a:pt x="0" y="0"/>
                </a:moveTo>
                <a:lnTo>
                  <a:pt x="3039177" y="0"/>
                </a:lnTo>
                <a:lnTo>
                  <a:pt x="3039177" y="2528839"/>
                </a:lnTo>
                <a:lnTo>
                  <a:pt x="0" y="252883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AutoShape 7" id="7"/>
          <p:cNvSpPr/>
          <p:nvPr/>
        </p:nvSpPr>
        <p:spPr>
          <a:xfrm>
            <a:off x="2821216" y="3835703"/>
            <a:ext cx="1885207" cy="0"/>
          </a:xfrm>
          <a:prstGeom prst="line">
            <a:avLst/>
          </a:prstGeom>
          <a:ln cap="flat" w="66675">
            <a:solidFill>
              <a:srgbClr val="000000"/>
            </a:solidFill>
            <a:prstDash val="solid"/>
            <a:headEnd type="none" len="sm" w="sm"/>
            <a:tailEnd type="triangle" len="med" w="lg"/>
          </a:ln>
        </p:spPr>
      </p:sp>
      <p:sp>
        <p:nvSpPr>
          <p:cNvPr name="AutoShape 8" id="8"/>
          <p:cNvSpPr/>
          <p:nvPr/>
        </p:nvSpPr>
        <p:spPr>
          <a:xfrm flipV="true">
            <a:off x="5572237" y="3835703"/>
            <a:ext cx="2039523" cy="0"/>
          </a:xfrm>
          <a:prstGeom prst="line">
            <a:avLst/>
          </a:prstGeom>
          <a:ln cap="flat" w="66675">
            <a:solidFill>
              <a:srgbClr val="000000"/>
            </a:solidFill>
            <a:prstDash val="solid"/>
            <a:headEnd type="none" len="sm" w="sm"/>
            <a:tailEnd type="triangle" len="med" w="lg"/>
          </a:ln>
        </p:spPr>
      </p:sp>
      <p:sp>
        <p:nvSpPr>
          <p:cNvPr name="AutoShape 9" id="9"/>
          <p:cNvSpPr/>
          <p:nvPr/>
        </p:nvSpPr>
        <p:spPr>
          <a:xfrm flipH="true">
            <a:off x="2549894" y="5056744"/>
            <a:ext cx="8861980" cy="2539806"/>
          </a:xfrm>
          <a:prstGeom prst="line">
            <a:avLst/>
          </a:prstGeom>
          <a:ln cap="flat" w="66675">
            <a:solidFill>
              <a:srgbClr val="000000"/>
            </a:solidFill>
            <a:prstDash val="solid"/>
            <a:headEnd type="none" len="sm" w="sm"/>
            <a:tailEnd type="triangle" len="med" w="lg"/>
          </a:ln>
        </p:spPr>
      </p:sp>
      <p:sp>
        <p:nvSpPr>
          <p:cNvPr name="AutoShape 10" id="10"/>
          <p:cNvSpPr/>
          <p:nvPr/>
        </p:nvSpPr>
        <p:spPr>
          <a:xfrm flipH="true" flipV="true">
            <a:off x="12139829" y="5056744"/>
            <a:ext cx="4723087" cy="1204697"/>
          </a:xfrm>
          <a:prstGeom prst="line">
            <a:avLst/>
          </a:prstGeom>
          <a:ln cap="flat" w="66675">
            <a:solidFill>
              <a:srgbClr val="000000"/>
            </a:solidFill>
            <a:prstDash val="solid"/>
            <a:headEnd type="none" len="sm" w="sm"/>
            <a:tailEnd type="triangle" len="med" w="lg"/>
          </a:ln>
        </p:spPr>
      </p:sp>
      <p:sp>
        <p:nvSpPr>
          <p:cNvPr name="AutoShape 11" id="11"/>
          <p:cNvSpPr/>
          <p:nvPr/>
        </p:nvSpPr>
        <p:spPr>
          <a:xfrm flipV="true">
            <a:off x="16113550" y="6261442"/>
            <a:ext cx="749366" cy="1736249"/>
          </a:xfrm>
          <a:prstGeom prst="line">
            <a:avLst/>
          </a:prstGeom>
          <a:ln cap="flat" w="66675">
            <a:solidFill>
              <a:srgbClr val="000000"/>
            </a:solidFill>
            <a:prstDash val="solid"/>
            <a:headEnd type="none" len="sm" w="sm"/>
            <a:tailEnd type="triangle" len="med" w="lg"/>
          </a:ln>
        </p:spPr>
      </p:sp>
      <p:sp>
        <p:nvSpPr>
          <p:cNvPr name="AutoShape 12" id="12"/>
          <p:cNvSpPr/>
          <p:nvPr/>
        </p:nvSpPr>
        <p:spPr>
          <a:xfrm>
            <a:off x="4703526" y="7926147"/>
            <a:ext cx="3220739" cy="71543"/>
          </a:xfrm>
          <a:prstGeom prst="line">
            <a:avLst/>
          </a:prstGeom>
          <a:ln cap="flat" w="66675">
            <a:solidFill>
              <a:srgbClr val="000000"/>
            </a:solidFill>
            <a:prstDash val="solid"/>
            <a:headEnd type="none" len="sm" w="sm"/>
            <a:tailEnd type="triangle" len="med" w="lg"/>
          </a:ln>
        </p:spPr>
      </p:sp>
      <p:sp>
        <p:nvSpPr>
          <p:cNvPr name="AutoShape 13" id="13"/>
          <p:cNvSpPr/>
          <p:nvPr/>
        </p:nvSpPr>
        <p:spPr>
          <a:xfrm flipV="true">
            <a:off x="10363736" y="7997690"/>
            <a:ext cx="3623835" cy="0"/>
          </a:xfrm>
          <a:prstGeom prst="line">
            <a:avLst/>
          </a:prstGeom>
          <a:ln cap="flat" w="66675">
            <a:solidFill>
              <a:srgbClr val="000000"/>
            </a:solidFill>
            <a:prstDash val="solid"/>
            <a:headEnd type="none" len="sm" w="sm"/>
            <a:tailEnd type="triangle" len="med" w="lg"/>
          </a:ln>
        </p:spPr>
      </p:sp>
      <p:sp>
        <p:nvSpPr>
          <p:cNvPr name="AutoShape 14" id="14"/>
          <p:cNvSpPr/>
          <p:nvPr/>
        </p:nvSpPr>
        <p:spPr>
          <a:xfrm flipH="true" flipV="true">
            <a:off x="9036948" y="6969406"/>
            <a:ext cx="107052" cy="1778785"/>
          </a:xfrm>
          <a:prstGeom prst="line">
            <a:avLst/>
          </a:prstGeom>
          <a:ln cap="flat" w="66675">
            <a:solidFill>
              <a:srgbClr val="000000"/>
            </a:solidFill>
            <a:prstDash val="solid"/>
            <a:headEnd type="none" len="sm" w="sm"/>
            <a:tailEnd type="triangle" len="med" w="lg"/>
          </a:ln>
        </p:spPr>
      </p:sp>
      <p:sp>
        <p:nvSpPr>
          <p:cNvPr name="AutoShape 15" id="15"/>
          <p:cNvSpPr/>
          <p:nvPr/>
        </p:nvSpPr>
        <p:spPr>
          <a:xfrm flipH="true">
            <a:off x="15007222" y="6930292"/>
            <a:ext cx="314423" cy="1863489"/>
          </a:xfrm>
          <a:prstGeom prst="line">
            <a:avLst/>
          </a:prstGeom>
          <a:ln cap="flat" w="66675">
            <a:solidFill>
              <a:srgbClr val="000000"/>
            </a:solidFill>
            <a:prstDash val="solid"/>
            <a:headEnd type="none" len="sm" w="sm"/>
            <a:tailEnd type="triangle" len="med" w="lg"/>
          </a:ln>
        </p:spPr>
      </p:sp>
      <p:sp>
        <p:nvSpPr>
          <p:cNvPr name="AutoShape 16" id="16"/>
          <p:cNvSpPr/>
          <p:nvPr/>
        </p:nvSpPr>
        <p:spPr>
          <a:xfrm>
            <a:off x="9685696" y="3835703"/>
            <a:ext cx="1189713" cy="0"/>
          </a:xfrm>
          <a:prstGeom prst="line">
            <a:avLst/>
          </a:prstGeom>
          <a:ln cap="flat" w="66675">
            <a:solidFill>
              <a:srgbClr val="000000"/>
            </a:solidFill>
            <a:prstDash val="solid"/>
            <a:headEnd type="none" len="sm" w="sm"/>
            <a:tailEnd type="triangle" len="med" w="lg"/>
          </a:ln>
        </p:spPr>
      </p:sp>
      <p:sp>
        <p:nvSpPr>
          <p:cNvPr name="AutoShape 17" id="17"/>
          <p:cNvSpPr/>
          <p:nvPr/>
        </p:nvSpPr>
        <p:spPr>
          <a:xfrm flipV="true">
            <a:off x="13054919" y="3758987"/>
            <a:ext cx="1539042" cy="0"/>
          </a:xfrm>
          <a:prstGeom prst="line">
            <a:avLst/>
          </a:prstGeom>
          <a:ln cap="flat" w="66675">
            <a:solidFill>
              <a:srgbClr val="000000"/>
            </a:solidFill>
            <a:prstDash val="solid"/>
            <a:headEnd type="none" len="sm" w="sm"/>
            <a:tailEnd type="triangle" len="med" w="lg"/>
          </a:ln>
        </p:spPr>
      </p:sp>
      <p:grpSp>
        <p:nvGrpSpPr>
          <p:cNvPr name="Group 18" id="18"/>
          <p:cNvGrpSpPr/>
          <p:nvPr/>
        </p:nvGrpSpPr>
        <p:grpSpPr>
          <a:xfrm rot="0">
            <a:off x="396262" y="7596551"/>
            <a:ext cx="4307263" cy="659193"/>
            <a:chOff x="0" y="0"/>
            <a:chExt cx="5743017" cy="878924"/>
          </a:xfrm>
        </p:grpSpPr>
        <p:grpSp>
          <p:nvGrpSpPr>
            <p:cNvPr name="Group 19" id="19"/>
            <p:cNvGrpSpPr/>
            <p:nvPr/>
          </p:nvGrpSpPr>
          <p:grpSpPr>
            <a:xfrm rot="0">
              <a:off x="0" y="43668"/>
              <a:ext cx="1696403" cy="799375"/>
              <a:chOff x="0" y="0"/>
              <a:chExt cx="258290" cy="121711"/>
            </a:xfrm>
          </p:grpSpPr>
          <p:sp>
            <p:nvSpPr>
              <p:cNvPr name="Freeform 20" id="20"/>
              <p:cNvSpPr/>
              <p:nvPr/>
            </p:nvSpPr>
            <p:spPr>
              <a:xfrm flipH="false" flipV="false" rot="0">
                <a:off x="0" y="0"/>
                <a:ext cx="258290" cy="121711"/>
              </a:xfrm>
              <a:custGeom>
                <a:avLst/>
                <a:gdLst/>
                <a:ahLst/>
                <a:cxnLst/>
                <a:rect r="r" b="b" t="t" l="l"/>
                <a:pathLst>
                  <a:path h="121711" w="258290">
                    <a:moveTo>
                      <a:pt x="0" y="0"/>
                    </a:moveTo>
                    <a:lnTo>
                      <a:pt x="258290" y="0"/>
                    </a:lnTo>
                    <a:lnTo>
                      <a:pt x="258290" y="121711"/>
                    </a:lnTo>
                    <a:lnTo>
                      <a:pt x="0" y="121711"/>
                    </a:lnTo>
                    <a:close/>
                  </a:path>
                </a:pathLst>
              </a:custGeom>
              <a:solidFill>
                <a:srgbClr val="000000">
                  <a:alpha val="0"/>
                </a:srgbClr>
              </a:solidFill>
              <a:ln w="19050" cap="sq">
                <a:solidFill>
                  <a:srgbClr val="000000"/>
                </a:solidFill>
                <a:prstDash val="solid"/>
                <a:miter/>
              </a:ln>
            </p:spPr>
          </p:sp>
          <p:sp>
            <p:nvSpPr>
              <p:cNvPr name="TextBox 21" id="21"/>
              <p:cNvSpPr txBox="true"/>
              <p:nvPr/>
            </p:nvSpPr>
            <p:spPr>
              <a:xfrm>
                <a:off x="0" y="-38100"/>
                <a:ext cx="258290" cy="159811"/>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27830" y="97490"/>
              <a:ext cx="483243" cy="678059"/>
              <a:chOff x="0" y="0"/>
              <a:chExt cx="73577" cy="103239"/>
            </a:xfrm>
          </p:grpSpPr>
          <p:sp>
            <p:nvSpPr>
              <p:cNvPr name="Freeform 23" id="23"/>
              <p:cNvSpPr/>
              <p:nvPr/>
            </p:nvSpPr>
            <p:spPr>
              <a:xfrm flipH="false" flipV="false" rot="0">
                <a:off x="0" y="0"/>
                <a:ext cx="73577" cy="103239"/>
              </a:xfrm>
              <a:custGeom>
                <a:avLst/>
                <a:gdLst/>
                <a:ahLst/>
                <a:cxnLst/>
                <a:rect r="r" b="b" t="t" l="l"/>
                <a:pathLst>
                  <a:path h="103239" w="73577">
                    <a:moveTo>
                      <a:pt x="0" y="0"/>
                    </a:moveTo>
                    <a:lnTo>
                      <a:pt x="73577" y="0"/>
                    </a:lnTo>
                    <a:lnTo>
                      <a:pt x="73577" y="103239"/>
                    </a:lnTo>
                    <a:lnTo>
                      <a:pt x="0" y="103239"/>
                    </a:lnTo>
                    <a:close/>
                  </a:path>
                </a:pathLst>
              </a:custGeom>
              <a:solidFill>
                <a:srgbClr val="000000">
                  <a:alpha val="0"/>
                </a:srgbClr>
              </a:solidFill>
              <a:ln w="19050" cap="sq">
                <a:solidFill>
                  <a:srgbClr val="000000"/>
                </a:solidFill>
                <a:prstDash val="solid"/>
                <a:miter/>
              </a:ln>
            </p:spPr>
          </p:sp>
          <p:sp>
            <p:nvSpPr>
              <p:cNvPr name="TextBox 24" id="24"/>
              <p:cNvSpPr txBox="true"/>
              <p:nvPr/>
            </p:nvSpPr>
            <p:spPr>
              <a:xfrm>
                <a:off x="0" y="-38100"/>
                <a:ext cx="73577" cy="141339"/>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511997" y="97490"/>
              <a:ext cx="483243" cy="678059"/>
              <a:chOff x="0" y="0"/>
              <a:chExt cx="73577" cy="103239"/>
            </a:xfrm>
          </p:grpSpPr>
          <p:sp>
            <p:nvSpPr>
              <p:cNvPr name="Freeform 26" id="26"/>
              <p:cNvSpPr/>
              <p:nvPr/>
            </p:nvSpPr>
            <p:spPr>
              <a:xfrm flipH="false" flipV="false" rot="0">
                <a:off x="0" y="0"/>
                <a:ext cx="73577" cy="103239"/>
              </a:xfrm>
              <a:custGeom>
                <a:avLst/>
                <a:gdLst/>
                <a:ahLst/>
                <a:cxnLst/>
                <a:rect r="r" b="b" t="t" l="l"/>
                <a:pathLst>
                  <a:path h="103239" w="73577">
                    <a:moveTo>
                      <a:pt x="0" y="0"/>
                    </a:moveTo>
                    <a:lnTo>
                      <a:pt x="73577" y="0"/>
                    </a:lnTo>
                    <a:lnTo>
                      <a:pt x="73577" y="103239"/>
                    </a:lnTo>
                    <a:lnTo>
                      <a:pt x="0" y="103239"/>
                    </a:lnTo>
                    <a:close/>
                  </a:path>
                </a:pathLst>
              </a:custGeom>
              <a:solidFill>
                <a:srgbClr val="000000">
                  <a:alpha val="0"/>
                </a:srgbClr>
              </a:solidFill>
              <a:ln w="19050" cap="sq">
                <a:solidFill>
                  <a:srgbClr val="000000"/>
                </a:solidFill>
                <a:prstDash val="solid"/>
                <a:miter/>
              </a:ln>
            </p:spPr>
          </p:sp>
          <p:sp>
            <p:nvSpPr>
              <p:cNvPr name="TextBox 27" id="27"/>
              <p:cNvSpPr txBox="true"/>
              <p:nvPr/>
            </p:nvSpPr>
            <p:spPr>
              <a:xfrm>
                <a:off x="0" y="-38100"/>
                <a:ext cx="73577" cy="141339"/>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918969" y="82492"/>
              <a:ext cx="281638" cy="678059"/>
              <a:chOff x="0" y="0"/>
              <a:chExt cx="42881" cy="103239"/>
            </a:xfrm>
          </p:grpSpPr>
          <p:sp>
            <p:nvSpPr>
              <p:cNvPr name="Freeform 29" id="29"/>
              <p:cNvSpPr/>
              <p:nvPr/>
            </p:nvSpPr>
            <p:spPr>
              <a:xfrm flipH="false" flipV="false" rot="0">
                <a:off x="0" y="0"/>
                <a:ext cx="42881" cy="103239"/>
              </a:xfrm>
              <a:custGeom>
                <a:avLst/>
                <a:gdLst/>
                <a:ahLst/>
                <a:cxnLst/>
                <a:rect r="r" b="b" t="t" l="l"/>
                <a:pathLst>
                  <a:path h="103239" w="42881">
                    <a:moveTo>
                      <a:pt x="0" y="0"/>
                    </a:moveTo>
                    <a:lnTo>
                      <a:pt x="42881" y="0"/>
                    </a:lnTo>
                    <a:lnTo>
                      <a:pt x="42881" y="103239"/>
                    </a:lnTo>
                    <a:lnTo>
                      <a:pt x="0" y="103239"/>
                    </a:lnTo>
                    <a:close/>
                  </a:path>
                </a:pathLst>
              </a:custGeom>
              <a:solidFill>
                <a:srgbClr val="000000">
                  <a:alpha val="0"/>
                </a:srgbClr>
              </a:solidFill>
              <a:ln w="19050" cap="sq">
                <a:solidFill>
                  <a:srgbClr val="000000"/>
                </a:solidFill>
                <a:prstDash val="solid"/>
                <a:miter/>
              </a:ln>
            </p:spPr>
          </p:sp>
          <p:sp>
            <p:nvSpPr>
              <p:cNvPr name="TextBox 30" id="30"/>
              <p:cNvSpPr txBox="true"/>
              <p:nvPr/>
            </p:nvSpPr>
            <p:spPr>
              <a:xfrm>
                <a:off x="0" y="-38100"/>
                <a:ext cx="42881" cy="141339"/>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1198865" y="104326"/>
              <a:ext cx="413064" cy="678059"/>
              <a:chOff x="0" y="0"/>
              <a:chExt cx="62892" cy="103239"/>
            </a:xfrm>
          </p:grpSpPr>
          <p:sp>
            <p:nvSpPr>
              <p:cNvPr name="Freeform 32" id="32"/>
              <p:cNvSpPr/>
              <p:nvPr/>
            </p:nvSpPr>
            <p:spPr>
              <a:xfrm flipH="false" flipV="false" rot="0">
                <a:off x="0" y="0"/>
                <a:ext cx="62892" cy="103239"/>
              </a:xfrm>
              <a:custGeom>
                <a:avLst/>
                <a:gdLst/>
                <a:ahLst/>
                <a:cxnLst/>
                <a:rect r="r" b="b" t="t" l="l"/>
                <a:pathLst>
                  <a:path h="103239" w="62892">
                    <a:moveTo>
                      <a:pt x="0" y="0"/>
                    </a:moveTo>
                    <a:lnTo>
                      <a:pt x="62892" y="0"/>
                    </a:lnTo>
                    <a:lnTo>
                      <a:pt x="62892" y="103239"/>
                    </a:lnTo>
                    <a:lnTo>
                      <a:pt x="0" y="103239"/>
                    </a:lnTo>
                    <a:close/>
                  </a:path>
                </a:pathLst>
              </a:custGeom>
              <a:solidFill>
                <a:srgbClr val="000000">
                  <a:alpha val="0"/>
                </a:srgbClr>
              </a:solidFill>
              <a:ln w="19050" cap="sq">
                <a:solidFill>
                  <a:srgbClr val="000000"/>
                </a:solidFill>
                <a:prstDash val="solid"/>
                <a:miter/>
              </a:ln>
            </p:spPr>
          </p:sp>
          <p:sp>
            <p:nvSpPr>
              <p:cNvPr name="TextBox 33" id="33"/>
              <p:cNvSpPr txBox="true"/>
              <p:nvPr/>
            </p:nvSpPr>
            <p:spPr>
              <a:xfrm>
                <a:off x="0" y="-38100"/>
                <a:ext cx="62892" cy="141339"/>
              </a:xfrm>
              <a:prstGeom prst="rect">
                <a:avLst/>
              </a:prstGeom>
            </p:spPr>
            <p:txBody>
              <a:bodyPr anchor="ctr" rtlCol="false" tIns="50800" lIns="50800" bIns="50800" rIns="50800"/>
              <a:lstStyle/>
              <a:p>
                <a:pPr algn="ctr">
                  <a:lnSpc>
                    <a:spcPts val="2659"/>
                  </a:lnSpc>
                </a:pPr>
              </a:p>
            </p:txBody>
          </p:sp>
        </p:grpSp>
        <p:grpSp>
          <p:nvGrpSpPr>
            <p:cNvPr name="Group 34" id="34"/>
            <p:cNvGrpSpPr/>
            <p:nvPr/>
          </p:nvGrpSpPr>
          <p:grpSpPr>
            <a:xfrm rot="0">
              <a:off x="1696403" y="97490"/>
              <a:ext cx="907018" cy="745553"/>
              <a:chOff x="0" y="0"/>
              <a:chExt cx="138100" cy="113516"/>
            </a:xfrm>
          </p:grpSpPr>
          <p:sp>
            <p:nvSpPr>
              <p:cNvPr name="Freeform 35" id="35"/>
              <p:cNvSpPr/>
              <p:nvPr/>
            </p:nvSpPr>
            <p:spPr>
              <a:xfrm flipH="false" flipV="false" rot="0">
                <a:off x="0" y="0"/>
                <a:ext cx="138100" cy="113516"/>
              </a:xfrm>
              <a:custGeom>
                <a:avLst/>
                <a:gdLst/>
                <a:ahLst/>
                <a:cxnLst/>
                <a:rect r="r" b="b" t="t" l="l"/>
                <a:pathLst>
                  <a:path h="113516" w="138100">
                    <a:moveTo>
                      <a:pt x="0" y="0"/>
                    </a:moveTo>
                    <a:lnTo>
                      <a:pt x="138100" y="0"/>
                    </a:lnTo>
                    <a:lnTo>
                      <a:pt x="138100" y="113516"/>
                    </a:lnTo>
                    <a:lnTo>
                      <a:pt x="0" y="113516"/>
                    </a:lnTo>
                    <a:close/>
                  </a:path>
                </a:pathLst>
              </a:custGeom>
              <a:solidFill>
                <a:srgbClr val="000000">
                  <a:alpha val="0"/>
                </a:srgbClr>
              </a:solidFill>
              <a:ln w="19050" cap="sq">
                <a:solidFill>
                  <a:srgbClr val="000000"/>
                </a:solidFill>
                <a:prstDash val="solid"/>
                <a:miter/>
              </a:ln>
            </p:spPr>
          </p:sp>
          <p:sp>
            <p:nvSpPr>
              <p:cNvPr name="TextBox 36" id="36"/>
              <p:cNvSpPr txBox="true"/>
              <p:nvPr/>
            </p:nvSpPr>
            <p:spPr>
              <a:xfrm>
                <a:off x="0" y="-38100"/>
                <a:ext cx="138100" cy="151616"/>
              </a:xfrm>
              <a:prstGeom prst="rect">
                <a:avLst/>
              </a:prstGeom>
            </p:spPr>
            <p:txBody>
              <a:bodyPr anchor="ctr" rtlCol="false" tIns="50800" lIns="50800" bIns="50800" rIns="50800"/>
              <a:lstStyle/>
              <a:p>
                <a:pPr algn="ctr">
                  <a:lnSpc>
                    <a:spcPts val="2659"/>
                  </a:lnSpc>
                </a:pPr>
              </a:p>
            </p:txBody>
          </p:sp>
        </p:grpSp>
        <p:grpSp>
          <p:nvGrpSpPr>
            <p:cNvPr name="Group 37" id="37"/>
            <p:cNvGrpSpPr/>
            <p:nvPr/>
          </p:nvGrpSpPr>
          <p:grpSpPr>
            <a:xfrm rot="0">
              <a:off x="1696403" y="0"/>
              <a:ext cx="4046615" cy="878924"/>
              <a:chOff x="0" y="0"/>
              <a:chExt cx="616126" cy="133823"/>
            </a:xfrm>
          </p:grpSpPr>
          <p:sp>
            <p:nvSpPr>
              <p:cNvPr name="Freeform 38" id="38"/>
              <p:cNvSpPr/>
              <p:nvPr/>
            </p:nvSpPr>
            <p:spPr>
              <a:xfrm flipH="false" flipV="false" rot="0">
                <a:off x="0" y="0"/>
                <a:ext cx="616126" cy="133823"/>
              </a:xfrm>
              <a:custGeom>
                <a:avLst/>
                <a:gdLst/>
                <a:ahLst/>
                <a:cxnLst/>
                <a:rect r="r" b="b" t="t" l="l"/>
                <a:pathLst>
                  <a:path h="133823" w="616126">
                    <a:moveTo>
                      <a:pt x="0" y="0"/>
                    </a:moveTo>
                    <a:lnTo>
                      <a:pt x="616126" y="0"/>
                    </a:lnTo>
                    <a:lnTo>
                      <a:pt x="616126" y="133823"/>
                    </a:lnTo>
                    <a:lnTo>
                      <a:pt x="0" y="133823"/>
                    </a:lnTo>
                    <a:close/>
                  </a:path>
                </a:pathLst>
              </a:custGeom>
              <a:solidFill>
                <a:srgbClr val="000000">
                  <a:alpha val="0"/>
                </a:srgbClr>
              </a:solidFill>
              <a:ln w="19050" cap="sq">
                <a:solidFill>
                  <a:srgbClr val="000000"/>
                </a:solidFill>
                <a:prstDash val="solid"/>
                <a:miter/>
              </a:ln>
            </p:spPr>
          </p:sp>
          <p:sp>
            <p:nvSpPr>
              <p:cNvPr name="TextBox 39" id="39"/>
              <p:cNvSpPr txBox="true"/>
              <p:nvPr/>
            </p:nvSpPr>
            <p:spPr>
              <a:xfrm>
                <a:off x="0" y="-38100"/>
                <a:ext cx="616126" cy="171923"/>
              </a:xfrm>
              <a:prstGeom prst="rect">
                <a:avLst/>
              </a:prstGeom>
            </p:spPr>
            <p:txBody>
              <a:bodyPr anchor="ctr" rtlCol="false" tIns="50800" lIns="50800" bIns="50800" rIns="50800"/>
              <a:lstStyle/>
              <a:p>
                <a:pPr algn="ctr">
                  <a:lnSpc>
                    <a:spcPts val="2659"/>
                  </a:lnSpc>
                </a:pPr>
              </a:p>
            </p:txBody>
          </p:sp>
        </p:grpSp>
        <p:sp>
          <p:nvSpPr>
            <p:cNvPr name="TextBox 40" id="40"/>
            <p:cNvSpPr txBox="true"/>
            <p:nvPr/>
          </p:nvSpPr>
          <p:spPr>
            <a:xfrm rot="0">
              <a:off x="127830" y="-9525"/>
              <a:ext cx="5389910" cy="852568"/>
            </a:xfrm>
            <a:prstGeom prst="rect">
              <a:avLst/>
            </a:prstGeom>
          </p:spPr>
          <p:txBody>
            <a:bodyPr anchor="t" rtlCol="false" tIns="0" lIns="0" bIns="0" rIns="0">
              <a:spAutoFit/>
            </a:bodyPr>
            <a:lstStyle/>
            <a:p>
              <a:pPr algn="ctr">
                <a:lnSpc>
                  <a:spcPts val="5012"/>
                </a:lnSpc>
                <a:spcBef>
                  <a:spcPct val="0"/>
                </a:spcBef>
              </a:pPr>
              <a:r>
                <a:rPr lang="en-US" sz="4177">
                  <a:solidFill>
                    <a:srgbClr val="15130D"/>
                  </a:solidFill>
                  <a:latin typeface="Roboto"/>
                  <a:ea typeface="Roboto"/>
                  <a:cs typeface="Roboto"/>
                  <a:sym typeface="Roboto"/>
                </a:rPr>
                <a:t>Date 19/03/2025</a:t>
              </a:r>
            </a:p>
          </p:txBody>
        </p:sp>
        <p:grpSp>
          <p:nvGrpSpPr>
            <p:cNvPr name="Group 41" id="41"/>
            <p:cNvGrpSpPr/>
            <p:nvPr/>
          </p:nvGrpSpPr>
          <p:grpSpPr>
            <a:xfrm rot="0">
              <a:off x="2825203" y="97490"/>
              <a:ext cx="837131" cy="745553"/>
              <a:chOff x="0" y="0"/>
              <a:chExt cx="127459" cy="113516"/>
            </a:xfrm>
          </p:grpSpPr>
          <p:sp>
            <p:nvSpPr>
              <p:cNvPr name="Freeform 42" id="42"/>
              <p:cNvSpPr/>
              <p:nvPr/>
            </p:nvSpPr>
            <p:spPr>
              <a:xfrm flipH="false" flipV="false" rot="0">
                <a:off x="0" y="0"/>
                <a:ext cx="127459" cy="113516"/>
              </a:xfrm>
              <a:custGeom>
                <a:avLst/>
                <a:gdLst/>
                <a:ahLst/>
                <a:cxnLst/>
                <a:rect r="r" b="b" t="t" l="l"/>
                <a:pathLst>
                  <a:path h="113516" w="127459">
                    <a:moveTo>
                      <a:pt x="0" y="0"/>
                    </a:moveTo>
                    <a:lnTo>
                      <a:pt x="127459" y="0"/>
                    </a:lnTo>
                    <a:lnTo>
                      <a:pt x="127459" y="113516"/>
                    </a:lnTo>
                    <a:lnTo>
                      <a:pt x="0" y="113516"/>
                    </a:lnTo>
                    <a:close/>
                  </a:path>
                </a:pathLst>
              </a:custGeom>
              <a:solidFill>
                <a:srgbClr val="000000">
                  <a:alpha val="0"/>
                </a:srgbClr>
              </a:solidFill>
              <a:ln w="19050" cap="sq">
                <a:solidFill>
                  <a:srgbClr val="000000"/>
                </a:solidFill>
                <a:prstDash val="solid"/>
                <a:miter/>
              </a:ln>
            </p:spPr>
          </p:sp>
          <p:sp>
            <p:nvSpPr>
              <p:cNvPr name="TextBox 43" id="43"/>
              <p:cNvSpPr txBox="true"/>
              <p:nvPr/>
            </p:nvSpPr>
            <p:spPr>
              <a:xfrm>
                <a:off x="0" y="-38100"/>
                <a:ext cx="127459" cy="151616"/>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0">
              <a:off x="3878235" y="97490"/>
              <a:ext cx="1716672" cy="745553"/>
              <a:chOff x="0" y="0"/>
              <a:chExt cx="261376" cy="113516"/>
            </a:xfrm>
          </p:grpSpPr>
          <p:sp>
            <p:nvSpPr>
              <p:cNvPr name="Freeform 45" id="45"/>
              <p:cNvSpPr/>
              <p:nvPr/>
            </p:nvSpPr>
            <p:spPr>
              <a:xfrm flipH="false" flipV="false" rot="0">
                <a:off x="0" y="0"/>
                <a:ext cx="261376" cy="113516"/>
              </a:xfrm>
              <a:custGeom>
                <a:avLst/>
                <a:gdLst/>
                <a:ahLst/>
                <a:cxnLst/>
                <a:rect r="r" b="b" t="t" l="l"/>
                <a:pathLst>
                  <a:path h="113516" w="261376">
                    <a:moveTo>
                      <a:pt x="0" y="0"/>
                    </a:moveTo>
                    <a:lnTo>
                      <a:pt x="261376" y="0"/>
                    </a:lnTo>
                    <a:lnTo>
                      <a:pt x="261376" y="113516"/>
                    </a:lnTo>
                    <a:lnTo>
                      <a:pt x="0" y="113516"/>
                    </a:lnTo>
                    <a:close/>
                  </a:path>
                </a:pathLst>
              </a:custGeom>
              <a:solidFill>
                <a:srgbClr val="000000">
                  <a:alpha val="0"/>
                </a:srgbClr>
              </a:solidFill>
              <a:ln w="19050" cap="sq">
                <a:solidFill>
                  <a:srgbClr val="000000"/>
                </a:solidFill>
                <a:prstDash val="solid"/>
                <a:miter/>
              </a:ln>
            </p:spPr>
          </p:sp>
          <p:sp>
            <p:nvSpPr>
              <p:cNvPr name="TextBox 46" id="46"/>
              <p:cNvSpPr txBox="true"/>
              <p:nvPr/>
            </p:nvSpPr>
            <p:spPr>
              <a:xfrm>
                <a:off x="0" y="-38100"/>
                <a:ext cx="261376" cy="151616"/>
              </a:xfrm>
              <a:prstGeom prst="rect">
                <a:avLst/>
              </a:prstGeom>
            </p:spPr>
            <p:txBody>
              <a:bodyPr anchor="ctr" rtlCol="false" tIns="50800" lIns="50800" bIns="50800" rIns="50800"/>
              <a:lstStyle/>
              <a:p>
                <a:pPr algn="ctr">
                  <a:lnSpc>
                    <a:spcPts val="2659"/>
                  </a:lnSpc>
                </a:pPr>
              </a:p>
            </p:txBody>
          </p:sp>
        </p:grpSp>
      </p:grpSp>
      <p:sp>
        <p:nvSpPr>
          <p:cNvPr name="Freeform 47" id="47"/>
          <p:cNvSpPr/>
          <p:nvPr/>
        </p:nvSpPr>
        <p:spPr>
          <a:xfrm flipH="false" flipV="false" rot="0">
            <a:off x="8829158" y="7596551"/>
            <a:ext cx="809639" cy="802279"/>
          </a:xfrm>
          <a:custGeom>
            <a:avLst/>
            <a:gdLst/>
            <a:ahLst/>
            <a:cxnLst/>
            <a:rect r="r" b="b" t="t" l="l"/>
            <a:pathLst>
              <a:path h="802279" w="809639">
                <a:moveTo>
                  <a:pt x="0" y="0"/>
                </a:moveTo>
                <a:lnTo>
                  <a:pt x="809639" y="0"/>
                </a:lnTo>
                <a:lnTo>
                  <a:pt x="809639" y="802279"/>
                </a:lnTo>
                <a:lnTo>
                  <a:pt x="0" y="80227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48" id="48"/>
          <p:cNvSpPr/>
          <p:nvPr/>
        </p:nvSpPr>
        <p:spPr>
          <a:xfrm flipH="false" flipV="false" rot="0">
            <a:off x="14518090" y="7498827"/>
            <a:ext cx="978263" cy="900002"/>
          </a:xfrm>
          <a:custGeom>
            <a:avLst/>
            <a:gdLst/>
            <a:ahLst/>
            <a:cxnLst/>
            <a:rect r="r" b="b" t="t" l="l"/>
            <a:pathLst>
              <a:path h="900002" w="978263">
                <a:moveTo>
                  <a:pt x="0" y="0"/>
                </a:moveTo>
                <a:lnTo>
                  <a:pt x="978264" y="0"/>
                </a:lnTo>
                <a:lnTo>
                  <a:pt x="978264" y="900003"/>
                </a:lnTo>
                <a:lnTo>
                  <a:pt x="0" y="900003"/>
                </a:lnTo>
                <a:lnTo>
                  <a:pt x="0" y="0"/>
                </a:lnTo>
                <a:close/>
              </a:path>
            </a:pathLst>
          </a:custGeom>
          <a:blipFill>
            <a:blip r:embed="rId13"/>
            <a:stretch>
              <a:fillRect l="0" t="0" r="0" b="0"/>
            </a:stretch>
          </a:blipFill>
        </p:spPr>
      </p:sp>
      <p:sp>
        <p:nvSpPr>
          <p:cNvPr name="TextBox 49" id="49"/>
          <p:cNvSpPr txBox="true"/>
          <p:nvPr/>
        </p:nvSpPr>
        <p:spPr>
          <a:xfrm rot="0">
            <a:off x="4300429" y="485775"/>
            <a:ext cx="9687141" cy="1076325"/>
          </a:xfrm>
          <a:prstGeom prst="rect">
            <a:avLst/>
          </a:prstGeom>
        </p:spPr>
        <p:txBody>
          <a:bodyPr anchor="t" rtlCol="false" tIns="0" lIns="0" bIns="0" rIns="0">
            <a:spAutoFit/>
          </a:bodyPr>
          <a:lstStyle/>
          <a:p>
            <a:pPr algn="ctr" marL="0" indent="0" lvl="0">
              <a:lnSpc>
                <a:spcPts val="8400"/>
              </a:lnSpc>
              <a:spcBef>
                <a:spcPct val="0"/>
              </a:spcBef>
            </a:pPr>
            <a:r>
              <a:rPr lang="en-US" sz="7000">
                <a:solidFill>
                  <a:srgbClr val="15130D"/>
                </a:solidFill>
                <a:latin typeface="League Spartan"/>
                <a:ea typeface="League Spartan"/>
                <a:cs typeface="League Spartan"/>
                <a:sym typeface="League Spartan"/>
              </a:rPr>
              <a:t>Processus OCR</a:t>
            </a:r>
          </a:p>
        </p:txBody>
      </p:sp>
      <p:sp>
        <p:nvSpPr>
          <p:cNvPr name="TextBox 50" id="50"/>
          <p:cNvSpPr txBox="true"/>
          <p:nvPr/>
        </p:nvSpPr>
        <p:spPr>
          <a:xfrm rot="0">
            <a:off x="7924264" y="6345501"/>
            <a:ext cx="2439472" cy="629581"/>
          </a:xfrm>
          <a:prstGeom prst="rect">
            <a:avLst/>
          </a:prstGeom>
        </p:spPr>
        <p:txBody>
          <a:bodyPr anchor="t" rtlCol="false" tIns="0" lIns="0" bIns="0" rIns="0">
            <a:spAutoFit/>
          </a:bodyPr>
          <a:lstStyle/>
          <a:p>
            <a:pPr algn="ctr">
              <a:lnSpc>
                <a:spcPts val="5198"/>
              </a:lnSpc>
              <a:spcBef>
                <a:spcPct val="0"/>
              </a:spcBef>
            </a:pPr>
            <a:r>
              <a:rPr lang="en-US" sz="3713">
                <a:solidFill>
                  <a:srgbClr val="15130D"/>
                </a:solidFill>
                <a:latin typeface="Roboto"/>
                <a:ea typeface="Roboto"/>
                <a:cs typeface="Roboto"/>
                <a:sym typeface="Roboto"/>
              </a:rPr>
              <a:t>ABCDEFG...</a:t>
            </a:r>
          </a:p>
        </p:txBody>
      </p:sp>
      <p:sp>
        <p:nvSpPr>
          <p:cNvPr name="TextBox 51" id="51"/>
          <p:cNvSpPr txBox="true"/>
          <p:nvPr/>
        </p:nvSpPr>
        <p:spPr>
          <a:xfrm rot="0">
            <a:off x="8860869" y="8605316"/>
            <a:ext cx="566261" cy="1170338"/>
          </a:xfrm>
          <a:prstGeom prst="rect">
            <a:avLst/>
          </a:prstGeom>
        </p:spPr>
        <p:txBody>
          <a:bodyPr anchor="t" rtlCol="false" tIns="0" lIns="0" bIns="0" rIns="0">
            <a:spAutoFit/>
          </a:bodyPr>
          <a:lstStyle/>
          <a:p>
            <a:pPr algn="ctr">
              <a:lnSpc>
                <a:spcPts val="9518"/>
              </a:lnSpc>
              <a:spcBef>
                <a:spcPct val="0"/>
              </a:spcBef>
            </a:pPr>
            <a:r>
              <a:rPr lang="en-US" sz="6798">
                <a:solidFill>
                  <a:srgbClr val="15130D"/>
                </a:solidFill>
                <a:latin typeface="Roboto"/>
                <a:ea typeface="Roboto"/>
                <a:cs typeface="Roboto"/>
                <a:sym typeface="Roboto"/>
              </a:rPr>
              <a:t>D</a:t>
            </a:r>
          </a:p>
        </p:txBody>
      </p:sp>
      <p:sp>
        <p:nvSpPr>
          <p:cNvPr name="TextBox 52" id="52"/>
          <p:cNvSpPr txBox="true"/>
          <p:nvPr/>
        </p:nvSpPr>
        <p:spPr>
          <a:xfrm rot="0">
            <a:off x="14260462" y="6137617"/>
            <a:ext cx="1630799" cy="988199"/>
          </a:xfrm>
          <a:prstGeom prst="rect">
            <a:avLst/>
          </a:prstGeom>
        </p:spPr>
        <p:txBody>
          <a:bodyPr anchor="t" rtlCol="false" tIns="0" lIns="0" bIns="0" rIns="0">
            <a:spAutoFit/>
          </a:bodyPr>
          <a:lstStyle/>
          <a:p>
            <a:pPr algn="ctr">
              <a:lnSpc>
                <a:spcPts val="8007"/>
              </a:lnSpc>
              <a:spcBef>
                <a:spcPct val="0"/>
              </a:spcBef>
            </a:pPr>
            <a:r>
              <a:rPr lang="en-US" sz="5719">
                <a:solidFill>
                  <a:srgbClr val="15130D"/>
                </a:solidFill>
                <a:latin typeface="Roboto"/>
                <a:ea typeface="Roboto"/>
                <a:cs typeface="Roboto"/>
                <a:sym typeface="Roboto"/>
              </a:rPr>
              <a:t>Dase</a:t>
            </a:r>
          </a:p>
        </p:txBody>
      </p:sp>
      <p:sp>
        <p:nvSpPr>
          <p:cNvPr name="TextBox 53" id="53"/>
          <p:cNvSpPr txBox="true"/>
          <p:nvPr/>
        </p:nvSpPr>
        <p:spPr>
          <a:xfrm rot="0">
            <a:off x="14260462" y="8669956"/>
            <a:ext cx="1493520" cy="988199"/>
          </a:xfrm>
          <a:prstGeom prst="rect">
            <a:avLst/>
          </a:prstGeom>
        </p:spPr>
        <p:txBody>
          <a:bodyPr anchor="t" rtlCol="false" tIns="0" lIns="0" bIns="0" rIns="0">
            <a:spAutoFit/>
          </a:bodyPr>
          <a:lstStyle/>
          <a:p>
            <a:pPr algn="ctr">
              <a:lnSpc>
                <a:spcPts val="8007"/>
              </a:lnSpc>
              <a:spcBef>
                <a:spcPct val="0"/>
              </a:spcBef>
            </a:pPr>
            <a:r>
              <a:rPr lang="en-US" sz="5719">
                <a:solidFill>
                  <a:srgbClr val="15130D"/>
                </a:solidFill>
                <a:latin typeface="Roboto"/>
                <a:ea typeface="Roboto"/>
                <a:cs typeface="Roboto"/>
                <a:sym typeface="Roboto"/>
              </a:rPr>
              <a:t>Date</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8ED"/>
        </a:solidFill>
      </p:bgPr>
    </p:bg>
    <p:spTree>
      <p:nvGrpSpPr>
        <p:cNvPr id="1" name=""/>
        <p:cNvGrpSpPr/>
        <p:nvPr/>
      </p:nvGrpSpPr>
      <p:grpSpPr>
        <a:xfrm>
          <a:off x="0" y="0"/>
          <a:ext cx="0" cy="0"/>
          <a:chOff x="0" y="0"/>
          <a:chExt cx="0" cy="0"/>
        </a:xfrm>
      </p:grpSpPr>
      <p:sp>
        <p:nvSpPr>
          <p:cNvPr name="Freeform 2" id="2"/>
          <p:cNvSpPr/>
          <p:nvPr/>
        </p:nvSpPr>
        <p:spPr>
          <a:xfrm flipH="false" flipV="false" rot="0">
            <a:off x="-259884" y="1914352"/>
            <a:ext cx="11140788" cy="6934572"/>
          </a:xfrm>
          <a:custGeom>
            <a:avLst/>
            <a:gdLst/>
            <a:ahLst/>
            <a:cxnLst/>
            <a:rect r="r" b="b" t="t" l="l"/>
            <a:pathLst>
              <a:path h="6934572" w="11140788">
                <a:moveTo>
                  <a:pt x="0" y="0"/>
                </a:moveTo>
                <a:lnTo>
                  <a:pt x="11140788" y="0"/>
                </a:lnTo>
                <a:lnTo>
                  <a:pt x="11140788" y="6934572"/>
                </a:lnTo>
                <a:lnTo>
                  <a:pt x="0" y="6934572"/>
                </a:lnTo>
                <a:lnTo>
                  <a:pt x="0" y="0"/>
                </a:lnTo>
                <a:close/>
              </a:path>
            </a:pathLst>
          </a:custGeom>
          <a:blipFill>
            <a:blip r:embed="rId3"/>
            <a:stretch>
              <a:fillRect l="0" t="0" r="0" b="0"/>
            </a:stretch>
          </a:blipFill>
        </p:spPr>
      </p:sp>
      <p:sp>
        <p:nvSpPr>
          <p:cNvPr name="Freeform 3" id="3"/>
          <p:cNvSpPr/>
          <p:nvPr/>
        </p:nvSpPr>
        <p:spPr>
          <a:xfrm flipH="false" flipV="false" rot="0">
            <a:off x="10216251" y="148046"/>
            <a:ext cx="8071749" cy="9999565"/>
          </a:xfrm>
          <a:custGeom>
            <a:avLst/>
            <a:gdLst/>
            <a:ahLst/>
            <a:cxnLst/>
            <a:rect r="r" b="b" t="t" l="l"/>
            <a:pathLst>
              <a:path h="9999565" w="8071749">
                <a:moveTo>
                  <a:pt x="0" y="0"/>
                </a:moveTo>
                <a:lnTo>
                  <a:pt x="8071749" y="0"/>
                </a:lnTo>
                <a:lnTo>
                  <a:pt x="8071749" y="9999564"/>
                </a:lnTo>
                <a:lnTo>
                  <a:pt x="0" y="9999564"/>
                </a:lnTo>
                <a:lnTo>
                  <a:pt x="0" y="0"/>
                </a:lnTo>
                <a:close/>
              </a:path>
            </a:pathLst>
          </a:custGeom>
          <a:blipFill>
            <a:blip r:embed="rId4"/>
            <a:stretch>
              <a:fillRect l="0" t="0" r="0" b="0"/>
            </a:stretch>
          </a:blipFill>
        </p:spPr>
      </p:sp>
      <p:sp>
        <p:nvSpPr>
          <p:cNvPr name="TextBox 4" id="4"/>
          <p:cNvSpPr txBox="true"/>
          <p:nvPr/>
        </p:nvSpPr>
        <p:spPr>
          <a:xfrm rot="0">
            <a:off x="4351954" y="485775"/>
            <a:ext cx="9584091" cy="1076325"/>
          </a:xfrm>
          <a:prstGeom prst="rect">
            <a:avLst/>
          </a:prstGeom>
        </p:spPr>
        <p:txBody>
          <a:bodyPr anchor="t" rtlCol="false" tIns="0" lIns="0" bIns="0" rIns="0">
            <a:spAutoFit/>
          </a:bodyPr>
          <a:lstStyle/>
          <a:p>
            <a:pPr algn="ctr" marL="0" indent="0" lvl="0">
              <a:lnSpc>
                <a:spcPts val="8400"/>
              </a:lnSpc>
              <a:spcBef>
                <a:spcPct val="0"/>
              </a:spcBef>
            </a:pPr>
            <a:r>
              <a:rPr lang="en-US" sz="7000">
                <a:solidFill>
                  <a:srgbClr val="15130D"/>
                </a:solidFill>
                <a:latin typeface="League Spartan"/>
                <a:ea typeface="League Spartan"/>
                <a:cs typeface="League Spartan"/>
                <a:sym typeface="League Spartan"/>
              </a:rPr>
              <a:t>Base de données</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8ED"/>
        </a:solidFill>
      </p:bgPr>
    </p:bg>
    <p:spTree>
      <p:nvGrpSpPr>
        <p:cNvPr id="1" name=""/>
        <p:cNvGrpSpPr/>
        <p:nvPr/>
      </p:nvGrpSpPr>
      <p:grpSpPr>
        <a:xfrm>
          <a:off x="0" y="0"/>
          <a:ext cx="0" cy="0"/>
          <a:chOff x="0" y="0"/>
          <a:chExt cx="0" cy="0"/>
        </a:xfrm>
      </p:grpSpPr>
      <p:sp>
        <p:nvSpPr>
          <p:cNvPr name="Freeform 2" id="2"/>
          <p:cNvSpPr/>
          <p:nvPr/>
        </p:nvSpPr>
        <p:spPr>
          <a:xfrm flipH="false" flipV="false" rot="0">
            <a:off x="777461" y="2623294"/>
            <a:ext cx="16733078" cy="7488053"/>
          </a:xfrm>
          <a:custGeom>
            <a:avLst/>
            <a:gdLst/>
            <a:ahLst/>
            <a:cxnLst/>
            <a:rect r="r" b="b" t="t" l="l"/>
            <a:pathLst>
              <a:path h="7488053" w="16733078">
                <a:moveTo>
                  <a:pt x="0" y="0"/>
                </a:moveTo>
                <a:lnTo>
                  <a:pt x="16733078" y="0"/>
                </a:lnTo>
                <a:lnTo>
                  <a:pt x="16733078" y="7488053"/>
                </a:lnTo>
                <a:lnTo>
                  <a:pt x="0" y="7488053"/>
                </a:lnTo>
                <a:lnTo>
                  <a:pt x="0" y="0"/>
                </a:lnTo>
                <a:close/>
              </a:path>
            </a:pathLst>
          </a:custGeom>
          <a:blipFill>
            <a:blip r:embed="rId3"/>
            <a:stretch>
              <a:fillRect l="0" t="0" r="0" b="0"/>
            </a:stretch>
          </a:blipFill>
        </p:spPr>
      </p:sp>
      <p:sp>
        <p:nvSpPr>
          <p:cNvPr name="TextBox 3" id="3"/>
          <p:cNvSpPr txBox="true"/>
          <p:nvPr/>
        </p:nvSpPr>
        <p:spPr>
          <a:xfrm rot="0">
            <a:off x="1937197" y="480169"/>
            <a:ext cx="14413607" cy="2143125"/>
          </a:xfrm>
          <a:prstGeom prst="rect">
            <a:avLst/>
          </a:prstGeom>
        </p:spPr>
        <p:txBody>
          <a:bodyPr anchor="t" rtlCol="false" tIns="0" lIns="0" bIns="0" rIns="0">
            <a:spAutoFit/>
          </a:bodyPr>
          <a:lstStyle/>
          <a:p>
            <a:pPr algn="ctr" marL="0" indent="0" lvl="0">
              <a:lnSpc>
                <a:spcPts val="8400"/>
              </a:lnSpc>
              <a:spcBef>
                <a:spcPct val="0"/>
              </a:spcBef>
            </a:pPr>
            <a:r>
              <a:rPr lang="en-US" sz="7000">
                <a:solidFill>
                  <a:srgbClr val="15130D"/>
                </a:solidFill>
                <a:latin typeface="League Spartan"/>
                <a:ea typeface="League Spartan"/>
                <a:cs typeface="League Spartan"/>
                <a:sym typeface="League Spartan"/>
              </a:rPr>
              <a:t>Fonctionnement de l’application</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8ED"/>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869214"/>
            <a:ext cx="7235728" cy="7389086"/>
          </a:xfrm>
          <a:custGeom>
            <a:avLst/>
            <a:gdLst/>
            <a:ahLst/>
            <a:cxnLst/>
            <a:rect r="r" b="b" t="t" l="l"/>
            <a:pathLst>
              <a:path h="7389086" w="7235728">
                <a:moveTo>
                  <a:pt x="0" y="0"/>
                </a:moveTo>
                <a:lnTo>
                  <a:pt x="7235728" y="0"/>
                </a:lnTo>
                <a:lnTo>
                  <a:pt x="7235728" y="7389086"/>
                </a:lnTo>
                <a:lnTo>
                  <a:pt x="0" y="7389086"/>
                </a:lnTo>
                <a:lnTo>
                  <a:pt x="0" y="0"/>
                </a:lnTo>
                <a:close/>
              </a:path>
            </a:pathLst>
          </a:custGeom>
          <a:blipFill>
            <a:blip r:embed="rId3"/>
            <a:stretch>
              <a:fillRect l="0" t="0" r="0" b="0"/>
            </a:stretch>
          </a:blipFill>
        </p:spPr>
      </p:sp>
      <p:sp>
        <p:nvSpPr>
          <p:cNvPr name="Freeform 3" id="3"/>
          <p:cNvSpPr/>
          <p:nvPr/>
        </p:nvSpPr>
        <p:spPr>
          <a:xfrm flipH="false" flipV="false" rot="0">
            <a:off x="9906066" y="1600200"/>
            <a:ext cx="6249731" cy="8459873"/>
          </a:xfrm>
          <a:custGeom>
            <a:avLst/>
            <a:gdLst/>
            <a:ahLst/>
            <a:cxnLst/>
            <a:rect r="r" b="b" t="t" l="l"/>
            <a:pathLst>
              <a:path h="8459873" w="6249731">
                <a:moveTo>
                  <a:pt x="0" y="0"/>
                </a:moveTo>
                <a:lnTo>
                  <a:pt x="6249731" y="0"/>
                </a:lnTo>
                <a:lnTo>
                  <a:pt x="6249731" y="8459873"/>
                </a:lnTo>
                <a:lnTo>
                  <a:pt x="0" y="8459873"/>
                </a:lnTo>
                <a:lnTo>
                  <a:pt x="0" y="0"/>
                </a:lnTo>
                <a:close/>
              </a:path>
            </a:pathLst>
          </a:custGeom>
          <a:blipFill>
            <a:blip r:embed="rId4"/>
            <a:stretch>
              <a:fillRect l="0" t="0" r="0" b="0"/>
            </a:stretch>
          </a:blipFill>
        </p:spPr>
      </p:sp>
      <p:sp>
        <p:nvSpPr>
          <p:cNvPr name="TextBox 4" id="4"/>
          <p:cNvSpPr txBox="true"/>
          <p:nvPr/>
        </p:nvSpPr>
        <p:spPr>
          <a:xfrm rot="0">
            <a:off x="3186664" y="457200"/>
            <a:ext cx="11914673" cy="1143000"/>
          </a:xfrm>
          <a:prstGeom prst="rect">
            <a:avLst/>
          </a:prstGeom>
        </p:spPr>
        <p:txBody>
          <a:bodyPr anchor="t" rtlCol="false" tIns="0" lIns="0" bIns="0" rIns="0">
            <a:spAutoFit/>
          </a:bodyPr>
          <a:lstStyle/>
          <a:p>
            <a:pPr algn="ctr" marL="0" indent="0" lvl="0">
              <a:lnSpc>
                <a:spcPts val="9000"/>
              </a:lnSpc>
              <a:spcBef>
                <a:spcPct val="0"/>
              </a:spcBef>
            </a:pPr>
            <a:r>
              <a:rPr lang="en-US" sz="7500">
                <a:solidFill>
                  <a:srgbClr val="15130D"/>
                </a:solidFill>
                <a:latin typeface="League Spartan"/>
                <a:ea typeface="League Spartan"/>
                <a:cs typeface="League Spartan"/>
                <a:sym typeface="League Spartan"/>
              </a:rPr>
              <a:t>API avec FastAPI</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8ED"/>
        </a:solidFill>
      </p:bgPr>
    </p:bg>
    <p:spTree>
      <p:nvGrpSpPr>
        <p:cNvPr id="1" name=""/>
        <p:cNvGrpSpPr/>
        <p:nvPr/>
      </p:nvGrpSpPr>
      <p:grpSpPr>
        <a:xfrm>
          <a:off x="0" y="0"/>
          <a:ext cx="0" cy="0"/>
          <a:chOff x="0" y="0"/>
          <a:chExt cx="0" cy="0"/>
        </a:xfrm>
      </p:grpSpPr>
      <p:sp>
        <p:nvSpPr>
          <p:cNvPr name="Freeform 2" id="2"/>
          <p:cNvSpPr/>
          <p:nvPr/>
        </p:nvSpPr>
        <p:spPr>
          <a:xfrm flipH="false" flipV="false" rot="0">
            <a:off x="948460" y="2761187"/>
            <a:ext cx="16382650" cy="6348277"/>
          </a:xfrm>
          <a:custGeom>
            <a:avLst/>
            <a:gdLst/>
            <a:ahLst/>
            <a:cxnLst/>
            <a:rect r="r" b="b" t="t" l="l"/>
            <a:pathLst>
              <a:path h="6348277" w="16382650">
                <a:moveTo>
                  <a:pt x="0" y="0"/>
                </a:moveTo>
                <a:lnTo>
                  <a:pt x="16382650" y="0"/>
                </a:lnTo>
                <a:lnTo>
                  <a:pt x="16382650" y="6348277"/>
                </a:lnTo>
                <a:lnTo>
                  <a:pt x="0" y="6348277"/>
                </a:lnTo>
                <a:lnTo>
                  <a:pt x="0" y="0"/>
                </a:lnTo>
                <a:close/>
              </a:path>
            </a:pathLst>
          </a:custGeom>
          <a:blipFill>
            <a:blip r:embed="rId3"/>
            <a:stretch>
              <a:fillRect l="0" t="0" r="0" b="0"/>
            </a:stretch>
          </a:blipFill>
        </p:spPr>
      </p:sp>
      <p:sp>
        <p:nvSpPr>
          <p:cNvPr name="TextBox 3" id="3"/>
          <p:cNvSpPr txBox="true"/>
          <p:nvPr/>
        </p:nvSpPr>
        <p:spPr>
          <a:xfrm rot="0">
            <a:off x="1976285" y="1198956"/>
            <a:ext cx="14335430" cy="1143000"/>
          </a:xfrm>
          <a:prstGeom prst="rect">
            <a:avLst/>
          </a:prstGeom>
        </p:spPr>
        <p:txBody>
          <a:bodyPr anchor="t" rtlCol="false" tIns="0" lIns="0" bIns="0" rIns="0">
            <a:spAutoFit/>
          </a:bodyPr>
          <a:lstStyle/>
          <a:p>
            <a:pPr algn="ctr" marL="0" indent="0" lvl="0">
              <a:lnSpc>
                <a:spcPts val="9000"/>
              </a:lnSpc>
              <a:spcBef>
                <a:spcPct val="0"/>
              </a:spcBef>
            </a:pPr>
            <a:r>
              <a:rPr lang="en-US" sz="7500">
                <a:solidFill>
                  <a:srgbClr val="15130D"/>
                </a:solidFill>
                <a:latin typeface="League Spartan"/>
                <a:ea typeface="League Spartan"/>
                <a:cs typeface="League Spartan"/>
                <a:sym typeface="League Spartan"/>
              </a:rPr>
              <a:t>Application</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8ED"/>
        </a:solidFill>
      </p:bgPr>
    </p:bg>
    <p:spTree>
      <p:nvGrpSpPr>
        <p:cNvPr id="1" name=""/>
        <p:cNvGrpSpPr/>
        <p:nvPr/>
      </p:nvGrpSpPr>
      <p:grpSpPr>
        <a:xfrm>
          <a:off x="0" y="0"/>
          <a:ext cx="0" cy="0"/>
          <a:chOff x="0" y="0"/>
          <a:chExt cx="0" cy="0"/>
        </a:xfrm>
      </p:grpSpPr>
      <p:sp>
        <p:nvSpPr>
          <p:cNvPr name="Freeform 2" id="2">
            <a:hlinkClick r:id="rId4" tooltip="http://0.0.0.0:5000"/>
          </p:cNvPr>
          <p:cNvSpPr/>
          <p:nvPr/>
        </p:nvSpPr>
        <p:spPr>
          <a:xfrm flipH="false" flipV="false" rot="0">
            <a:off x="248261" y="3853871"/>
            <a:ext cx="6764837" cy="2579259"/>
          </a:xfrm>
          <a:custGeom>
            <a:avLst/>
            <a:gdLst/>
            <a:ahLst/>
            <a:cxnLst/>
            <a:rect r="r" b="b" t="t" l="l"/>
            <a:pathLst>
              <a:path h="2579259" w="6764837">
                <a:moveTo>
                  <a:pt x="0" y="0"/>
                </a:moveTo>
                <a:lnTo>
                  <a:pt x="6764837" y="0"/>
                </a:lnTo>
                <a:lnTo>
                  <a:pt x="6764837" y="2579258"/>
                </a:lnTo>
                <a:lnTo>
                  <a:pt x="0" y="2579258"/>
                </a:lnTo>
                <a:lnTo>
                  <a:pt x="0" y="0"/>
                </a:lnTo>
                <a:close/>
              </a:path>
            </a:pathLst>
          </a:custGeom>
          <a:blipFill>
            <a:blip r:embed="rId3"/>
            <a:stretch>
              <a:fillRect l="0" t="0" r="-110843" b="-179263"/>
            </a:stretch>
          </a:blipFill>
        </p:spPr>
      </p:sp>
      <p:sp>
        <p:nvSpPr>
          <p:cNvPr name="Freeform 3" id="3">
            <a:hlinkClick r:id="rId6" tooltip="http://0.0.0.0:5000"/>
          </p:cNvPr>
          <p:cNvSpPr/>
          <p:nvPr/>
        </p:nvSpPr>
        <p:spPr>
          <a:xfrm flipH="false" flipV="false" rot="0">
            <a:off x="6305341" y="2783483"/>
            <a:ext cx="11759499" cy="5938547"/>
          </a:xfrm>
          <a:custGeom>
            <a:avLst/>
            <a:gdLst/>
            <a:ahLst/>
            <a:cxnLst/>
            <a:rect r="r" b="b" t="t" l="l"/>
            <a:pathLst>
              <a:path h="5938547" w="11759499">
                <a:moveTo>
                  <a:pt x="0" y="0"/>
                </a:moveTo>
                <a:lnTo>
                  <a:pt x="11759499" y="0"/>
                </a:lnTo>
                <a:lnTo>
                  <a:pt x="11759499" y="5938547"/>
                </a:lnTo>
                <a:lnTo>
                  <a:pt x="0" y="5938547"/>
                </a:lnTo>
                <a:lnTo>
                  <a:pt x="0" y="0"/>
                </a:lnTo>
                <a:close/>
              </a:path>
            </a:pathLst>
          </a:custGeom>
          <a:blipFill>
            <a:blip r:embed="rId5"/>
            <a:stretch>
              <a:fillRect l="0" t="0" r="0" b="0"/>
            </a:stretch>
          </a:blipFill>
        </p:spPr>
      </p:sp>
      <p:sp>
        <p:nvSpPr>
          <p:cNvPr name="TextBox 4" id="4"/>
          <p:cNvSpPr txBox="true"/>
          <p:nvPr/>
        </p:nvSpPr>
        <p:spPr>
          <a:xfrm rot="0">
            <a:off x="1976285" y="1198956"/>
            <a:ext cx="14335430" cy="1143000"/>
          </a:xfrm>
          <a:prstGeom prst="rect">
            <a:avLst/>
          </a:prstGeom>
        </p:spPr>
        <p:txBody>
          <a:bodyPr anchor="t" rtlCol="false" tIns="0" lIns="0" bIns="0" rIns="0">
            <a:spAutoFit/>
          </a:bodyPr>
          <a:lstStyle/>
          <a:p>
            <a:pPr algn="ctr" marL="0" indent="0" lvl="0">
              <a:lnSpc>
                <a:spcPts val="9000"/>
              </a:lnSpc>
              <a:spcBef>
                <a:spcPct val="0"/>
              </a:spcBef>
            </a:pPr>
            <a:r>
              <a:rPr lang="en-US" sz="7500">
                <a:solidFill>
                  <a:srgbClr val="15130D"/>
                </a:solidFill>
                <a:latin typeface="League Spartan"/>
                <a:ea typeface="League Spartan"/>
                <a:cs typeface="League Spartan"/>
                <a:sym typeface="League Spartan"/>
              </a:rPr>
              <a:t>Démonstration</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DAGjH2nOGns</dc:identifier>
  <dcterms:modified xsi:type="dcterms:W3CDTF">2011-08-01T06:04:30Z</dcterms:modified>
  <cp:revision>1</cp:revision>
  <dc:title>Présentation projet OCR</dc:title>
</cp:coreProperties>
</file>