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518-B7D1-6B53-85BD-753F392D0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0D24F-9D39-062F-02EC-E0060B69B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F744-623C-04D2-CDDB-A5626C8F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9D58-2A6D-8546-0F51-C79BC80A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358F-0859-B949-2CE3-F803988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D00A-0FFA-F100-A427-48BD2F7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F70A-77ED-21CA-F663-B4EE9E4B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1B83-232D-C091-55A6-782ECD4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744D-84F2-AF91-A90E-2193E55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FCCE-5488-1546-8E69-F439BFF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781D9-E7F6-D7BC-7A99-30869879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75F1-9BB6-CFEB-9999-2E525F1B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3AC9-514F-C916-1041-D92CE5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0096-15BB-624D-C79A-A3B8E16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AA8-E380-87EB-9F18-C039343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B0FD-F589-EEDF-CC3A-8B425082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6F94-A746-CC35-174E-72958FD3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554F-2E22-AB0C-9B0B-7E9DF28F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D4EA-2EA4-9208-4559-13116E07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6893-7E2B-665C-1E03-D2775B3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155A-4D72-253D-BD2A-8B95E00E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3D33-CDBF-C1ED-81FA-4D9DF571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63F0-6853-74C7-8522-51673753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6EAF-9F94-FB57-0916-35DE06B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20AE-AE9A-4A11-64E6-8A30F5D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FD2-BDE0-61B3-E9CB-419459F2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20E4-35C9-DE34-91C3-609D5B6B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ABFB-E000-D189-85A4-78828348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EB16-9C1A-C00E-430D-B71C2E19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92CD1-22CE-0EB7-B7A2-1020B7B3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184A-831D-2D23-46C5-C94AAA11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B9F-78B5-FBBC-2213-D32DE01D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7AD9D-F022-6AC3-01F1-ABA86F80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FF7D-CDC5-6F27-0DA8-F3A4ED37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B7524-4013-4994-843E-0E8CE370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3AB68-BDF4-3F86-FA54-2FB29516E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2873-2F9F-6495-8F52-6E26DEE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AE1DE-367C-0EE5-E315-C72E88C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ABC3-21EB-183F-429E-C35E6E5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61A2-B1D3-CE3D-5B3F-799E0A9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CAEE-E795-96F2-9D77-4D307AC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CB9C-D9BA-ECE3-1320-534BD63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5555-86AF-EBB4-F8FD-0286D4B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9325-B86F-36EC-B1D5-C1DE33B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C3631-36BB-29E8-7EA3-D0D88500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1D3F-2B1B-2A98-7228-C53A684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3257-EBED-8383-62FF-77FA3030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DE6C-9277-E21A-99DA-879A962E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089A-F76D-F51C-A24A-F42628DCB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B5A2B-5894-AF17-F503-F6FF4662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A1F6-8053-23E7-F572-ED6A852D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FF5-3A35-7F2D-4F3C-60C7F4F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BCB-66D9-446F-3AF6-D4E1EB14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A435D-9D32-C2E6-6A5C-D9A737DE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1CA8-3E44-D33F-6885-96E70792F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97A3-A321-C5CD-A777-D73E8612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D716-38F7-80D2-8E22-B2184381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B4EB-5B90-07C2-2D7B-F11E744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DCBB6-9A14-715E-F2D3-05A89D32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F6FA-2995-C187-3AB8-89747ED3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0FD2-2EF8-7B39-92BE-FBA27DE3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4AB4-147E-03A6-9E2B-46B570EDD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160-DD25-3D96-B717-2B3AECEF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nagpurtoday.in/man-duped-of-rs-1-20-lakh-in-credit-card-fraud/1015101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5/06/identity-theft-dont-let-it-happen-to-you-or-your-custome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kaggle.com/datasets/dhanushnarayananr/credit-card-fraud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60AE-4F96-C9E5-8D46-C9CDEA63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7052"/>
            <a:ext cx="9144000" cy="91716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NTUC </a:t>
            </a:r>
            <a:r>
              <a:rPr lang="en-US" sz="4800" dirty="0" err="1">
                <a:latin typeface="+mn-lt"/>
              </a:rPr>
              <a:t>LearningHub</a:t>
            </a:r>
            <a:r>
              <a:rPr lang="en-US" sz="4800" dirty="0">
                <a:latin typeface="+mn-lt"/>
              </a:rPr>
              <a:t> Python Capstone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9A74A-43E0-632D-1FB8-B022C96A6719}"/>
              </a:ext>
            </a:extLst>
          </p:cNvPr>
          <p:cNvSpPr txBox="1"/>
          <p:nvPr/>
        </p:nvSpPr>
        <p:spPr>
          <a:xfrm>
            <a:off x="5972735" y="3496873"/>
            <a:ext cx="32945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Hung Lin </a:t>
            </a:r>
            <a:r>
              <a:rPr lang="en-US" sz="4800" dirty="0" err="1"/>
              <a:t>Lin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244E1-8865-17FE-A6AB-C2A1341563AF}"/>
              </a:ext>
            </a:extLst>
          </p:cNvPr>
          <p:cNvSpPr/>
          <p:nvPr/>
        </p:nvSpPr>
        <p:spPr>
          <a:xfrm rot="19868200">
            <a:off x="-1077933" y="263271"/>
            <a:ext cx="4793834" cy="509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E908F-A9F3-5061-30C7-02CC2691B058}"/>
              </a:ext>
            </a:extLst>
          </p:cNvPr>
          <p:cNvSpPr/>
          <p:nvPr/>
        </p:nvSpPr>
        <p:spPr>
          <a:xfrm rot="19868200">
            <a:off x="9222866" y="6036457"/>
            <a:ext cx="4793834" cy="509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2BF1F-0AAA-221A-BEBA-818EBD2ED0B4}"/>
              </a:ext>
            </a:extLst>
          </p:cNvPr>
          <p:cNvSpPr/>
          <p:nvPr/>
        </p:nvSpPr>
        <p:spPr>
          <a:xfrm rot="19868200">
            <a:off x="8000042" y="5680114"/>
            <a:ext cx="4793834" cy="509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5D206-1AF1-8D64-3A02-87BA13539407}"/>
              </a:ext>
            </a:extLst>
          </p:cNvPr>
          <p:cNvSpPr/>
          <p:nvPr/>
        </p:nvSpPr>
        <p:spPr>
          <a:xfrm>
            <a:off x="3864005" y="1591090"/>
            <a:ext cx="7755778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Credit Card Fraud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(Predictive Data Analytics)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EDCFC-BA8C-8D53-A8C2-87A39409B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1593" y="2108057"/>
            <a:ext cx="355092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2146A-72F4-3AA2-EC19-A6FE4BDA2464}"/>
              </a:ext>
            </a:extLst>
          </p:cNvPr>
          <p:cNvSpPr txBox="1"/>
          <p:nvPr/>
        </p:nvSpPr>
        <p:spPr>
          <a:xfrm>
            <a:off x="1765561" y="7670993"/>
            <a:ext cx="355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technofaq.org/posts/2015/06/identity-theft-dont-let-it-happen-to-you-or-your-customer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3E17E-CC14-94EC-A949-3ACE0265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35616" y="4612682"/>
            <a:ext cx="3890194" cy="2042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4FA50-C63E-AFB2-9D3A-365CA26DE1AC}"/>
              </a:ext>
            </a:extLst>
          </p:cNvPr>
          <p:cNvSpPr txBox="1"/>
          <p:nvPr/>
        </p:nvSpPr>
        <p:spPr>
          <a:xfrm>
            <a:off x="3541021" y="7234140"/>
            <a:ext cx="548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nagpurtoday.in/man-duped-of-rs-1-20-lakh-in-credit-card-fraud/101510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50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525D-3099-7875-D4F5-0216B74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108" y="689549"/>
            <a:ext cx="4901784" cy="543586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900" b="1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Contents/Agenda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Role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Business Problem Overview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Solution Approach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Data Overview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Data Analytics Results</a:t>
            </a: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Executive Summary </a:t>
            </a:r>
          </a:p>
          <a:p>
            <a:pPr marL="1054100" lvl="1" indent="-457200">
              <a:lnSpc>
                <a:spcPct val="115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Actionable Insights</a:t>
            </a:r>
          </a:p>
          <a:p>
            <a:pPr marL="1054100" lvl="1" indent="-457200">
              <a:lnSpc>
                <a:spcPct val="115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Recommendations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lipboard">
            <a:extLst>
              <a:ext uri="{FF2B5EF4-FFF2-40B4-BE49-F238E27FC236}">
                <a16:creationId xmlns:a16="http://schemas.microsoft.com/office/drawing/2014/main" id="{D6C96AE4-1A1E-F879-E356-8D29CE68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074" y="4925797"/>
            <a:ext cx="1484836" cy="1484836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04117EB-CF28-9929-479E-A7013C93B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7492" y="5211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392C-7169-7180-494F-FCA59DC3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98" y="476866"/>
            <a:ext cx="11272603" cy="5904267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100" b="1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Role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Data Analyst for a credit card company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Reporting to Director of company</a:t>
            </a:r>
          </a:p>
          <a:p>
            <a:pPr marL="0" indent="0"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Business Challenge Overview</a:t>
            </a:r>
            <a:endParaRPr lang="en-US" sz="3500" b="0" i="0" dirty="0">
              <a:effectLst/>
              <a:latin typeface="Bahnschrift Condensed" panose="020B0502040204020203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Digital payments are evolving, but so are cyber criminals.</a:t>
            </a:r>
          </a:p>
          <a:p>
            <a:pPr algn="just" fontAlgn="base"/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It is important that credit card companies are able to recognize fraudulent credit card transactions so that customers are not charged for items that they did not purchase.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According to the Data Breach Index, more than 5 million records are being stolen on a daily basis, a concerning statistic that shows - fraud is still very common both for Card-Present and Card-not Present type of payments.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In today’s digital world where trillions of Card transaction happens per day, detection of fraud is challenging.</a:t>
            </a:r>
          </a:p>
          <a:p>
            <a:r>
              <a:rPr lang="en-US" dirty="0">
                <a:latin typeface="Bahnschrift Condensed" panose="020B0502040204020203" pitchFamily="34" charset="0"/>
                <a:hlinkClick r:id="rId3"/>
              </a:rPr>
              <a:t>Credit Card Fraud | Kaggle</a:t>
            </a: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Solution Approach</a:t>
            </a:r>
            <a:endParaRPr lang="en-US" sz="3500" dirty="0">
              <a:latin typeface="Bahnschrift Condensed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Extract, Transform, Load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Train and test machine learning models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Share insights and recommendations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F7AD8FA-97F9-C784-E187-5D46D3DC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4584" y="5073819"/>
            <a:ext cx="1181813" cy="1181813"/>
          </a:xfrm>
          <a:prstGeom prst="rect">
            <a:avLst/>
          </a:prstGeom>
        </p:spPr>
      </p:pic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132B2937-0C72-25D8-B243-09DDC1268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9534" y="5073819"/>
            <a:ext cx="1063059" cy="1063059"/>
          </a:xfrm>
          <a:prstGeom prst="rect">
            <a:avLst/>
          </a:prstGeom>
        </p:spPr>
      </p:pic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94DBB458-B0DF-842A-E540-FB4C3F329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6397" y="869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0428-5FA7-FE5B-0C20-53C877D1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9" y="659732"/>
            <a:ext cx="11410502" cy="567072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i="0" dirty="0">
                <a:effectLst/>
                <a:latin typeface="Bahnschrift Condensed" panose="020B0502040204020203" pitchFamily="34" charset="0"/>
              </a:rPr>
              <a:t>Data Overview</a:t>
            </a:r>
          </a:p>
          <a:p>
            <a:pPr marL="0" indent="0">
              <a:buNone/>
            </a:pPr>
            <a:endParaRPr lang="en-US" sz="3500" b="1" i="0" dirty="0">
              <a:effectLst/>
              <a:latin typeface="Bahnschrift Condensed" panose="020B0502040204020203" pitchFamily="34" charset="0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distance_from_home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the distance from home where the transaction happened.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distance_from_last_transaction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the distance from last transaction happened.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ratio_to_median_purchase_price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Ratio of purchased price transaction to median purchase price.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repeat_retailer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happened from same retailer.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used_chip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through chip (credit card).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used_pin_number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happened by using PIN number.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online_order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Is the transaction an online order.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Fraud                                           : Is the transaction fraudulent.</a:t>
            </a:r>
          </a:p>
          <a:p>
            <a:pPr algn="l" fontAlgn="base"/>
            <a:endParaRPr lang="en-US" sz="2600" dirty="0">
              <a:solidFill>
                <a:srgbClr val="3C4043"/>
              </a:solidFill>
              <a:latin typeface="Bahnschrift Condensed" panose="020B0502040204020203" pitchFamily="34" charset="0"/>
            </a:endParaRPr>
          </a:p>
          <a:p>
            <a:pPr algn="l" fontAlgn="base"/>
            <a:endParaRPr lang="en-US" sz="2600" b="0" i="0" dirty="0">
              <a:solidFill>
                <a:srgbClr val="3C4043"/>
              </a:solidFill>
              <a:effectLst/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72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72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5D285-1651-61C3-044C-412312CE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03103"/>
              </p:ext>
            </p:extLst>
          </p:nvPr>
        </p:nvGraphicFramePr>
        <p:xfrm>
          <a:off x="8553157" y="916861"/>
          <a:ext cx="2926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8152782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2293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1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695790"/>
                  </a:ext>
                </a:extLst>
              </a:tr>
            </a:tbl>
          </a:graphicData>
        </a:graphic>
      </p:graphicFrame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176AD796-15B5-A074-D5EA-9CAD5A65F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5347" y="5146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C9991-4EF4-1EC4-1C2B-3788782A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032"/>
            <a:ext cx="10515600" cy="508593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800" b="1" dirty="0"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Bahnschrift Condensed" panose="020B0502040204020203" pitchFamily="34" charset="0"/>
              </a:rPr>
              <a:t>Data Reprocessing</a:t>
            </a:r>
            <a:endParaRPr lang="en-US" sz="3200" dirty="0">
              <a:latin typeface="Bahnschrift Condensed" panose="020B0502040204020203" pitchFamily="34" charset="0"/>
            </a:endParaRPr>
          </a:p>
          <a:p>
            <a:pPr algn="just"/>
            <a:r>
              <a:rPr lang="en-US" dirty="0">
                <a:latin typeface="Bahnschrift Condensed" panose="020B0502040204020203" pitchFamily="34" charset="0"/>
              </a:rPr>
              <a:t>There are no missing values or duplicates.</a:t>
            </a:r>
          </a:p>
          <a:p>
            <a:pPr algn="just"/>
            <a:r>
              <a:rPr lang="en-US" dirty="0">
                <a:latin typeface="Bahnschrift Condensed" panose="020B0502040204020203" pitchFamily="34" charset="0"/>
              </a:rPr>
              <a:t>There are outliers observed for “</a:t>
            </a:r>
            <a:r>
              <a:rPr lang="en-US" dirty="0" err="1">
                <a:latin typeface="Bahnschrift Condensed" panose="020B0502040204020203" pitchFamily="34" charset="0"/>
              </a:rPr>
              <a:t>distance_from_home</a:t>
            </a:r>
            <a:r>
              <a:rPr lang="en-US" dirty="0">
                <a:latin typeface="Bahnschrift Condensed" panose="020B0502040204020203" pitchFamily="34" charset="0"/>
              </a:rPr>
              <a:t>”, “</a:t>
            </a:r>
            <a:r>
              <a:rPr lang="en-US" dirty="0" err="1">
                <a:latin typeface="Bahnschrift Condensed" panose="020B0502040204020203" pitchFamily="34" charset="0"/>
              </a:rPr>
              <a:t>distance_from_last_transaction</a:t>
            </a:r>
            <a:r>
              <a:rPr lang="en-US" dirty="0">
                <a:latin typeface="Bahnschrift Condensed" panose="020B0502040204020203" pitchFamily="34" charset="0"/>
              </a:rPr>
              <a:t>” &amp; “</a:t>
            </a:r>
            <a:r>
              <a:rPr lang="en-US" dirty="0" err="1">
                <a:latin typeface="Bahnschrift Condensed" panose="020B0502040204020203" pitchFamily="34" charset="0"/>
              </a:rPr>
              <a:t>ratio_to_median_purchase_price</a:t>
            </a:r>
            <a:r>
              <a:rPr lang="en-US" dirty="0">
                <a:latin typeface="Bahnschrift Condensed" panose="020B0502040204020203" pitchFamily="34" charset="0"/>
              </a:rPr>
              <a:t>”. </a:t>
            </a:r>
            <a:r>
              <a:rPr lang="en-U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However, being proper value, they are not treated. </a:t>
            </a:r>
            <a:endParaRPr lang="en-US" dirty="0">
              <a:latin typeface="Bahnschrift Condensed" panose="020B0502040204020203" pitchFamily="34" charset="0"/>
            </a:endParaRPr>
          </a:p>
          <a:p>
            <a:pPr algn="just"/>
            <a:endParaRPr lang="en-US" sz="800" dirty="0">
              <a:latin typeface="Bahnschrift Condensed" panose="020B0502040204020203" pitchFamily="34" charset="0"/>
            </a:endParaRPr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20B0FEA-8BF2-1823-6D47-B9B3ACC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671" y="4606719"/>
            <a:ext cx="1365249" cy="1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7F64-E89F-44CB-28E8-F653C260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5" y="154784"/>
            <a:ext cx="11166710" cy="65829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sz="1300" b="1" dirty="0"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4600" b="1" dirty="0">
                <a:latin typeface="Bahnschrift Condensed" panose="020B0502040204020203" pitchFamily="34" charset="0"/>
              </a:rPr>
              <a:t>Executive Summary </a:t>
            </a:r>
          </a:p>
          <a:p>
            <a:pPr algn="just"/>
            <a:r>
              <a:rPr lang="en-US" sz="3700" dirty="0">
                <a:latin typeface="Bahnschrift Condensed" panose="020B0502040204020203" pitchFamily="34" charset="0"/>
              </a:rPr>
              <a:t>Actionable</a:t>
            </a:r>
            <a:r>
              <a:rPr lang="en-US" sz="3600" dirty="0">
                <a:latin typeface="Bahnschrift Condensed" panose="020B0502040204020203" pitchFamily="34" charset="0"/>
              </a:rPr>
              <a:t> Insights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More cases happened nearer home.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Most cases happened very near to the venue for last transaction. Only very small amount having extreme values, but likely to be outlier.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Most cases having low ratio to median purchase price. Only very small amount having extreme values, but likely to be outlier.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There is much higher percentage of repeat retailer.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There is higher percentage for non used chip.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There is much higher percentage for non used pin number.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There is higher percentage of online order.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1D2228"/>
                </a:solidFill>
                <a:effectLst/>
                <a:latin typeface="Bahnschrift Condensed" panose="020B0502040204020203" pitchFamily="34" charset="0"/>
              </a:rPr>
              <a:t>There is moderation correlation (0.46) observed for “</a:t>
            </a:r>
            <a:r>
              <a:rPr lang="en-US" sz="3000" dirty="0" err="1">
                <a:latin typeface="Bahnschrift Condensed" panose="020B0502040204020203" pitchFamily="34" charset="0"/>
              </a:rPr>
              <a:t>ratio_to_median_purchase_price</a:t>
            </a:r>
            <a:r>
              <a:rPr lang="en-US" sz="3000" b="0" i="0" dirty="0">
                <a:solidFill>
                  <a:srgbClr val="1D2228"/>
                </a:solidFill>
                <a:effectLst/>
                <a:latin typeface="Bahnschrift Condensed" panose="020B0502040204020203" pitchFamily="34" charset="0"/>
              </a:rPr>
              <a:t>” and “fraud”.</a:t>
            </a:r>
            <a:endParaRPr lang="en-US" sz="3000" b="0" i="0" dirty="0">
              <a:solidFill>
                <a:srgbClr val="000000"/>
              </a:solidFill>
              <a:effectLst/>
              <a:latin typeface="Bahnschrift Condensed" panose="020B0502040204020203" pitchFamily="34" charset="0"/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There is good performance and not much issue with overfitting for both </a:t>
            </a:r>
            <a:r>
              <a:rPr lang="en-US" sz="3000" b="0" i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machine learning models,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since the results for </a:t>
            </a:r>
            <a:r>
              <a:rPr lang="en-US" sz="3000" b="0" i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testing </a:t>
            </a:r>
            <a:r>
              <a:rPr lang="en-US" sz="3000">
                <a:solidFill>
                  <a:srgbClr val="000000"/>
                </a:solidFill>
                <a:latin typeface="Bahnschrift Condensed" panose="020B0502040204020203" pitchFamily="34" charset="0"/>
              </a:rPr>
              <a:t>are </a:t>
            </a:r>
            <a:r>
              <a:rPr lang="en-US" sz="3000" b="0" i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close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to results for training.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2800" b="0" i="0" dirty="0">
              <a:solidFill>
                <a:srgbClr val="1D2228"/>
              </a:solidFill>
              <a:effectLst/>
              <a:latin typeface="Bahnschrift Condensed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latin typeface="Bahnschrift Condensed" panose="020B0502040204020203" pitchFamily="34" charset="0"/>
              </a:rPr>
              <a:t>Recommendations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Condensed" panose="020B0502040204020203" pitchFamily="34" charset="0"/>
              </a:rPr>
              <a:t>Random Forest is recommended for use, due to better performance, as compared to bagging.</a:t>
            </a: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2C909D21-6F22-BAFD-08F0-33BA50840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1622" y="53104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530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Wingdings</vt:lpstr>
      <vt:lpstr>Office Theme</vt:lpstr>
      <vt:lpstr>NTUC LearningHub Python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 Hung</dc:creator>
  <cp:lastModifiedBy>Katy Hung</cp:lastModifiedBy>
  <cp:revision>17</cp:revision>
  <dcterms:created xsi:type="dcterms:W3CDTF">2023-01-25T12:32:32Z</dcterms:created>
  <dcterms:modified xsi:type="dcterms:W3CDTF">2023-07-15T03:31:42Z</dcterms:modified>
</cp:coreProperties>
</file>