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3" r:id="rId6"/>
    <p:sldId id="264"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8518-B7D1-6B53-85BD-753F392D0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D0D24F-9D39-062F-02EC-E0060B69B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B8F744-623C-04D2-CDDB-A5626C8F4528}"/>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E1F99D58-2A6D-8546-0F51-C79BC80A7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5358F-0859-B949-2CE3-F803988480DD}"/>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425742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D00A-0FFA-F100-A427-48BD2F7434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C1F70A-77ED-21CA-F663-B4EE9E4B53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81B83-232D-C091-55A6-782ECD4CFE06}"/>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2588744D-84F2-AF91-A90E-2193E5515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9FCCE-5488-1546-8E69-F439BFFE7BBF}"/>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98596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781D9-E7F6-D7BC-7A99-308698793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8D75F1-9BB6-CFEB-9999-2E525F1B67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B3AC9-514F-C916-1041-D92CE5DEE01B}"/>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AE850096-15BB-624D-C79A-A3B8E1657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F7AA8-E380-87EB-9F18-C039343194AE}"/>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77792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B0FD-F589-EEDF-CC3A-8B425082C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676F94-A746-CC35-174E-72958FD37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A554F-2E22-AB0C-9B0B-7E9DF28F77BC}"/>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CDE0D4EA-2EA4-9208-4559-13116E07A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36893-7E2B-665C-1E03-D2775B30A038}"/>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72074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155A-4D72-253D-BD2A-8B95E00E8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E63D33-CDBF-C1ED-81FA-4D9DF571B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163F0-6853-74C7-8522-51673753CD21}"/>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40AF6EAF-9F94-FB57-0916-35DE06BF0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B120AE-AE9A-4A11-64E6-8A30F5D1487D}"/>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93206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3FD2-BDE0-61B3-E9CB-419459F25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E20E4-35C9-DE34-91C3-609D5B6BF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3ABFB-E000-D189-85A4-788283485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9EB16-9C1A-C00E-430D-B71C2E19ADC6}"/>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6" name="Footer Placeholder 5">
            <a:extLst>
              <a:ext uri="{FF2B5EF4-FFF2-40B4-BE49-F238E27FC236}">
                <a16:creationId xmlns:a16="http://schemas.microsoft.com/office/drawing/2014/main" id="{A3D92CD1-22CE-0EB7-B7A2-1020B7B3E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9184A-831D-2D23-46C5-C94AAA116EB1}"/>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98470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FB9F-78B5-FBBC-2213-D32DE01DB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7AD9D-F022-6AC3-01F1-ABA86F809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C0FF7D-CDC5-6F27-0DA8-F3A4ED37A2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7B7524-4013-4994-843E-0E8CE3706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3AB68-BDF4-3F86-FA54-2FB29516E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E2873-2F9F-6495-8F52-6E26DEE1EB35}"/>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8" name="Footer Placeholder 7">
            <a:extLst>
              <a:ext uri="{FF2B5EF4-FFF2-40B4-BE49-F238E27FC236}">
                <a16:creationId xmlns:a16="http://schemas.microsoft.com/office/drawing/2014/main" id="{C14AE1DE-367C-0EE5-E315-C72E88C356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4ABC3-21EB-183F-429E-C35E6E5E135D}"/>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364505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61A2-B1D3-CE3D-5B3F-799E0A9D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BCAEE-E795-96F2-9D77-4D307AC7AA77}"/>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4" name="Footer Placeholder 3">
            <a:extLst>
              <a:ext uri="{FF2B5EF4-FFF2-40B4-BE49-F238E27FC236}">
                <a16:creationId xmlns:a16="http://schemas.microsoft.com/office/drawing/2014/main" id="{C8BDCB9C-D9BA-ECE3-1320-534BD633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B25555-86AF-EBB4-F8FD-0286D4BF8EE7}"/>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38978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09325-B86F-36EC-B1D5-C1DE33BBB5C1}"/>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3" name="Footer Placeholder 2">
            <a:extLst>
              <a:ext uri="{FF2B5EF4-FFF2-40B4-BE49-F238E27FC236}">
                <a16:creationId xmlns:a16="http://schemas.microsoft.com/office/drawing/2014/main" id="{730C3631-36BB-29E8-7EA3-D0D88500E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31D3F-2B1B-2A98-7228-C53A684F5C6D}"/>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92517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3257-EBED-8383-62FF-77FA30300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1DE6C-9277-E21A-99DA-879A962E1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1A089A-F76D-F51C-A24A-F42628DCB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B5A2B-5894-AF17-F503-F6FF46624832}"/>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6" name="Footer Placeholder 5">
            <a:extLst>
              <a:ext uri="{FF2B5EF4-FFF2-40B4-BE49-F238E27FC236}">
                <a16:creationId xmlns:a16="http://schemas.microsoft.com/office/drawing/2014/main" id="{8264A1F6-8053-23E7-F572-ED6A852D7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54FF5-3A35-7F2D-4F3C-60C7F4F580AF}"/>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194334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6BCB-66D9-446F-3AF6-D4E1EB140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3A435D-9D32-C2E6-6A5C-D9A737DED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F01CA8-3E44-D33F-6885-96E70792F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697A3-A321-C5CD-A777-D73E8612960C}"/>
              </a:ext>
            </a:extLst>
          </p:cNvPr>
          <p:cNvSpPr>
            <a:spLocks noGrp="1"/>
          </p:cNvSpPr>
          <p:nvPr>
            <p:ph type="dt" sz="half" idx="10"/>
          </p:nvPr>
        </p:nvSpPr>
        <p:spPr/>
        <p:txBody>
          <a:bodyPr/>
          <a:lstStyle/>
          <a:p>
            <a:fld id="{E7F39AE5-B6B5-4B66-946E-E78819C27759}" type="datetimeFigureOut">
              <a:rPr lang="en-US" smtClean="0"/>
              <a:t>6/19/2023</a:t>
            </a:fld>
            <a:endParaRPr lang="en-US"/>
          </a:p>
        </p:txBody>
      </p:sp>
      <p:sp>
        <p:nvSpPr>
          <p:cNvPr id="6" name="Footer Placeholder 5">
            <a:extLst>
              <a:ext uri="{FF2B5EF4-FFF2-40B4-BE49-F238E27FC236}">
                <a16:creationId xmlns:a16="http://schemas.microsoft.com/office/drawing/2014/main" id="{169DD716-38F7-80D2-8E22-B2184381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1B4EB-5B90-07C2-2D7B-F11E74416FF3}"/>
              </a:ext>
            </a:extLst>
          </p:cNvPr>
          <p:cNvSpPr>
            <a:spLocks noGrp="1"/>
          </p:cNvSpPr>
          <p:nvPr>
            <p:ph type="sldNum" sz="quarter" idx="12"/>
          </p:nvPr>
        </p:nvSpPr>
        <p:spPr/>
        <p:txBody>
          <a:bodyPr/>
          <a:lstStyle/>
          <a:p>
            <a:fld id="{236F7523-DD30-4AE8-A144-B1197EEA9D82}" type="slidenum">
              <a:rPr lang="en-US" smtClean="0"/>
              <a:t>‹#›</a:t>
            </a:fld>
            <a:endParaRPr lang="en-US"/>
          </a:p>
        </p:txBody>
      </p:sp>
    </p:spTree>
    <p:extLst>
      <p:ext uri="{BB962C8B-B14F-4D97-AF65-F5344CB8AC3E}">
        <p14:creationId xmlns:p14="http://schemas.microsoft.com/office/powerpoint/2010/main" val="40106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DCBB6-9A14-715E-F2D3-05A89D32D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45F6FA-2995-C187-3AB8-89747ED36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0FD2-2EF8-7B39-92BE-FBA27DE37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39AE5-B6B5-4B66-946E-E78819C27759}" type="datetimeFigureOut">
              <a:rPr lang="en-US" smtClean="0"/>
              <a:t>6/19/2023</a:t>
            </a:fld>
            <a:endParaRPr lang="en-US"/>
          </a:p>
        </p:txBody>
      </p:sp>
      <p:sp>
        <p:nvSpPr>
          <p:cNvPr id="5" name="Footer Placeholder 4">
            <a:extLst>
              <a:ext uri="{FF2B5EF4-FFF2-40B4-BE49-F238E27FC236}">
                <a16:creationId xmlns:a16="http://schemas.microsoft.com/office/drawing/2014/main" id="{EF0C4AB4-147E-03A6-9E2B-46B570EDD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034160-DD25-3D96-B717-2B3AECEF0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F7523-DD30-4AE8-A144-B1197EEA9D82}" type="slidenum">
              <a:rPr lang="en-US" smtClean="0"/>
              <a:t>‹#›</a:t>
            </a:fld>
            <a:endParaRPr lang="en-US"/>
          </a:p>
        </p:txBody>
      </p:sp>
    </p:spTree>
    <p:extLst>
      <p:ext uri="{BB962C8B-B14F-4D97-AF65-F5344CB8AC3E}">
        <p14:creationId xmlns:p14="http://schemas.microsoft.com/office/powerpoint/2010/main" val="341770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2.jpg"/><Relationship Id="rId7" Type="http://schemas.openxmlformats.org/officeDocument/2006/relationships/hyperlink" Target="https://machinelearningparatodos.com/salario-data-scientist-ingeniero-analista-datos/"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9/09/the-five-best-tech-job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kaggle.com/datasets/arnabchaki/data-science-salaries-2023" TargetMode="External"/><Relationship Id="rId7"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60AE-4F96-C9E5-8D46-C9CDEA631D04}"/>
              </a:ext>
            </a:extLst>
          </p:cNvPr>
          <p:cNvSpPr>
            <a:spLocks noGrp="1"/>
          </p:cNvSpPr>
          <p:nvPr>
            <p:ph type="ctrTitle"/>
          </p:nvPr>
        </p:nvSpPr>
        <p:spPr>
          <a:xfrm>
            <a:off x="3048000" y="427052"/>
            <a:ext cx="9144000" cy="917169"/>
          </a:xfrm>
          <a:solidFill>
            <a:schemeClr val="bg1"/>
          </a:solidFill>
        </p:spPr>
        <p:txBody>
          <a:bodyPr>
            <a:normAutofit fontScale="90000"/>
          </a:bodyPr>
          <a:lstStyle/>
          <a:p>
            <a:r>
              <a:rPr lang="en-US" sz="4800" dirty="0">
                <a:latin typeface="+mn-lt"/>
              </a:rPr>
              <a:t>NTUC </a:t>
            </a:r>
            <a:r>
              <a:rPr lang="en-US" sz="4800" dirty="0" err="1">
                <a:latin typeface="+mn-lt"/>
              </a:rPr>
              <a:t>LearningHub</a:t>
            </a:r>
            <a:r>
              <a:rPr lang="en-US" sz="4800" dirty="0">
                <a:latin typeface="+mn-lt"/>
              </a:rPr>
              <a:t> </a:t>
            </a:r>
            <a:r>
              <a:rPr lang="en-US" sz="4800" dirty="0" err="1">
                <a:latin typeface="+mn-lt"/>
              </a:rPr>
              <a:t>PowerBI</a:t>
            </a:r>
            <a:r>
              <a:rPr lang="en-US" sz="4800" dirty="0">
                <a:latin typeface="+mn-lt"/>
              </a:rPr>
              <a:t> Capstone</a:t>
            </a:r>
          </a:p>
        </p:txBody>
      </p:sp>
      <p:sp>
        <p:nvSpPr>
          <p:cNvPr id="11" name="TextBox 10">
            <a:extLst>
              <a:ext uri="{FF2B5EF4-FFF2-40B4-BE49-F238E27FC236}">
                <a16:creationId xmlns:a16="http://schemas.microsoft.com/office/drawing/2014/main" id="{6AC9A74A-43E0-632D-1FB8-B022C96A6719}"/>
              </a:ext>
            </a:extLst>
          </p:cNvPr>
          <p:cNvSpPr txBox="1"/>
          <p:nvPr/>
        </p:nvSpPr>
        <p:spPr>
          <a:xfrm>
            <a:off x="5990505" y="3455438"/>
            <a:ext cx="3294530" cy="830997"/>
          </a:xfrm>
          <a:prstGeom prst="rect">
            <a:avLst/>
          </a:prstGeom>
          <a:solidFill>
            <a:schemeClr val="bg1"/>
          </a:solidFill>
        </p:spPr>
        <p:txBody>
          <a:bodyPr wrap="square" rtlCol="0">
            <a:spAutoFit/>
          </a:bodyPr>
          <a:lstStyle/>
          <a:p>
            <a:r>
              <a:rPr lang="en-US" sz="4800" dirty="0"/>
              <a:t>Hung Lin </a:t>
            </a:r>
            <a:r>
              <a:rPr lang="en-US" sz="4800" dirty="0" err="1"/>
              <a:t>Lin</a:t>
            </a:r>
            <a:endParaRPr lang="en-US" sz="4800" dirty="0"/>
          </a:p>
        </p:txBody>
      </p:sp>
      <p:sp>
        <p:nvSpPr>
          <p:cNvPr id="3" name="Rectangle 2">
            <a:extLst>
              <a:ext uri="{FF2B5EF4-FFF2-40B4-BE49-F238E27FC236}">
                <a16:creationId xmlns:a16="http://schemas.microsoft.com/office/drawing/2014/main" id="{B8B244E1-8865-17FE-A6AB-C2A1341563AF}"/>
              </a:ext>
            </a:extLst>
          </p:cNvPr>
          <p:cNvSpPr/>
          <p:nvPr/>
        </p:nvSpPr>
        <p:spPr>
          <a:xfrm rot="19868200">
            <a:off x="-1077933" y="263271"/>
            <a:ext cx="4793834" cy="509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2E908F-A9F3-5061-30C7-02CC2691B058}"/>
              </a:ext>
            </a:extLst>
          </p:cNvPr>
          <p:cNvSpPr/>
          <p:nvPr/>
        </p:nvSpPr>
        <p:spPr>
          <a:xfrm rot="19868200">
            <a:off x="9222866" y="6036457"/>
            <a:ext cx="4793834" cy="5091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E82BF1F-0AAA-221A-BEBA-818EBD2ED0B4}"/>
              </a:ext>
            </a:extLst>
          </p:cNvPr>
          <p:cNvSpPr/>
          <p:nvPr/>
        </p:nvSpPr>
        <p:spPr>
          <a:xfrm rot="19868200">
            <a:off x="8000042" y="5680114"/>
            <a:ext cx="4793834" cy="509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CF1317-1244-26C0-28E6-68956BB30F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3555" y="3512584"/>
            <a:ext cx="4988821" cy="3167505"/>
          </a:xfrm>
          <a:prstGeom prst="rect">
            <a:avLst/>
          </a:prstGeom>
        </p:spPr>
      </p:pic>
      <p:sp>
        <p:nvSpPr>
          <p:cNvPr id="10" name="TextBox 9">
            <a:extLst>
              <a:ext uri="{FF2B5EF4-FFF2-40B4-BE49-F238E27FC236}">
                <a16:creationId xmlns:a16="http://schemas.microsoft.com/office/drawing/2014/main" id="{DE0B6A47-F0A7-6E31-56C8-078A4803972B}"/>
              </a:ext>
            </a:extLst>
          </p:cNvPr>
          <p:cNvSpPr txBox="1"/>
          <p:nvPr/>
        </p:nvSpPr>
        <p:spPr>
          <a:xfrm>
            <a:off x="12192000" y="1889595"/>
            <a:ext cx="7200900" cy="230832"/>
          </a:xfrm>
          <a:prstGeom prst="rect">
            <a:avLst/>
          </a:prstGeom>
          <a:noFill/>
        </p:spPr>
        <p:txBody>
          <a:bodyPr wrap="square" rtlCol="0">
            <a:spAutoFit/>
          </a:bodyPr>
          <a:lstStyle/>
          <a:p>
            <a:r>
              <a:rPr lang="en-US" sz="900" dirty="0">
                <a:hlinkClick r:id="rId4" tooltip="https://technofaq.org/posts/2019/09/the-five-best-tech-jobs/"/>
              </a:rPr>
              <a:t>This Photo</a:t>
            </a:r>
            <a:r>
              <a:rPr lang="en-US" sz="900" dirty="0"/>
              <a:t> by Unknown Author is licensed under </a:t>
            </a:r>
            <a:r>
              <a:rPr lang="en-US" sz="900" dirty="0">
                <a:hlinkClick r:id="rId5" tooltip="https://creativecommons.org/licenses/by-nc-sa/3.0/"/>
              </a:rPr>
              <a:t>CC BY-SA-NC</a:t>
            </a:r>
            <a:endParaRPr lang="en-US" sz="900" dirty="0"/>
          </a:p>
        </p:txBody>
      </p:sp>
      <p:pic>
        <p:nvPicPr>
          <p:cNvPr id="13" name="Picture 12">
            <a:extLst>
              <a:ext uri="{FF2B5EF4-FFF2-40B4-BE49-F238E27FC236}">
                <a16:creationId xmlns:a16="http://schemas.microsoft.com/office/drawing/2014/main" id="{8B857006-D03E-0026-559E-360CA8A880C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459038" y="5015077"/>
            <a:ext cx="2961176" cy="1665012"/>
          </a:xfrm>
          <a:prstGeom prst="rect">
            <a:avLst/>
          </a:prstGeom>
        </p:spPr>
      </p:pic>
      <p:sp>
        <p:nvSpPr>
          <p:cNvPr id="14" name="TextBox 13">
            <a:extLst>
              <a:ext uri="{FF2B5EF4-FFF2-40B4-BE49-F238E27FC236}">
                <a16:creationId xmlns:a16="http://schemas.microsoft.com/office/drawing/2014/main" id="{18E1B077-A81D-6426-B349-044D3F700F50}"/>
              </a:ext>
            </a:extLst>
          </p:cNvPr>
          <p:cNvSpPr txBox="1"/>
          <p:nvPr/>
        </p:nvSpPr>
        <p:spPr>
          <a:xfrm>
            <a:off x="12816528" y="2584014"/>
            <a:ext cx="749753" cy="1061829"/>
          </a:xfrm>
          <a:prstGeom prst="rect">
            <a:avLst/>
          </a:prstGeom>
          <a:noFill/>
        </p:spPr>
        <p:txBody>
          <a:bodyPr wrap="square" rtlCol="0">
            <a:spAutoFit/>
          </a:bodyPr>
          <a:lstStyle/>
          <a:p>
            <a:r>
              <a:rPr lang="en-US" sz="900" dirty="0">
                <a:hlinkClick r:id="rId7" tooltip="https://machinelearningparatodos.com/salario-data-scientist-ingeniero-analista-datos/"/>
              </a:rPr>
              <a:t>This Photo</a:t>
            </a:r>
            <a:r>
              <a:rPr lang="en-US" sz="900" dirty="0"/>
              <a:t> by Unknown Author is licensed under </a:t>
            </a:r>
            <a:r>
              <a:rPr lang="en-US" sz="900" dirty="0">
                <a:hlinkClick r:id="rId8" tooltip="https://creativecommons.org/licenses/by-nc-nd/3.0/"/>
              </a:rPr>
              <a:t>CC BY-NC-ND</a:t>
            </a:r>
            <a:endParaRPr lang="en-US" sz="900" dirty="0"/>
          </a:p>
        </p:txBody>
      </p:sp>
      <p:sp>
        <p:nvSpPr>
          <p:cNvPr id="18" name="Rectangle 17">
            <a:extLst>
              <a:ext uri="{FF2B5EF4-FFF2-40B4-BE49-F238E27FC236}">
                <a16:creationId xmlns:a16="http://schemas.microsoft.com/office/drawing/2014/main" id="{B355D206-1AF1-8D64-3A02-87BA13539407}"/>
              </a:ext>
            </a:extLst>
          </p:cNvPr>
          <p:cNvSpPr/>
          <p:nvPr/>
        </p:nvSpPr>
        <p:spPr>
          <a:xfrm>
            <a:off x="3864005" y="1591090"/>
            <a:ext cx="7755778" cy="1754326"/>
          </a:xfrm>
          <a:prstGeom prst="rect">
            <a:avLst/>
          </a:prstGeom>
          <a:solidFill>
            <a:schemeClr val="bg1"/>
          </a:solid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Science Salaries</a:t>
            </a:r>
          </a:p>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(Predictive Data Analytics)</a:t>
            </a:r>
          </a:p>
        </p:txBody>
      </p:sp>
    </p:spTree>
    <p:extLst>
      <p:ext uri="{BB962C8B-B14F-4D97-AF65-F5344CB8AC3E}">
        <p14:creationId xmlns:p14="http://schemas.microsoft.com/office/powerpoint/2010/main" val="238507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C525D-3099-7875-D4F5-0216B7444963}"/>
              </a:ext>
            </a:extLst>
          </p:cNvPr>
          <p:cNvSpPr>
            <a:spLocks noGrp="1"/>
          </p:cNvSpPr>
          <p:nvPr>
            <p:ph idx="1"/>
          </p:nvPr>
        </p:nvSpPr>
        <p:spPr>
          <a:xfrm>
            <a:off x="3645108" y="689549"/>
            <a:ext cx="4901784" cy="5435866"/>
          </a:xfrm>
          <a:solidFill>
            <a:schemeClr val="bg1"/>
          </a:solidFill>
        </p:spPr>
        <p:txBody>
          <a:bodyPr>
            <a:normAutofit fontScale="92500" lnSpcReduction="20000"/>
          </a:bodyPr>
          <a:lstStyle/>
          <a:p>
            <a:pPr marL="0" indent="0">
              <a:buNone/>
            </a:pPr>
            <a:endParaRPr lang="en-US" sz="900" b="1" dirty="0">
              <a:latin typeface="Bahnschrift Condensed" panose="020B0502040204020203" pitchFamily="34" charset="0"/>
              <a:cs typeface="Times New Roman" panose="02020603050405020304" pitchFamily="18" charset="0"/>
            </a:endParaRPr>
          </a:p>
          <a:p>
            <a:pPr marL="0" indent="0">
              <a:buNone/>
            </a:pPr>
            <a:r>
              <a:rPr lang="en-US" sz="3800" b="1" dirty="0">
                <a:latin typeface="Bahnschrift Condensed" panose="020B0502040204020203" pitchFamily="34" charset="0"/>
                <a:cs typeface="Times New Roman" panose="02020603050405020304" pitchFamily="18" charset="0"/>
              </a:rPr>
              <a:t>Contents/Agenda</a:t>
            </a:r>
          </a:p>
          <a:p>
            <a:pPr marL="457200" lvl="0" indent="-317500" algn="l" rtl="0">
              <a:lnSpc>
                <a:spcPct val="115000"/>
              </a:lnSpc>
              <a:spcBef>
                <a:spcPts val="1000"/>
              </a:spcBef>
              <a:spcAft>
                <a:spcPts val="0"/>
              </a:spcAft>
              <a:buClr>
                <a:srgbClr val="000000"/>
              </a:buClr>
              <a:buSzPts val="1400"/>
              <a:buChar char="●"/>
            </a:pPr>
            <a:r>
              <a:rPr lang="en-US" sz="3300" dirty="0">
                <a:latin typeface="Bahnschrift Condensed" panose="020B0502040204020203" pitchFamily="34" charset="0"/>
                <a:cs typeface="Times New Roman" panose="02020603050405020304" pitchFamily="18" charset="0"/>
              </a:rPr>
              <a:t>Introduction</a:t>
            </a:r>
          </a:p>
          <a:p>
            <a:pPr marL="1054100" lvl="1" indent="-457200">
              <a:lnSpc>
                <a:spcPct val="115000"/>
              </a:lnSpc>
              <a:spcBef>
                <a:spcPts val="1000"/>
              </a:spcBef>
              <a:buClr>
                <a:srgbClr val="000000"/>
              </a:buClr>
              <a:buSzPts val="1400"/>
              <a:buFontTx/>
              <a:buChar char="-"/>
            </a:pPr>
            <a:r>
              <a:rPr lang="en-US" sz="2800" dirty="0">
                <a:latin typeface="Bahnschrift Condensed" panose="020B0502040204020203" pitchFamily="34" charset="0"/>
                <a:cs typeface="Times New Roman" panose="02020603050405020304" pitchFamily="18" charset="0"/>
              </a:rPr>
              <a:t>Role</a:t>
            </a:r>
          </a:p>
          <a:p>
            <a:pPr marL="1054100" lvl="1" indent="-457200">
              <a:lnSpc>
                <a:spcPct val="115000"/>
              </a:lnSpc>
              <a:spcBef>
                <a:spcPts val="1000"/>
              </a:spcBef>
              <a:buClr>
                <a:srgbClr val="000000"/>
              </a:buClr>
              <a:buSzPts val="1400"/>
              <a:buFontTx/>
              <a:buChar char="-"/>
            </a:pPr>
            <a:r>
              <a:rPr lang="en-US" sz="2800" dirty="0">
                <a:latin typeface="Bahnschrift Condensed" panose="020B0502040204020203" pitchFamily="34" charset="0"/>
                <a:cs typeface="Times New Roman" panose="02020603050405020304" pitchFamily="18" charset="0"/>
              </a:rPr>
              <a:t>Business Problem Overview</a:t>
            </a:r>
          </a:p>
          <a:p>
            <a:pPr marL="1054100" lvl="1" indent="-457200">
              <a:lnSpc>
                <a:spcPct val="115000"/>
              </a:lnSpc>
              <a:spcBef>
                <a:spcPts val="1000"/>
              </a:spcBef>
              <a:buClr>
                <a:srgbClr val="000000"/>
              </a:buClr>
              <a:buSzPts val="1400"/>
              <a:buFontTx/>
              <a:buChar char="-"/>
            </a:pPr>
            <a:r>
              <a:rPr lang="en-US" sz="2800" dirty="0">
                <a:latin typeface="Bahnschrift Condensed" panose="020B0502040204020203" pitchFamily="34" charset="0"/>
                <a:cs typeface="Times New Roman" panose="02020603050405020304" pitchFamily="18" charset="0"/>
              </a:rPr>
              <a:t>Solution Approach</a:t>
            </a:r>
          </a:p>
          <a:p>
            <a:pPr marL="457200" lvl="0" indent="-317500" algn="l" rtl="0">
              <a:lnSpc>
                <a:spcPct val="115000"/>
              </a:lnSpc>
              <a:spcBef>
                <a:spcPts val="1000"/>
              </a:spcBef>
              <a:spcAft>
                <a:spcPts val="0"/>
              </a:spcAft>
              <a:buClr>
                <a:srgbClr val="000000"/>
              </a:buClr>
              <a:buSzPts val="1400"/>
              <a:buChar char="●"/>
            </a:pPr>
            <a:r>
              <a:rPr lang="en-US" sz="3300" dirty="0">
                <a:latin typeface="Bahnschrift Condensed" panose="020B0502040204020203" pitchFamily="34" charset="0"/>
                <a:cs typeface="Times New Roman" panose="02020603050405020304" pitchFamily="18" charset="0"/>
              </a:rPr>
              <a:t>Data Overview</a:t>
            </a:r>
          </a:p>
          <a:p>
            <a:pPr marL="457200" lvl="0" indent="-317500" algn="l" rtl="0">
              <a:lnSpc>
                <a:spcPct val="115000"/>
              </a:lnSpc>
              <a:spcBef>
                <a:spcPts val="1000"/>
              </a:spcBef>
              <a:spcAft>
                <a:spcPts val="0"/>
              </a:spcAft>
              <a:buClr>
                <a:srgbClr val="000000"/>
              </a:buClr>
              <a:buSzPts val="1400"/>
              <a:buChar char="●"/>
            </a:pPr>
            <a:r>
              <a:rPr lang="en-US" sz="3300" dirty="0">
                <a:latin typeface="Bahnschrift Condensed" panose="020B0502040204020203" pitchFamily="34" charset="0"/>
                <a:cs typeface="Times New Roman" panose="02020603050405020304" pitchFamily="18" charset="0"/>
              </a:rPr>
              <a:t>Data Analytics Results</a:t>
            </a:r>
          </a:p>
          <a:p>
            <a:pPr marL="457200" indent="-317500">
              <a:lnSpc>
                <a:spcPct val="115000"/>
              </a:lnSpc>
              <a:buClr>
                <a:srgbClr val="000000"/>
              </a:buClr>
              <a:buSzPts val="1400"/>
              <a:buFont typeface="Arial" panose="020B0604020202020204" pitchFamily="34" charset="0"/>
              <a:buChar char="●"/>
            </a:pPr>
            <a:r>
              <a:rPr lang="en-US" sz="3300" dirty="0">
                <a:latin typeface="Bahnschrift Condensed" panose="020B0502040204020203" pitchFamily="34" charset="0"/>
                <a:cs typeface="Times New Roman" panose="02020603050405020304" pitchFamily="18" charset="0"/>
              </a:rPr>
              <a:t>Executive Summary </a:t>
            </a:r>
          </a:p>
          <a:p>
            <a:pPr marL="1054100" lvl="1" indent="-457200">
              <a:lnSpc>
                <a:spcPct val="115000"/>
              </a:lnSpc>
              <a:buClr>
                <a:srgbClr val="000000"/>
              </a:buClr>
              <a:buSzPts val="1400"/>
              <a:buFontTx/>
              <a:buChar char="-"/>
            </a:pPr>
            <a:r>
              <a:rPr lang="en-US" sz="2800" dirty="0">
                <a:latin typeface="Bahnschrift Condensed" panose="020B0502040204020203" pitchFamily="34" charset="0"/>
                <a:cs typeface="Times New Roman" panose="02020603050405020304" pitchFamily="18" charset="0"/>
              </a:rPr>
              <a:t>Actionable Insights</a:t>
            </a:r>
          </a:p>
          <a:p>
            <a:pPr marL="1054100" lvl="1" indent="-457200">
              <a:lnSpc>
                <a:spcPct val="115000"/>
              </a:lnSpc>
              <a:buClr>
                <a:srgbClr val="000000"/>
              </a:buClr>
              <a:buSzPts val="1400"/>
              <a:buFontTx/>
              <a:buChar char="-"/>
            </a:pPr>
            <a:r>
              <a:rPr lang="en-US" sz="2800" dirty="0">
                <a:latin typeface="Bahnschrift Condensed" panose="020B0502040204020203" pitchFamily="34" charset="0"/>
                <a:cs typeface="Times New Roman" panose="02020603050405020304" pitchFamily="18" charset="0"/>
              </a:rPr>
              <a:t>Recommendations</a:t>
            </a:r>
          </a:p>
          <a:p>
            <a:pPr marL="139700" lvl="0" indent="0" algn="l" rtl="0">
              <a:lnSpc>
                <a:spcPct val="115000"/>
              </a:lnSpc>
              <a:spcBef>
                <a:spcPts val="1000"/>
              </a:spcBef>
              <a:spcAft>
                <a:spcPts val="0"/>
              </a:spcAft>
              <a:buClr>
                <a:srgbClr val="000000"/>
              </a:buClr>
              <a:buSzPts val="1400"/>
              <a:buNone/>
            </a:pPr>
            <a:endParaRPr lang="en-US" sz="2800" dirty="0">
              <a:solidFill>
                <a:srgbClr val="000000"/>
              </a:solidFill>
            </a:endParaRPr>
          </a:p>
          <a:p>
            <a:pPr marL="0" indent="0">
              <a:buNone/>
            </a:pPr>
            <a:endParaRPr lang="en-US" dirty="0"/>
          </a:p>
        </p:txBody>
      </p:sp>
      <p:pic>
        <p:nvPicPr>
          <p:cNvPr id="5" name="Graphic 4" descr="Clipboard">
            <a:extLst>
              <a:ext uri="{FF2B5EF4-FFF2-40B4-BE49-F238E27FC236}">
                <a16:creationId xmlns:a16="http://schemas.microsoft.com/office/drawing/2014/main" id="{D6C96AE4-1A1E-F879-E356-8D29CE68A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074" y="4925797"/>
            <a:ext cx="1484836" cy="1484836"/>
          </a:xfrm>
          <a:prstGeom prst="rect">
            <a:avLst/>
          </a:prstGeom>
        </p:spPr>
      </p:pic>
      <p:pic>
        <p:nvPicPr>
          <p:cNvPr id="7" name="Graphic 6" descr="Pencil">
            <a:extLst>
              <a:ext uri="{FF2B5EF4-FFF2-40B4-BE49-F238E27FC236}">
                <a16:creationId xmlns:a16="http://schemas.microsoft.com/office/drawing/2014/main" id="{404117EB-CF28-9929-479E-A7013C93B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07492" y="5211015"/>
            <a:ext cx="914400" cy="914400"/>
          </a:xfrm>
          <a:prstGeom prst="rect">
            <a:avLst/>
          </a:prstGeom>
        </p:spPr>
      </p:pic>
    </p:spTree>
    <p:extLst>
      <p:ext uri="{BB962C8B-B14F-4D97-AF65-F5344CB8AC3E}">
        <p14:creationId xmlns:p14="http://schemas.microsoft.com/office/powerpoint/2010/main" val="320758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1392C-7169-7180-494F-FCA59DC3A5AD}"/>
              </a:ext>
            </a:extLst>
          </p:cNvPr>
          <p:cNvSpPr>
            <a:spLocks noGrp="1"/>
          </p:cNvSpPr>
          <p:nvPr>
            <p:ph idx="1"/>
          </p:nvPr>
        </p:nvSpPr>
        <p:spPr>
          <a:xfrm>
            <a:off x="459698" y="476866"/>
            <a:ext cx="11272603" cy="5904267"/>
          </a:xfrm>
          <a:solidFill>
            <a:schemeClr val="bg1"/>
          </a:solidFill>
        </p:spPr>
        <p:txBody>
          <a:bodyPr>
            <a:normAutofit fontScale="92500" lnSpcReduction="10000"/>
          </a:bodyPr>
          <a:lstStyle/>
          <a:p>
            <a:pPr marL="0" indent="0">
              <a:buNone/>
            </a:pPr>
            <a:r>
              <a:rPr lang="en-US" sz="3500" b="1" dirty="0">
                <a:latin typeface="Bahnschrift Condensed" panose="020B0502040204020203" pitchFamily="34" charset="0"/>
              </a:rPr>
              <a:t>Role</a:t>
            </a:r>
          </a:p>
          <a:p>
            <a:r>
              <a:rPr lang="en-US" sz="2600" dirty="0">
                <a:latin typeface="Bahnschrift Condensed" panose="020B0502040204020203" pitchFamily="34" charset="0"/>
              </a:rPr>
              <a:t>Data Analyst for a higher education learning institute</a:t>
            </a:r>
          </a:p>
          <a:p>
            <a:r>
              <a:rPr lang="en-US" sz="2600" dirty="0">
                <a:latin typeface="Bahnschrift Condensed" panose="020B0502040204020203" pitchFamily="34" charset="0"/>
              </a:rPr>
              <a:t>Reporting to Head of Sales and Marketing</a:t>
            </a:r>
          </a:p>
          <a:p>
            <a:pPr marL="0" indent="0">
              <a:buNone/>
            </a:pPr>
            <a:r>
              <a:rPr lang="en-US" sz="2400" dirty="0">
                <a:latin typeface="Bahnschrift Condensed" panose="020B0502040204020203" pitchFamily="34" charset="0"/>
              </a:rPr>
              <a:t>--------------------------------------------------------------------------------------------------------------</a:t>
            </a:r>
          </a:p>
          <a:p>
            <a:pPr marL="0" indent="0">
              <a:buNone/>
            </a:pPr>
            <a:r>
              <a:rPr lang="en-US" sz="3500" b="1" dirty="0">
                <a:latin typeface="Bahnschrift Condensed" panose="020B0502040204020203" pitchFamily="34" charset="0"/>
              </a:rPr>
              <a:t>Business Challenge Overview</a:t>
            </a:r>
            <a:endParaRPr lang="en-US" sz="3500" b="0" i="0" dirty="0">
              <a:effectLst/>
              <a:latin typeface="Bahnschrift Condensed" panose="020B0502040204020203" pitchFamily="34" charset="0"/>
            </a:endParaRPr>
          </a:p>
          <a:p>
            <a:pPr algn="just"/>
            <a:r>
              <a:rPr lang="en-US" sz="2600" dirty="0">
                <a:latin typeface="Bahnschrift Condensed" panose="020B0502040204020203" pitchFamily="34" charset="0"/>
              </a:rPr>
              <a:t>With </a:t>
            </a:r>
            <a:r>
              <a:rPr lang="en-US" sz="2600" dirty="0" err="1">
                <a:latin typeface="Bahnschrift Condensed" panose="020B0502040204020203" pitchFamily="34" charset="0"/>
              </a:rPr>
              <a:t>globalisation</a:t>
            </a:r>
            <a:r>
              <a:rPr lang="en-US" sz="2600" dirty="0">
                <a:latin typeface="Bahnschrift Condensed" panose="020B0502040204020203" pitchFamily="34" charset="0"/>
              </a:rPr>
              <a:t> and technological advancement, </a:t>
            </a:r>
            <a:r>
              <a:rPr lang="en-US" sz="2600" b="0" i="0" dirty="0">
                <a:effectLst/>
                <a:latin typeface="Bahnschrift Condensed" panose="020B0502040204020203" pitchFamily="34" charset="0"/>
              </a:rPr>
              <a:t>market competition for higher education </a:t>
            </a:r>
            <a:r>
              <a:rPr lang="en-US" sz="2600" dirty="0">
                <a:latin typeface="Bahnschrift Condensed" panose="020B0502040204020203" pitchFamily="34" charset="0"/>
              </a:rPr>
              <a:t>is</a:t>
            </a:r>
            <a:r>
              <a:rPr lang="en-US" sz="2600" b="0" i="0" dirty="0">
                <a:effectLst/>
                <a:latin typeface="Bahnschrift Condensed" panose="020B0502040204020203" pitchFamily="34" charset="0"/>
              </a:rPr>
              <a:t> intense. The Sales and Marketing department </a:t>
            </a:r>
            <a:r>
              <a:rPr lang="en-US" sz="2600" dirty="0">
                <a:latin typeface="Bahnschrift Condensed" panose="020B0502040204020203" pitchFamily="34" charset="0"/>
              </a:rPr>
              <a:t>needs to gain insights on s</a:t>
            </a:r>
            <a:r>
              <a:rPr lang="en-US" sz="2600" b="0" i="0" dirty="0">
                <a:effectLst/>
                <a:latin typeface="Bahnschrift Condensed" panose="020B0502040204020203" pitchFamily="34" charset="0"/>
              </a:rPr>
              <a:t>alaries of different Data Science fields in the Data Science domain, as shown in the dataset, to better </a:t>
            </a:r>
            <a:r>
              <a:rPr lang="en-US" sz="2600" b="0" i="0" dirty="0" err="1">
                <a:effectLst/>
                <a:latin typeface="Bahnschrift Condensed" panose="020B0502040204020203" pitchFamily="34" charset="0"/>
              </a:rPr>
              <a:t>strategise</a:t>
            </a:r>
            <a:r>
              <a:rPr lang="en-US" sz="2600" b="0" i="0" dirty="0">
                <a:effectLst/>
                <a:latin typeface="Bahnschrift Condensed" panose="020B0502040204020203" pitchFamily="34" charset="0"/>
              </a:rPr>
              <a:t> their marketing plan.</a:t>
            </a:r>
          </a:p>
          <a:p>
            <a:endParaRPr lang="en-US" sz="800" b="0" i="0" dirty="0">
              <a:effectLst/>
              <a:latin typeface="Bahnschrift Condensed" panose="020B0502040204020203" pitchFamily="34" charset="0"/>
            </a:endParaRPr>
          </a:p>
          <a:p>
            <a:r>
              <a:rPr lang="en-US" dirty="0">
                <a:hlinkClick r:id="rId3"/>
              </a:rPr>
              <a:t>Data Science Salaries 2023 💸 | Kaggle</a:t>
            </a:r>
            <a:endParaRPr lang="en-US" dirty="0"/>
          </a:p>
          <a:p>
            <a:pPr marL="0" indent="0">
              <a:buNone/>
            </a:pPr>
            <a:r>
              <a:rPr lang="en-US" dirty="0">
                <a:latin typeface="Bahnschrift Condensed" panose="020B0502040204020203" pitchFamily="34" charset="0"/>
              </a:rPr>
              <a:t>----------------------------------------------------------------------------------------------</a:t>
            </a:r>
          </a:p>
          <a:p>
            <a:pPr marL="0" indent="0">
              <a:buNone/>
            </a:pPr>
            <a:r>
              <a:rPr lang="en-US" sz="3500" b="1" dirty="0">
                <a:latin typeface="Bahnschrift Condensed" panose="020B0502040204020203" pitchFamily="34" charset="0"/>
              </a:rPr>
              <a:t>Solution Approach</a:t>
            </a:r>
            <a:endParaRPr lang="en-US" sz="3500" dirty="0">
              <a:latin typeface="Bahnschrift Condensed" panose="020B0502040204020203" pitchFamily="34" charset="0"/>
            </a:endParaRPr>
          </a:p>
          <a:p>
            <a:pPr algn="just"/>
            <a:r>
              <a:rPr lang="en-US" sz="2600" dirty="0">
                <a:latin typeface="Bahnschrift Condensed" panose="020B0502040204020203" pitchFamily="34" charset="0"/>
              </a:rPr>
              <a:t>Extract, Transform, Load </a:t>
            </a:r>
          </a:p>
          <a:p>
            <a:pPr algn="just"/>
            <a:r>
              <a:rPr lang="en-US" sz="2600" dirty="0">
                <a:latin typeface="Bahnschrift Condensed" panose="020B0502040204020203" pitchFamily="34" charset="0"/>
              </a:rPr>
              <a:t>Share insights and recommendations</a:t>
            </a:r>
          </a:p>
        </p:txBody>
      </p:sp>
      <p:pic>
        <p:nvPicPr>
          <p:cNvPr id="7" name="Graphic 6" descr="Head with gears">
            <a:extLst>
              <a:ext uri="{FF2B5EF4-FFF2-40B4-BE49-F238E27FC236}">
                <a16:creationId xmlns:a16="http://schemas.microsoft.com/office/drawing/2014/main" id="{1F7AD8FA-97F9-C784-E187-5D46D3DC86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4584" y="5073819"/>
            <a:ext cx="1181813" cy="1181813"/>
          </a:xfrm>
          <a:prstGeom prst="rect">
            <a:avLst/>
          </a:prstGeom>
        </p:spPr>
      </p:pic>
      <p:pic>
        <p:nvPicPr>
          <p:cNvPr id="4" name="Graphic 3" descr="Lightbulb and gear">
            <a:extLst>
              <a:ext uri="{FF2B5EF4-FFF2-40B4-BE49-F238E27FC236}">
                <a16:creationId xmlns:a16="http://schemas.microsoft.com/office/drawing/2014/main" id="{132B2937-0C72-25D8-B243-09DDC12687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59534" y="5073819"/>
            <a:ext cx="1063059" cy="1063059"/>
          </a:xfrm>
          <a:prstGeom prst="rect">
            <a:avLst/>
          </a:prstGeom>
        </p:spPr>
      </p:pic>
      <p:pic>
        <p:nvPicPr>
          <p:cNvPr id="5" name="Graphic 4" descr="Schoolhouse">
            <a:extLst>
              <a:ext uri="{FF2B5EF4-FFF2-40B4-BE49-F238E27FC236}">
                <a16:creationId xmlns:a16="http://schemas.microsoft.com/office/drawing/2014/main" id="{A528A8B7-AF57-BE24-6EED-F9B899FF68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12298" y="322729"/>
            <a:ext cx="1743075" cy="1743075"/>
          </a:xfrm>
          <a:prstGeom prst="rect">
            <a:avLst/>
          </a:prstGeom>
        </p:spPr>
      </p:pic>
      <p:pic>
        <p:nvPicPr>
          <p:cNvPr id="8" name="Graphic 7" descr="Classroom">
            <a:extLst>
              <a:ext uri="{FF2B5EF4-FFF2-40B4-BE49-F238E27FC236}">
                <a16:creationId xmlns:a16="http://schemas.microsoft.com/office/drawing/2014/main" id="{82DC972E-31CC-9A21-DD75-21E6383CC2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55373" y="801781"/>
            <a:ext cx="1040709" cy="1040709"/>
          </a:xfrm>
          <a:prstGeom prst="rect">
            <a:avLst/>
          </a:prstGeom>
        </p:spPr>
      </p:pic>
    </p:spTree>
    <p:extLst>
      <p:ext uri="{BB962C8B-B14F-4D97-AF65-F5344CB8AC3E}">
        <p14:creationId xmlns:p14="http://schemas.microsoft.com/office/powerpoint/2010/main" val="92103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50428-5FA7-FE5B-0C20-53C877D178A9}"/>
              </a:ext>
            </a:extLst>
          </p:cNvPr>
          <p:cNvSpPr>
            <a:spLocks noGrp="1"/>
          </p:cNvSpPr>
          <p:nvPr>
            <p:ph idx="1"/>
          </p:nvPr>
        </p:nvSpPr>
        <p:spPr>
          <a:xfrm>
            <a:off x="390749" y="393894"/>
            <a:ext cx="11410502" cy="6070211"/>
          </a:xfrm>
          <a:solidFill>
            <a:schemeClr val="bg1"/>
          </a:solidFill>
        </p:spPr>
        <p:txBody>
          <a:bodyPr>
            <a:normAutofit fontScale="25000" lnSpcReduction="20000"/>
          </a:bodyPr>
          <a:lstStyle/>
          <a:p>
            <a:pPr marL="0" indent="0">
              <a:buNone/>
            </a:pPr>
            <a:endParaRPr lang="en-US" sz="1700" b="1" i="0" dirty="0">
              <a:effectLst/>
              <a:latin typeface="Bahnschrift Condensed" panose="020B0502040204020203" pitchFamily="34" charset="0"/>
            </a:endParaRPr>
          </a:p>
          <a:p>
            <a:pPr marL="0" indent="0">
              <a:buNone/>
            </a:pPr>
            <a:r>
              <a:rPr lang="en-US" sz="12800" b="1" i="0" dirty="0">
                <a:effectLst/>
                <a:latin typeface="Bahnschrift Condensed" panose="020B0502040204020203" pitchFamily="34" charset="0"/>
              </a:rPr>
              <a:t>Data Overview</a:t>
            </a:r>
            <a:br>
              <a:rPr lang="en-US" sz="3200" dirty="0">
                <a:latin typeface="Bahnschrift Condensed" panose="020B0502040204020203" pitchFamily="34" charset="0"/>
              </a:rPr>
            </a:br>
            <a:endParaRPr lang="en-US" sz="7200" dirty="0">
              <a:latin typeface="Bahnschrift Condensed" panose="020B0502040204020203" pitchFamily="34" charset="0"/>
            </a:endParaRPr>
          </a:p>
          <a:p>
            <a:pPr marL="274320" indent="-274320" algn="just" fontAlgn="base">
              <a:buSzPct val="115000"/>
              <a:buFont typeface="+mj-lt"/>
              <a:buAutoNum type="arabicPeriod"/>
            </a:pPr>
            <a:r>
              <a:rPr lang="en-US" sz="7200" b="0" i="0" dirty="0">
                <a:effectLst/>
                <a:latin typeface="inherit"/>
              </a:rPr>
              <a:t> </a:t>
            </a:r>
            <a:r>
              <a:rPr lang="en-US" sz="7200" b="0" i="0" dirty="0" err="1">
                <a:effectLst/>
                <a:latin typeface="inherit"/>
              </a:rPr>
              <a:t>work_year</a:t>
            </a:r>
            <a:r>
              <a:rPr lang="en-US" sz="7200" b="0" i="0" dirty="0">
                <a:effectLst/>
                <a:latin typeface="inherit"/>
              </a:rPr>
              <a:t>                   : The year the salary was paid.</a:t>
            </a:r>
          </a:p>
          <a:p>
            <a:pPr marL="0" indent="0" algn="just" fontAlgn="base">
              <a:buNone/>
            </a:pPr>
            <a:r>
              <a:rPr lang="en-US" sz="7200" b="0" i="0" dirty="0">
                <a:effectLst/>
                <a:latin typeface="inherit"/>
              </a:rPr>
              <a:t>                                            (2023, 2022, 2021, 2020)</a:t>
            </a:r>
          </a:p>
          <a:p>
            <a:pPr marL="0" indent="0" algn="just" fontAlgn="base">
              <a:buNone/>
            </a:pPr>
            <a:r>
              <a:rPr lang="en-US" sz="7200" b="0" i="0" dirty="0">
                <a:effectLst/>
                <a:latin typeface="inherit"/>
              </a:rPr>
              <a:t>2.   </a:t>
            </a:r>
            <a:r>
              <a:rPr lang="en-US" sz="7200" b="0" i="0" dirty="0" err="1">
                <a:effectLst/>
                <a:latin typeface="inherit"/>
              </a:rPr>
              <a:t>experience_level</a:t>
            </a:r>
            <a:r>
              <a:rPr lang="en-US" sz="7200" b="0" i="0" dirty="0">
                <a:effectLst/>
                <a:latin typeface="inherit"/>
              </a:rPr>
              <a:t>   </a:t>
            </a:r>
            <a:r>
              <a:rPr lang="en-US" sz="7200" dirty="0">
                <a:latin typeface="inherit"/>
              </a:rPr>
              <a:t> </a:t>
            </a:r>
            <a:r>
              <a:rPr lang="en-US" sz="7200" b="0" i="0" dirty="0">
                <a:effectLst/>
                <a:latin typeface="inherit"/>
              </a:rPr>
              <a:t>   : The experience level in the job during the year</a:t>
            </a:r>
          </a:p>
          <a:p>
            <a:pPr marL="0" indent="0" algn="just" fontAlgn="base">
              <a:buNone/>
            </a:pPr>
            <a:r>
              <a:rPr lang="en-US" sz="7200" dirty="0">
                <a:latin typeface="inherit"/>
              </a:rPr>
              <a:t>                                            (EN: Entry, MI: Middle, SE: Senior, Ex)</a:t>
            </a:r>
            <a:endParaRPr lang="en-US" sz="7200" b="0" i="0" dirty="0">
              <a:effectLst/>
              <a:latin typeface="inherit"/>
            </a:endParaRPr>
          </a:p>
          <a:p>
            <a:pPr marL="0" indent="0" algn="just" fontAlgn="base">
              <a:buNone/>
            </a:pPr>
            <a:r>
              <a:rPr lang="en-US" sz="7200" dirty="0">
                <a:latin typeface="inherit"/>
              </a:rPr>
              <a:t>3.   </a:t>
            </a:r>
            <a:r>
              <a:rPr lang="en-US" sz="7200" b="0" i="0" dirty="0" err="1">
                <a:effectLst/>
                <a:latin typeface="inherit"/>
              </a:rPr>
              <a:t>employment_type</a:t>
            </a:r>
            <a:r>
              <a:rPr lang="en-US" sz="7200" b="0" i="0" dirty="0">
                <a:effectLst/>
                <a:latin typeface="inherit"/>
              </a:rPr>
              <a:t>    : The type of employment for the role</a:t>
            </a:r>
          </a:p>
          <a:p>
            <a:pPr marL="0" indent="0" algn="just" fontAlgn="base">
              <a:buNone/>
            </a:pPr>
            <a:r>
              <a:rPr lang="en-US" sz="7200" b="0" i="0" dirty="0">
                <a:effectLst/>
                <a:latin typeface="inherit"/>
              </a:rPr>
              <a:t>                                            (FT: Full time, PT: Part time, CT: Contract, FL: Flexi)</a:t>
            </a:r>
            <a:endParaRPr lang="en-US" sz="7200" dirty="0">
              <a:latin typeface="inherit"/>
            </a:endParaRPr>
          </a:p>
          <a:p>
            <a:pPr marL="0" indent="0" algn="just" fontAlgn="base">
              <a:buNone/>
            </a:pPr>
            <a:r>
              <a:rPr lang="en-US" sz="7200" b="0" i="0" dirty="0">
                <a:effectLst/>
                <a:latin typeface="inherit"/>
              </a:rPr>
              <a:t>4.   </a:t>
            </a:r>
            <a:r>
              <a:rPr lang="en-US" sz="7200" b="0" i="0" dirty="0" err="1">
                <a:effectLst/>
                <a:latin typeface="inherit"/>
              </a:rPr>
              <a:t>job_title</a:t>
            </a:r>
            <a:r>
              <a:rPr lang="en-US" sz="7200" b="0" i="0" dirty="0">
                <a:effectLst/>
                <a:latin typeface="inherit"/>
              </a:rPr>
              <a:t>                      : The role worked in during the year.</a:t>
            </a:r>
          </a:p>
          <a:p>
            <a:pPr marL="0" indent="0" algn="just" fontAlgn="base">
              <a:buNone/>
            </a:pPr>
            <a:r>
              <a:rPr lang="en-US" sz="7200" b="0" i="0" dirty="0">
                <a:effectLst/>
                <a:latin typeface="inherit"/>
              </a:rPr>
              <a:t>5.   salary                           : The total gross salary amount paid.</a:t>
            </a:r>
          </a:p>
          <a:p>
            <a:pPr marL="0" indent="0" algn="just" fontAlgn="base">
              <a:buNone/>
            </a:pPr>
            <a:r>
              <a:rPr lang="en-US" sz="7200" dirty="0">
                <a:latin typeface="inherit"/>
              </a:rPr>
              <a:t>6.   </a:t>
            </a:r>
            <a:r>
              <a:rPr lang="en-US" sz="7200" b="0" i="0" dirty="0" err="1">
                <a:effectLst/>
                <a:latin typeface="inherit"/>
              </a:rPr>
              <a:t>salary_currency</a:t>
            </a:r>
            <a:r>
              <a:rPr lang="en-US" sz="7200" b="0" i="0" dirty="0">
                <a:effectLst/>
                <a:latin typeface="inherit"/>
              </a:rPr>
              <a:t>         : The currency of the salary paid as an ISO 4217 currency code.</a:t>
            </a:r>
          </a:p>
          <a:p>
            <a:pPr marL="0" indent="0" algn="just" fontAlgn="base">
              <a:buNone/>
            </a:pPr>
            <a:r>
              <a:rPr lang="en-US" sz="7200" dirty="0">
                <a:latin typeface="inherit"/>
              </a:rPr>
              <a:t>7.   </a:t>
            </a:r>
            <a:r>
              <a:rPr lang="en-US" sz="7200" b="0" i="0" dirty="0" err="1">
                <a:effectLst/>
                <a:latin typeface="inherit"/>
              </a:rPr>
              <a:t>salaryinusd</a:t>
            </a:r>
            <a:r>
              <a:rPr lang="en-US" sz="7200" b="0" i="0" dirty="0">
                <a:effectLst/>
                <a:latin typeface="inherit"/>
              </a:rPr>
              <a:t>                 : The salary in USD</a:t>
            </a:r>
          </a:p>
          <a:p>
            <a:pPr marL="0" indent="0" algn="just" fontAlgn="base">
              <a:buNone/>
            </a:pPr>
            <a:r>
              <a:rPr lang="en-US" sz="7200" b="0" i="0" dirty="0">
                <a:effectLst/>
                <a:latin typeface="inherit"/>
              </a:rPr>
              <a:t>8.   </a:t>
            </a:r>
            <a:r>
              <a:rPr lang="en-US" sz="7200" b="0" i="0" dirty="0" err="1">
                <a:effectLst/>
                <a:latin typeface="inherit"/>
              </a:rPr>
              <a:t>employee_residence</a:t>
            </a:r>
            <a:r>
              <a:rPr lang="en-US" sz="7200" b="0" i="0" dirty="0">
                <a:effectLst/>
                <a:latin typeface="inherit"/>
              </a:rPr>
              <a:t>: Employee's primary country of residence in during the work year as an ISO 3166 country code.</a:t>
            </a:r>
          </a:p>
          <a:p>
            <a:pPr marL="0" indent="0" algn="just" fontAlgn="base">
              <a:buNone/>
            </a:pPr>
            <a:r>
              <a:rPr lang="en-US" sz="7200" b="0" i="0" dirty="0">
                <a:effectLst/>
                <a:latin typeface="inherit"/>
              </a:rPr>
              <a:t>9.   </a:t>
            </a:r>
            <a:r>
              <a:rPr lang="en-US" sz="7200" b="0" i="0" dirty="0" err="1">
                <a:effectLst/>
                <a:latin typeface="inherit"/>
              </a:rPr>
              <a:t>remote_ratio</a:t>
            </a:r>
            <a:r>
              <a:rPr lang="en-US" sz="7200" b="0" i="0" dirty="0">
                <a:effectLst/>
                <a:latin typeface="inherit"/>
              </a:rPr>
              <a:t>              : The overall amount of work done remotely</a:t>
            </a:r>
          </a:p>
          <a:p>
            <a:pPr marL="0" indent="0" algn="just" fontAlgn="base">
              <a:buNone/>
            </a:pPr>
            <a:r>
              <a:rPr lang="en-US" sz="7200" b="0" i="0" dirty="0">
                <a:effectLst/>
                <a:latin typeface="inherit"/>
              </a:rPr>
              <a:t>10. </a:t>
            </a:r>
            <a:r>
              <a:rPr lang="en-US" sz="7200" b="0" i="0" dirty="0" err="1">
                <a:effectLst/>
                <a:latin typeface="inherit"/>
              </a:rPr>
              <a:t>company_location</a:t>
            </a:r>
            <a:r>
              <a:rPr lang="en-US" sz="7200" b="0" i="0" dirty="0">
                <a:effectLst/>
                <a:latin typeface="inherit"/>
              </a:rPr>
              <a:t>     : The country of the employer's main office or contracting branch</a:t>
            </a:r>
          </a:p>
          <a:p>
            <a:pPr marL="0" indent="0" algn="just" fontAlgn="base">
              <a:buNone/>
            </a:pPr>
            <a:r>
              <a:rPr lang="en-US" sz="7200" b="0" i="0" dirty="0">
                <a:effectLst/>
                <a:latin typeface="inherit"/>
              </a:rPr>
              <a:t>11. </a:t>
            </a:r>
            <a:r>
              <a:rPr lang="en-US" sz="7200" b="0" i="0" dirty="0" err="1">
                <a:effectLst/>
                <a:latin typeface="inherit"/>
              </a:rPr>
              <a:t>company_size</a:t>
            </a:r>
            <a:r>
              <a:rPr lang="en-US" sz="7200" b="0" i="0" dirty="0">
                <a:effectLst/>
                <a:latin typeface="inherit"/>
              </a:rPr>
              <a:t>             : The median number of people that worked for the company during the year</a:t>
            </a:r>
          </a:p>
          <a:p>
            <a:pPr marL="0" indent="0" algn="just" fontAlgn="base">
              <a:buNone/>
            </a:pPr>
            <a:r>
              <a:rPr lang="en-US" sz="7200" b="0" i="0" dirty="0">
                <a:effectLst/>
                <a:latin typeface="inherit"/>
              </a:rPr>
              <a:t>                                               </a:t>
            </a:r>
            <a:r>
              <a:rPr lang="en-US" sz="7200" dirty="0">
                <a:latin typeface="inherit"/>
              </a:rPr>
              <a:t>(S: Small, M: Medium, L: Large)</a:t>
            </a:r>
            <a:endParaRPr lang="en-US" sz="7200" b="0" i="0" dirty="0">
              <a:effectLst/>
              <a:latin typeface="inherit"/>
            </a:endParaRPr>
          </a:p>
        </p:txBody>
      </p:sp>
      <p:graphicFrame>
        <p:nvGraphicFramePr>
          <p:cNvPr id="4" name="Table 4">
            <a:extLst>
              <a:ext uri="{FF2B5EF4-FFF2-40B4-BE49-F238E27FC236}">
                <a16:creationId xmlns:a16="http://schemas.microsoft.com/office/drawing/2014/main" id="{5AA5D285-1651-61C3-044C-412312CE9449}"/>
              </a:ext>
            </a:extLst>
          </p:cNvPr>
          <p:cNvGraphicFramePr>
            <a:graphicFrameLocks noGrp="1"/>
          </p:cNvGraphicFramePr>
          <p:nvPr>
            <p:extLst>
              <p:ext uri="{D42A27DB-BD31-4B8C-83A1-F6EECF244321}">
                <p14:modId xmlns:p14="http://schemas.microsoft.com/office/powerpoint/2010/main" val="922896637"/>
              </p:ext>
            </p:extLst>
          </p:nvPr>
        </p:nvGraphicFramePr>
        <p:xfrm>
          <a:off x="8349175" y="621439"/>
          <a:ext cx="2926080" cy="74168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581527826"/>
                    </a:ext>
                  </a:extLst>
                </a:gridCol>
                <a:gridCol w="1463040">
                  <a:extLst>
                    <a:ext uri="{9D8B030D-6E8A-4147-A177-3AD203B41FA5}">
                      <a16:colId xmlns:a16="http://schemas.microsoft.com/office/drawing/2014/main" val="2422933862"/>
                    </a:ext>
                  </a:extLst>
                </a:gridCol>
              </a:tblGrid>
              <a:tr h="370840">
                <a:tc>
                  <a:txBody>
                    <a:bodyPr/>
                    <a:lstStyle/>
                    <a:p>
                      <a:pPr algn="ctr"/>
                      <a:r>
                        <a:rPr lang="en-US" dirty="0"/>
                        <a:t>Observations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811409"/>
                  </a:ext>
                </a:extLst>
              </a:tr>
              <a:tr h="370840">
                <a:tc>
                  <a:txBody>
                    <a:bodyPr/>
                    <a:lstStyle/>
                    <a:p>
                      <a:pPr algn="ctr"/>
                      <a:r>
                        <a:rPr lang="en-US" dirty="0"/>
                        <a:t>3755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695790"/>
                  </a:ext>
                </a:extLst>
              </a:tr>
            </a:tbl>
          </a:graphicData>
        </a:graphic>
      </p:graphicFrame>
      <p:pic>
        <p:nvPicPr>
          <p:cNvPr id="5" name="Graphic 4" descr="Research">
            <a:extLst>
              <a:ext uri="{FF2B5EF4-FFF2-40B4-BE49-F238E27FC236}">
                <a16:creationId xmlns:a16="http://schemas.microsoft.com/office/drawing/2014/main" id="{176AD796-15B5-A074-D5EA-9CAD5A65F2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8055" y="5549706"/>
            <a:ext cx="914400" cy="914400"/>
          </a:xfrm>
          <a:prstGeom prst="rect">
            <a:avLst/>
          </a:prstGeom>
        </p:spPr>
      </p:pic>
    </p:spTree>
    <p:extLst>
      <p:ext uri="{BB962C8B-B14F-4D97-AF65-F5344CB8AC3E}">
        <p14:creationId xmlns:p14="http://schemas.microsoft.com/office/powerpoint/2010/main" val="51333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5C9991-4EF4-1EC4-1C2B-3788782A6AC1}"/>
              </a:ext>
            </a:extLst>
          </p:cNvPr>
          <p:cNvSpPr>
            <a:spLocks noGrp="1"/>
          </p:cNvSpPr>
          <p:nvPr>
            <p:ph idx="1"/>
          </p:nvPr>
        </p:nvSpPr>
        <p:spPr>
          <a:xfrm>
            <a:off x="838200" y="886032"/>
            <a:ext cx="10515600" cy="5085936"/>
          </a:xfrm>
          <a:solidFill>
            <a:schemeClr val="bg1"/>
          </a:solidFill>
        </p:spPr>
        <p:txBody>
          <a:bodyPr>
            <a:normAutofit fontScale="92500" lnSpcReduction="20000"/>
          </a:bodyPr>
          <a:lstStyle/>
          <a:p>
            <a:pPr marL="0" indent="0" algn="just">
              <a:buNone/>
            </a:pPr>
            <a:endParaRPr lang="en-US" sz="800" b="1" dirty="0">
              <a:latin typeface="Bahnschrift Condensed" panose="020B0502040204020203" pitchFamily="34" charset="0"/>
            </a:endParaRPr>
          </a:p>
          <a:p>
            <a:pPr marL="0" indent="0" algn="just">
              <a:buNone/>
            </a:pPr>
            <a:r>
              <a:rPr lang="en-US" sz="3200" b="1" dirty="0">
                <a:latin typeface="Bahnschrift Condensed" panose="020B0502040204020203" pitchFamily="34" charset="0"/>
              </a:rPr>
              <a:t>Data Reprocessing</a:t>
            </a:r>
            <a:endParaRPr lang="en-US" sz="3200" dirty="0">
              <a:latin typeface="Bahnschrift Condensed" panose="020B0502040204020203" pitchFamily="34" charset="0"/>
            </a:endParaRPr>
          </a:p>
          <a:p>
            <a:pPr algn="just"/>
            <a:r>
              <a:rPr lang="en-US" dirty="0">
                <a:latin typeface="Bahnschrift Condensed" panose="020B0502040204020203" pitchFamily="34" charset="0"/>
              </a:rPr>
              <a:t>There is no blank value.</a:t>
            </a:r>
          </a:p>
          <a:p>
            <a:pPr algn="just"/>
            <a:endParaRPr lang="en-US" sz="800" dirty="0">
              <a:latin typeface="Bahnschrift Condensed" panose="020B0502040204020203" pitchFamily="34" charset="0"/>
            </a:endParaRPr>
          </a:p>
          <a:p>
            <a:pPr algn="just"/>
            <a:r>
              <a:rPr lang="en-US" dirty="0">
                <a:latin typeface="Bahnschrift Condensed" panose="020B0502040204020203" pitchFamily="34" charset="0"/>
              </a:rPr>
              <a:t>Removal of </a:t>
            </a:r>
          </a:p>
          <a:p>
            <a:pPr lvl="1" algn="just">
              <a:buFont typeface="Bahnschrift Condensed" panose="020B0502040204020203" pitchFamily="34" charset="0"/>
              <a:buChar char="–"/>
            </a:pPr>
            <a:r>
              <a:rPr lang="en-US" sz="2800" dirty="0">
                <a:latin typeface="Bahnschrift Condensed" panose="020B0502040204020203" pitchFamily="34" charset="0"/>
              </a:rPr>
              <a:t>“salary”, as it bears no significant in analysis, since total gross salary in various currency would not be good for comparison against each other. “</a:t>
            </a:r>
            <a:r>
              <a:rPr lang="en-US" sz="2800" dirty="0" err="1">
                <a:latin typeface="Bahnschrift Condensed" panose="020B0502040204020203" pitchFamily="34" charset="0"/>
              </a:rPr>
              <a:t>salaryinusd</a:t>
            </a:r>
            <a:r>
              <a:rPr lang="en-US" sz="2800" dirty="0">
                <a:latin typeface="Bahnschrift Condensed" panose="020B0502040204020203" pitchFamily="34" charset="0"/>
              </a:rPr>
              <a:t>” would be more comparable. </a:t>
            </a:r>
          </a:p>
          <a:p>
            <a:pPr lvl="1" algn="just">
              <a:buFont typeface="Bahnschrift Condensed" panose="020B0502040204020203" pitchFamily="34" charset="0"/>
              <a:buChar char="–"/>
            </a:pPr>
            <a:r>
              <a:rPr lang="en-US" sz="2800" dirty="0">
                <a:latin typeface="Bahnschrift Condensed" panose="020B0502040204020203" pitchFamily="34" charset="0"/>
              </a:rPr>
              <a:t>“</a:t>
            </a:r>
            <a:r>
              <a:rPr lang="en-US" sz="2800" dirty="0" err="1">
                <a:latin typeface="Bahnschrift Condensed" panose="020B0502040204020203" pitchFamily="34" charset="0"/>
              </a:rPr>
              <a:t>salary_currency</a:t>
            </a:r>
            <a:r>
              <a:rPr lang="en-US" sz="2800" dirty="0">
                <a:latin typeface="Bahnschrift Condensed" panose="020B0502040204020203" pitchFamily="34" charset="0"/>
              </a:rPr>
              <a:t>”, since “</a:t>
            </a:r>
            <a:r>
              <a:rPr lang="en-US" sz="2800" dirty="0" err="1">
                <a:latin typeface="Bahnschrift Condensed" panose="020B0502040204020203" pitchFamily="34" charset="0"/>
              </a:rPr>
              <a:t>salaryinusd</a:t>
            </a:r>
            <a:r>
              <a:rPr lang="en-US" sz="2800" dirty="0">
                <a:latin typeface="Bahnschrift Condensed" panose="020B0502040204020203" pitchFamily="34" charset="0"/>
              </a:rPr>
              <a:t>” is used directly for comparison, and “salary” is disregarded. </a:t>
            </a:r>
          </a:p>
          <a:p>
            <a:pPr lvl="1" algn="just">
              <a:buFont typeface="Bahnschrift Condensed" panose="020B0502040204020203" pitchFamily="34" charset="0"/>
              <a:buChar char="–"/>
            </a:pPr>
            <a:r>
              <a:rPr lang="en-US" sz="2800" dirty="0">
                <a:latin typeface="Bahnschrift Condensed" panose="020B0502040204020203" pitchFamily="34" charset="0"/>
              </a:rPr>
              <a:t>“</a:t>
            </a:r>
            <a:r>
              <a:rPr lang="en-US" sz="2800" dirty="0" err="1">
                <a:latin typeface="Bahnschrift Condensed" panose="020B0502040204020203" pitchFamily="34" charset="0"/>
              </a:rPr>
              <a:t>employee_residence</a:t>
            </a:r>
            <a:r>
              <a:rPr lang="en-US" sz="2800" dirty="0">
                <a:latin typeface="Bahnschrift Condensed" panose="020B0502040204020203" pitchFamily="34" charset="0"/>
              </a:rPr>
              <a:t>”, since most of the records of “</a:t>
            </a:r>
            <a:r>
              <a:rPr lang="en-US" sz="2800" dirty="0" err="1">
                <a:latin typeface="Bahnschrift Condensed" panose="020B0502040204020203" pitchFamily="34" charset="0"/>
              </a:rPr>
              <a:t>employee_residence</a:t>
            </a:r>
            <a:r>
              <a:rPr lang="en-US" sz="2800" dirty="0">
                <a:latin typeface="Bahnschrift Condensed" panose="020B0502040204020203" pitchFamily="34" charset="0"/>
              </a:rPr>
              <a:t>” is the same as “</a:t>
            </a:r>
            <a:r>
              <a:rPr lang="en-US" sz="2800" dirty="0" err="1">
                <a:latin typeface="Bahnschrift Condensed" panose="020B0502040204020203" pitchFamily="34" charset="0"/>
              </a:rPr>
              <a:t>company_location</a:t>
            </a:r>
            <a:r>
              <a:rPr lang="en-US" sz="2800" dirty="0">
                <a:latin typeface="Bahnschrift Condensed" panose="020B0502040204020203" pitchFamily="34" charset="0"/>
              </a:rPr>
              <a:t>” and for the efficiency of </a:t>
            </a:r>
            <a:r>
              <a:rPr lang="en-US" sz="2800" dirty="0" err="1">
                <a:latin typeface="Bahnschrift Condensed" panose="020B0502040204020203" pitchFamily="34" charset="0"/>
              </a:rPr>
              <a:t>analysing</a:t>
            </a:r>
            <a:r>
              <a:rPr lang="en-US" sz="2800" dirty="0">
                <a:latin typeface="Bahnschrift Condensed" panose="020B0502040204020203" pitchFamily="34" charset="0"/>
              </a:rPr>
              <a:t>. </a:t>
            </a:r>
          </a:p>
          <a:p>
            <a:pPr marL="457200" lvl="1" indent="0" algn="just">
              <a:buNone/>
            </a:pPr>
            <a:endParaRPr lang="en-US" sz="2800" dirty="0">
              <a:latin typeface="Bahnschrift Condensed" panose="020B0502040204020203" pitchFamily="34" charset="0"/>
            </a:endParaRPr>
          </a:p>
          <a:p>
            <a:pPr algn="just"/>
            <a:r>
              <a:rPr lang="en-US" dirty="0">
                <a:latin typeface="Bahnschrift Condensed" panose="020B0502040204020203" pitchFamily="34" charset="0"/>
              </a:rPr>
              <a:t>Addition of</a:t>
            </a:r>
          </a:p>
          <a:p>
            <a:pPr lvl="1" algn="just">
              <a:buFont typeface="Bahnschrift Condensed" panose="020B0502040204020203" pitchFamily="34" charset="0"/>
              <a:buChar char="–"/>
            </a:pPr>
            <a:r>
              <a:rPr lang="en-US" sz="2800" dirty="0" err="1">
                <a:latin typeface="Bahnschrift Condensed" panose="020B0502040204020203" pitchFamily="34" charset="0"/>
              </a:rPr>
              <a:t>Serial_number</a:t>
            </a:r>
            <a:r>
              <a:rPr lang="en-US" sz="2800" dirty="0">
                <a:latin typeface="Bahnschrift Condensed" panose="020B0502040204020203" pitchFamily="34" charset="0"/>
              </a:rPr>
              <a:t> for unique identification</a:t>
            </a:r>
          </a:p>
        </p:txBody>
      </p:sp>
      <p:pic>
        <p:nvPicPr>
          <p:cNvPr id="7" name="Graphic 6" descr="Playbook">
            <a:extLst>
              <a:ext uri="{FF2B5EF4-FFF2-40B4-BE49-F238E27FC236}">
                <a16:creationId xmlns:a16="http://schemas.microsoft.com/office/drawing/2014/main" id="{020B0FEA-8BF2-1823-6D47-B9B3ACC6A0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05671" y="4606719"/>
            <a:ext cx="1365249" cy="1365249"/>
          </a:xfrm>
          <a:prstGeom prst="rect">
            <a:avLst/>
          </a:prstGeom>
        </p:spPr>
      </p:pic>
    </p:spTree>
    <p:extLst>
      <p:ext uri="{BB962C8B-B14F-4D97-AF65-F5344CB8AC3E}">
        <p14:creationId xmlns:p14="http://schemas.microsoft.com/office/powerpoint/2010/main" val="235314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7F64-E89F-44CB-28E8-F653C260862F}"/>
              </a:ext>
            </a:extLst>
          </p:cNvPr>
          <p:cNvSpPr>
            <a:spLocks noGrp="1"/>
          </p:cNvSpPr>
          <p:nvPr>
            <p:ph idx="1"/>
          </p:nvPr>
        </p:nvSpPr>
        <p:spPr>
          <a:xfrm>
            <a:off x="512645" y="0"/>
            <a:ext cx="11166710" cy="6850927"/>
          </a:xfrm>
          <a:solidFill>
            <a:schemeClr val="bg1"/>
          </a:solidFill>
        </p:spPr>
        <p:txBody>
          <a:bodyPr>
            <a:normAutofit fontScale="47500" lnSpcReduction="20000"/>
          </a:bodyPr>
          <a:lstStyle/>
          <a:p>
            <a:pPr marL="0" indent="0" algn="just">
              <a:buNone/>
            </a:pPr>
            <a:endParaRPr lang="en-US" sz="1300" b="1" dirty="0">
              <a:latin typeface="Bahnschrift Condensed" panose="020B0502040204020203" pitchFamily="34" charset="0"/>
            </a:endParaRPr>
          </a:p>
          <a:p>
            <a:pPr marL="0" indent="0" algn="just">
              <a:buNone/>
            </a:pPr>
            <a:r>
              <a:rPr lang="en-US" sz="4600" b="1" dirty="0">
                <a:latin typeface="Bahnschrift Condensed" panose="020B0502040204020203" pitchFamily="34" charset="0"/>
              </a:rPr>
              <a:t>Executive Summary </a:t>
            </a:r>
          </a:p>
          <a:p>
            <a:pPr algn="just"/>
            <a:r>
              <a:rPr lang="en-US" sz="3700" dirty="0">
                <a:latin typeface="Bahnschrift Condensed" panose="020B0502040204020203" pitchFamily="34" charset="0"/>
              </a:rPr>
              <a:t>Actionable</a:t>
            </a:r>
            <a:r>
              <a:rPr lang="en-US" sz="3600" dirty="0">
                <a:latin typeface="Bahnschrift Condensed" panose="020B0502040204020203" pitchFamily="34" charset="0"/>
              </a:rPr>
              <a:t> Insights</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Salary =&gt; Minimum: US$5132   Average: US$137570   Max: US$450000</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For </a:t>
            </a:r>
            <a:r>
              <a:rPr lang="en-US" sz="3800" b="0" i="0" dirty="0" err="1">
                <a:solidFill>
                  <a:srgbClr val="1D2228"/>
                </a:solidFill>
                <a:effectLst/>
                <a:latin typeface="Bahnschrift Condensed" panose="020B0502040204020203" pitchFamily="34" charset="0"/>
              </a:rPr>
              <a:t>Experience_level</a:t>
            </a:r>
            <a:r>
              <a:rPr lang="en-US" sz="3800" b="0" i="0" dirty="0">
                <a:solidFill>
                  <a:srgbClr val="1D2228"/>
                </a:solidFill>
                <a:effectLst/>
                <a:latin typeface="Bahnschrift Condensed" panose="020B0502040204020203" pitchFamily="34" charset="0"/>
              </a:rPr>
              <a:t>, Ex has the highest average salary, which may be the reason for them no longer in service, </a:t>
            </a:r>
            <a:r>
              <a:rPr lang="en-US" sz="3800" b="0" i="0" dirty="0" err="1">
                <a:solidFill>
                  <a:srgbClr val="1D2228"/>
                </a:solidFill>
                <a:effectLst/>
                <a:latin typeface="Bahnschrift Condensed" panose="020B0502040204020203" pitchFamily="34" charset="0"/>
              </a:rPr>
              <a:t>eg</a:t>
            </a:r>
            <a:r>
              <a:rPr lang="en-US" sz="3800" b="0" i="0" dirty="0">
                <a:solidFill>
                  <a:srgbClr val="1D2228"/>
                </a:solidFill>
                <a:effectLst/>
                <a:latin typeface="Bahnschrift Condensed" panose="020B0502040204020203" pitchFamily="34" charset="0"/>
              </a:rPr>
              <a:t> retrench due to being high cost. Followed by Senior, Middle then Entry, which is very logical. </a:t>
            </a:r>
          </a:p>
          <a:p>
            <a:pPr marL="457200" lvl="1" indent="0" algn="just">
              <a:lnSpc>
                <a:spcPct val="120000"/>
              </a:lnSpc>
              <a:buNone/>
            </a:pPr>
            <a:r>
              <a:rPr lang="en-US" sz="3800" dirty="0">
                <a:solidFill>
                  <a:srgbClr val="1D2228"/>
                </a:solidFill>
                <a:latin typeface="Bahnschrift Condensed" panose="020B0502040204020203" pitchFamily="34" charset="0"/>
              </a:rPr>
              <a:t>    </a:t>
            </a:r>
            <a:r>
              <a:rPr lang="en-US" sz="3800" b="0" i="0" dirty="0">
                <a:solidFill>
                  <a:srgbClr val="1D2228"/>
                </a:solidFill>
                <a:effectLst/>
                <a:latin typeface="Bahnschrift Condensed" panose="020B0502040204020203" pitchFamily="34" charset="0"/>
              </a:rPr>
              <a:t>Ex: US$194930.93   Senior: US$153051.07   Middle: US$104525.94   Entry: US$78546.28</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For </a:t>
            </a:r>
            <a:r>
              <a:rPr lang="en-US" sz="3800" b="0" i="0" dirty="0" err="1">
                <a:solidFill>
                  <a:srgbClr val="1D2228"/>
                </a:solidFill>
                <a:effectLst/>
                <a:latin typeface="Bahnschrift Condensed" panose="020B0502040204020203" pitchFamily="34" charset="0"/>
              </a:rPr>
              <a:t>Company_size</a:t>
            </a:r>
            <a:r>
              <a:rPr lang="en-US" sz="3800" b="0" i="0" dirty="0">
                <a:solidFill>
                  <a:srgbClr val="1D2228"/>
                </a:solidFill>
                <a:effectLst/>
                <a:latin typeface="Bahnschrift Condensed" panose="020B0502040204020203" pitchFamily="34" charset="0"/>
              </a:rPr>
              <a:t>, surprisingly, Medium-sized company has highest average salary, followed by Large-sized company, then Small-sized company. It may be due to Large-sized company generally tend to attract wider pool of talents and may have better welfare, thu</a:t>
            </a:r>
            <a:r>
              <a:rPr lang="en-US" sz="3800" dirty="0">
                <a:solidFill>
                  <a:srgbClr val="1D2228"/>
                </a:solidFill>
                <a:latin typeface="Bahnschrift Condensed" panose="020B0502040204020203" pitchFamily="34" charset="0"/>
              </a:rPr>
              <a:t>s Medium-sized company needs to provide better salary to gain competitive edge.</a:t>
            </a:r>
            <a:endParaRPr lang="en-US" sz="3800" b="0" i="0" dirty="0">
              <a:solidFill>
                <a:srgbClr val="1D2228"/>
              </a:solidFill>
              <a:effectLst/>
              <a:latin typeface="Bahnschrift Condensed" panose="020B0502040204020203" pitchFamily="34" charset="0"/>
            </a:endParaRPr>
          </a:p>
          <a:p>
            <a:pPr marL="457200" lvl="1" indent="0" algn="just">
              <a:lnSpc>
                <a:spcPct val="120000"/>
              </a:lnSpc>
              <a:buNone/>
            </a:pPr>
            <a:r>
              <a:rPr lang="en-US" sz="3800" b="0" i="0" dirty="0">
                <a:solidFill>
                  <a:srgbClr val="1D2228"/>
                </a:solidFill>
                <a:effectLst/>
                <a:latin typeface="Bahnschrift Condensed" panose="020B0502040204020203" pitchFamily="34" charset="0"/>
              </a:rPr>
              <a:t>    Medium-sized: US$143130.55 (42.14%) </a:t>
            </a:r>
            <a:r>
              <a:rPr lang="en-US" sz="3800" dirty="0">
                <a:solidFill>
                  <a:srgbClr val="1D2228"/>
                </a:solidFill>
                <a:latin typeface="Bahnschrift Condensed" panose="020B0502040204020203" pitchFamily="34" charset="0"/>
              </a:rPr>
              <a:t>  L</a:t>
            </a:r>
            <a:r>
              <a:rPr lang="en-US" sz="3800" b="0" i="0" dirty="0">
                <a:solidFill>
                  <a:srgbClr val="1D2228"/>
                </a:solidFill>
                <a:effectLst/>
                <a:latin typeface="Bahnschrift Condensed" panose="020B0502040204020203" pitchFamily="34" charset="0"/>
              </a:rPr>
              <a:t>arge-sized: US$118300.98 (34.83%)   Small-sized: US$78226.68 (23.03%)</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There is an upward trend in salary from year 2020 to 2023, especially super steep upward trend for 2021-2022, which matches the duration of COVID pandemic. During COVID pandemic, employees are required to work from home, and this brings about the mark demand in advance technology. </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For </a:t>
            </a:r>
            <a:r>
              <a:rPr lang="en-US" sz="3800" b="0" i="0" dirty="0" err="1">
                <a:solidFill>
                  <a:srgbClr val="1D2228"/>
                </a:solidFill>
                <a:effectLst/>
                <a:latin typeface="Bahnschrift Condensed" panose="020B0502040204020203" pitchFamily="34" charset="0"/>
              </a:rPr>
              <a:t>Employment_type</a:t>
            </a:r>
            <a:r>
              <a:rPr lang="en-US" sz="3800" b="0" i="0" dirty="0">
                <a:solidFill>
                  <a:srgbClr val="1D2228"/>
                </a:solidFill>
                <a:effectLst/>
                <a:latin typeface="Bahnschrift Condensed" panose="020B0502040204020203" pitchFamily="34" charset="0"/>
              </a:rPr>
              <a:t>, as expected, Full </a:t>
            </a:r>
            <a:r>
              <a:rPr lang="en-US" sz="3800" dirty="0">
                <a:solidFill>
                  <a:srgbClr val="1D2228"/>
                </a:solidFill>
                <a:latin typeface="Bahnschrift Condensed" panose="020B0502040204020203" pitchFamily="34" charset="0"/>
              </a:rPr>
              <a:t>T</a:t>
            </a:r>
            <a:r>
              <a:rPr lang="en-US" sz="3800" b="0" i="0" dirty="0">
                <a:solidFill>
                  <a:srgbClr val="1D2228"/>
                </a:solidFill>
                <a:effectLst/>
                <a:latin typeface="Bahnschrift Condensed" panose="020B0502040204020203" pitchFamily="34" charset="0"/>
              </a:rPr>
              <a:t>ime has the highest pay, followed by Contract, Flexi then </a:t>
            </a:r>
            <a:r>
              <a:rPr lang="en-US" sz="3800" dirty="0">
                <a:solidFill>
                  <a:srgbClr val="1D2228"/>
                </a:solidFill>
                <a:latin typeface="Bahnschrift Condensed" panose="020B0502040204020203" pitchFamily="34" charset="0"/>
              </a:rPr>
              <a:t>P</a:t>
            </a:r>
            <a:r>
              <a:rPr lang="en-US" sz="3800" b="0" i="0" dirty="0">
                <a:solidFill>
                  <a:srgbClr val="1D2228"/>
                </a:solidFill>
                <a:effectLst/>
                <a:latin typeface="Bahnschrift Condensed" panose="020B0502040204020203" pitchFamily="34" charset="0"/>
              </a:rPr>
              <a:t>art </a:t>
            </a:r>
            <a:r>
              <a:rPr lang="en-US" sz="3800" dirty="0">
                <a:solidFill>
                  <a:srgbClr val="1D2228"/>
                </a:solidFill>
                <a:latin typeface="Bahnschrift Condensed" panose="020B0502040204020203" pitchFamily="34" charset="0"/>
              </a:rPr>
              <a:t>T</a:t>
            </a:r>
            <a:r>
              <a:rPr lang="en-US" sz="3800" b="0" i="0" dirty="0">
                <a:solidFill>
                  <a:srgbClr val="1D2228"/>
                </a:solidFill>
                <a:effectLst/>
                <a:latin typeface="Bahnschrift Condensed" panose="020B0502040204020203" pitchFamily="34" charset="0"/>
              </a:rPr>
              <a:t>ime. This is very logical, as Flexi and </a:t>
            </a:r>
            <a:r>
              <a:rPr lang="en-US" sz="3800" dirty="0">
                <a:solidFill>
                  <a:srgbClr val="1D2228"/>
                </a:solidFill>
                <a:latin typeface="Bahnschrift Condensed" panose="020B0502040204020203" pitchFamily="34" charset="0"/>
              </a:rPr>
              <a:t>Part Time naturally has shorter working hours than Full Time or Contract, thus salaries are also lower. </a:t>
            </a:r>
          </a:p>
          <a:p>
            <a:pPr marL="457200" lvl="1" indent="0" algn="just">
              <a:lnSpc>
                <a:spcPct val="120000"/>
              </a:lnSpc>
              <a:buNone/>
            </a:pPr>
            <a:r>
              <a:rPr lang="en-US" sz="3800" b="0" i="0" dirty="0">
                <a:solidFill>
                  <a:srgbClr val="1D2228"/>
                </a:solidFill>
                <a:effectLst/>
                <a:latin typeface="Bahnschrift Condensed" panose="020B0502040204020203" pitchFamily="34" charset="0"/>
              </a:rPr>
              <a:t>     FT: 138314.20 (40.31%)   CT: 113446.90 (33.07%)   FL: 51807.80 (15.1%)   PT: 39533.71 (11.52%)</a:t>
            </a:r>
          </a:p>
          <a:p>
            <a:pPr lvl="1" algn="just">
              <a:lnSpc>
                <a:spcPct val="120000"/>
              </a:lnSpc>
              <a:buFont typeface="Wingdings" panose="05000000000000000000" pitchFamily="2" charset="2"/>
              <a:buChar char="Ø"/>
            </a:pPr>
            <a:r>
              <a:rPr lang="en-US" sz="3800" b="0" i="0" dirty="0">
                <a:solidFill>
                  <a:srgbClr val="1D2228"/>
                </a:solidFill>
                <a:effectLst/>
                <a:latin typeface="Bahnschrift Condensed" panose="020B0502040204020203" pitchFamily="34" charset="0"/>
              </a:rPr>
              <a:t>US has the highest number of people working in Data Science by this dataset, followed by Spain, France, India. </a:t>
            </a:r>
            <a:r>
              <a:rPr lang="en-US" sz="3800" dirty="0">
                <a:latin typeface="Bahnschrift Condensed" panose="020B0502040204020203" pitchFamily="34" charset="0"/>
              </a:rPr>
              <a:t>Out of 3755, 3040 </a:t>
            </a:r>
            <a:r>
              <a:rPr lang="en-US" sz="3800" dirty="0" err="1">
                <a:latin typeface="Bahnschrift Condensed" panose="020B0502040204020203" pitchFamily="34" charset="0"/>
              </a:rPr>
              <a:t>company_location</a:t>
            </a:r>
            <a:r>
              <a:rPr lang="en-US" sz="3800" dirty="0">
                <a:latin typeface="Bahnschrift Condensed" panose="020B0502040204020203" pitchFamily="34" charset="0"/>
              </a:rPr>
              <a:t> are US. </a:t>
            </a:r>
            <a:r>
              <a:rPr lang="en-US" sz="3800" b="0" i="0" dirty="0">
                <a:solidFill>
                  <a:srgbClr val="1D2228"/>
                </a:solidFill>
                <a:effectLst/>
                <a:latin typeface="Bahnschrift Condensed" panose="020B0502040204020203" pitchFamily="34" charset="0"/>
              </a:rPr>
              <a:t>It may be due to US being one of the largest country and having a very big population as compared to many other countries. </a:t>
            </a:r>
          </a:p>
          <a:p>
            <a:pPr lvl="1" algn="just">
              <a:lnSpc>
                <a:spcPct val="120000"/>
              </a:lnSpc>
              <a:buFont typeface="Wingdings" panose="05000000000000000000" pitchFamily="2" charset="2"/>
              <a:buChar char="Ø"/>
            </a:pPr>
            <a:r>
              <a:rPr lang="en-US" sz="3800" dirty="0">
                <a:solidFill>
                  <a:srgbClr val="1D2228"/>
                </a:solidFill>
                <a:latin typeface="Bahnschrift Condensed" panose="020B0502040204020203" pitchFamily="34" charset="0"/>
              </a:rPr>
              <a:t>Israel has the highest average salary for </a:t>
            </a:r>
            <a:r>
              <a:rPr lang="en-US" sz="3800" b="0" i="0" dirty="0">
                <a:solidFill>
                  <a:srgbClr val="1D2228"/>
                </a:solidFill>
                <a:effectLst/>
                <a:latin typeface="Bahnschrift Condensed" panose="020B0502040204020203" pitchFamily="34" charset="0"/>
              </a:rPr>
              <a:t>working in Data Science by this dataset, but there are only two records of salaries. The high salary may be due to the country being war prone. </a:t>
            </a:r>
            <a:endParaRPr lang="en-US" sz="3800" dirty="0">
              <a:latin typeface="Bahnschrift Condensed" panose="020B0502040204020203" pitchFamily="34" charset="0"/>
            </a:endParaRPr>
          </a:p>
        </p:txBody>
      </p:sp>
      <p:pic>
        <p:nvPicPr>
          <p:cNvPr id="5" name="Graphic 4" descr="Bullseye">
            <a:extLst>
              <a:ext uri="{FF2B5EF4-FFF2-40B4-BE49-F238E27FC236}">
                <a16:creationId xmlns:a16="http://schemas.microsoft.com/office/drawing/2014/main" id="{2C909D21-6F22-BAFD-08F0-33BA50840A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5377" y="163192"/>
            <a:ext cx="914400" cy="914400"/>
          </a:xfrm>
          <a:prstGeom prst="rect">
            <a:avLst/>
          </a:prstGeom>
        </p:spPr>
      </p:pic>
    </p:spTree>
    <p:extLst>
      <p:ext uri="{BB962C8B-B14F-4D97-AF65-F5344CB8AC3E}">
        <p14:creationId xmlns:p14="http://schemas.microsoft.com/office/powerpoint/2010/main" val="115218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7F64-E89F-44CB-28E8-F653C260862F}"/>
              </a:ext>
            </a:extLst>
          </p:cNvPr>
          <p:cNvSpPr>
            <a:spLocks noGrp="1"/>
          </p:cNvSpPr>
          <p:nvPr>
            <p:ph idx="1"/>
          </p:nvPr>
        </p:nvSpPr>
        <p:spPr>
          <a:xfrm>
            <a:off x="512645" y="327093"/>
            <a:ext cx="11166710" cy="6203813"/>
          </a:xfrm>
          <a:solidFill>
            <a:schemeClr val="bg1"/>
          </a:solidFill>
        </p:spPr>
        <p:txBody>
          <a:bodyPr>
            <a:normAutofit fontScale="77500" lnSpcReduction="20000"/>
          </a:bodyPr>
          <a:lstStyle/>
          <a:p>
            <a:pPr marL="0" indent="0">
              <a:buNone/>
            </a:pPr>
            <a:endParaRPr lang="en-US" sz="900" dirty="0">
              <a:latin typeface="Bahnschrift Condensed" panose="020B0502040204020203" pitchFamily="34" charset="0"/>
            </a:endParaRPr>
          </a:p>
          <a:p>
            <a:pPr marL="0" indent="0">
              <a:buNone/>
            </a:pPr>
            <a:r>
              <a:rPr lang="en-US" sz="3700" dirty="0">
                <a:latin typeface="Bahnschrift Condensed" panose="020B0502040204020203" pitchFamily="34" charset="0"/>
              </a:rPr>
              <a:t>Recommendations</a:t>
            </a:r>
          </a:p>
          <a:p>
            <a:pPr lvl="1" algn="just">
              <a:lnSpc>
                <a:spcPct val="120000"/>
              </a:lnSpc>
              <a:buFont typeface="Wingdings" panose="05000000000000000000" pitchFamily="2" charset="2"/>
              <a:buChar char="ü"/>
            </a:pPr>
            <a:endParaRPr lang="en-US" sz="2900" dirty="0">
              <a:latin typeface="Bahnschrift Condensed" panose="020B0502040204020203" pitchFamily="34" charset="0"/>
            </a:endParaRPr>
          </a:p>
          <a:p>
            <a:pPr lvl="1" algn="just">
              <a:lnSpc>
                <a:spcPct val="120000"/>
              </a:lnSpc>
              <a:buFont typeface="Wingdings" panose="05000000000000000000" pitchFamily="2" charset="2"/>
              <a:buChar char="ü"/>
            </a:pPr>
            <a:r>
              <a:rPr lang="en-US" sz="2900" dirty="0">
                <a:latin typeface="Bahnschrift Condensed" panose="020B0502040204020203" pitchFamily="34" charset="0"/>
              </a:rPr>
              <a:t>Sales and marketing can focus mainly on US market, since there is a high percentage of Data Science work there. But further data needs to be collected to understand if this market is saturated and which countries have high demand for people to work in Data Science, so that more precise details can be shared to attract potential students. </a:t>
            </a:r>
          </a:p>
          <a:p>
            <a:pPr lvl="1" algn="just">
              <a:lnSpc>
                <a:spcPct val="120000"/>
              </a:lnSpc>
              <a:buFont typeface="Wingdings" panose="05000000000000000000" pitchFamily="2" charset="2"/>
              <a:buChar char="ü"/>
            </a:pPr>
            <a:r>
              <a:rPr lang="en-US" sz="2900" dirty="0">
                <a:latin typeface="Bahnschrift Condensed" panose="020B0502040204020203" pitchFamily="34" charset="0"/>
              </a:rPr>
              <a:t>Maximum and Average salaries (especially for average salaries for Medium-sized companies) can be shared during Sales and Marketing to gain interest from potential students. </a:t>
            </a:r>
          </a:p>
          <a:p>
            <a:pPr lvl="1" algn="just">
              <a:lnSpc>
                <a:spcPct val="120000"/>
              </a:lnSpc>
              <a:buFont typeface="Wingdings" panose="05000000000000000000" pitchFamily="2" charset="2"/>
              <a:buChar char="ü"/>
            </a:pPr>
            <a:r>
              <a:rPr lang="en-US" sz="2900" dirty="0">
                <a:latin typeface="Bahnschrift Condensed" panose="020B0502040204020203" pitchFamily="34" charset="0"/>
              </a:rPr>
              <a:t>Further data can be collected over next few years </a:t>
            </a:r>
            <a:r>
              <a:rPr lang="en-US" sz="2900" dirty="0" err="1">
                <a:latin typeface="Bahnschrift Condensed" panose="020B0502040204020203" pitchFamily="34" charset="0"/>
              </a:rPr>
              <a:t>eg</a:t>
            </a:r>
            <a:r>
              <a:rPr lang="en-US" sz="2900" dirty="0">
                <a:latin typeface="Bahnschrift Condensed" panose="020B0502040204020203" pitchFamily="34" charset="0"/>
              </a:rPr>
              <a:t> 3 – 5 years, to facilitate deeper understanding of salaries, post COVID pandemic, which World Health </a:t>
            </a:r>
            <a:r>
              <a:rPr lang="en-US" sz="2900" dirty="0" err="1">
                <a:latin typeface="Bahnschrift Condensed" panose="020B0502040204020203" pitchFamily="34" charset="0"/>
              </a:rPr>
              <a:t>Organisation</a:t>
            </a:r>
            <a:r>
              <a:rPr lang="en-US" sz="2900" dirty="0">
                <a:latin typeface="Bahnschrift Condensed" panose="020B0502040204020203" pitchFamily="34" charset="0"/>
              </a:rPr>
              <a:t> has just announced on 4 May 2023 that COVID-19 is no longer global health emergency. This will help better analysis for future long term planning. </a:t>
            </a:r>
          </a:p>
          <a:p>
            <a:pPr lvl="1" algn="just">
              <a:lnSpc>
                <a:spcPct val="120000"/>
              </a:lnSpc>
              <a:buFont typeface="Wingdings" panose="05000000000000000000" pitchFamily="2" charset="2"/>
              <a:buChar char="ü"/>
            </a:pPr>
            <a:r>
              <a:rPr lang="en-US" sz="2900" dirty="0">
                <a:latin typeface="Bahnschrift Condensed" panose="020B0502040204020203" pitchFamily="34" charset="0"/>
              </a:rPr>
              <a:t>Further analysis can be conducted by studying the salaries of Data Science by remote work, non-remote work and hybrid, for even more detailed analysis. </a:t>
            </a:r>
          </a:p>
          <a:p>
            <a:pPr lvl="1" algn="just">
              <a:lnSpc>
                <a:spcPct val="120000"/>
              </a:lnSpc>
              <a:buFont typeface="Wingdings" panose="05000000000000000000" pitchFamily="2" charset="2"/>
              <a:buChar char="ü"/>
            </a:pPr>
            <a:r>
              <a:rPr lang="en-US" sz="2900" dirty="0">
                <a:latin typeface="Bahnschrift Condensed" panose="020B0502040204020203" pitchFamily="34" charset="0"/>
              </a:rPr>
              <a:t>Further analysis can be conducted to gain insights into whether </a:t>
            </a:r>
            <a:r>
              <a:rPr lang="en-US" sz="2900" dirty="0" err="1">
                <a:latin typeface="Bahnschrift Condensed" panose="020B0502040204020203" pitchFamily="34" charset="0"/>
              </a:rPr>
              <a:t>Employee_residence</a:t>
            </a:r>
            <a:r>
              <a:rPr lang="en-US" sz="2900" dirty="0">
                <a:latin typeface="Bahnschrift Condensed" panose="020B0502040204020203" pitchFamily="34" charset="0"/>
              </a:rPr>
              <a:t> different from </a:t>
            </a:r>
            <a:r>
              <a:rPr lang="en-US" sz="2900" dirty="0" err="1">
                <a:latin typeface="Bahnschrift Condensed" panose="020B0502040204020203" pitchFamily="34" charset="0"/>
              </a:rPr>
              <a:t>Company_location</a:t>
            </a:r>
            <a:r>
              <a:rPr lang="en-US" sz="2900" dirty="0">
                <a:latin typeface="Bahnschrift Condensed" panose="020B0502040204020203" pitchFamily="34" charset="0"/>
              </a:rPr>
              <a:t> can have effect on salaries </a:t>
            </a:r>
            <a:r>
              <a:rPr lang="en-US" sz="2900" dirty="0" err="1">
                <a:latin typeface="Bahnschrift Condensed" panose="020B0502040204020203" pitchFamily="34" charset="0"/>
              </a:rPr>
              <a:t>eg</a:t>
            </a:r>
            <a:r>
              <a:rPr lang="en-US" sz="2900" dirty="0">
                <a:latin typeface="Bahnschrift Condensed" panose="020B0502040204020203" pitchFamily="34" charset="0"/>
              </a:rPr>
              <a:t> higher salary to compensate for the moving from a country to another. </a:t>
            </a:r>
          </a:p>
        </p:txBody>
      </p:sp>
      <p:pic>
        <p:nvPicPr>
          <p:cNvPr id="4" name="Graphic 3" descr="Presentation with checklist">
            <a:extLst>
              <a:ext uri="{FF2B5EF4-FFF2-40B4-BE49-F238E27FC236}">
                <a16:creationId xmlns:a16="http://schemas.microsoft.com/office/drawing/2014/main" id="{09D4C243-2B55-EE8B-996E-47DBB98452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0202" y="327093"/>
            <a:ext cx="1157028" cy="1157028"/>
          </a:xfrm>
          <a:prstGeom prst="rect">
            <a:avLst/>
          </a:prstGeom>
        </p:spPr>
      </p:pic>
    </p:spTree>
    <p:extLst>
      <p:ext uri="{BB962C8B-B14F-4D97-AF65-F5344CB8AC3E}">
        <p14:creationId xmlns:p14="http://schemas.microsoft.com/office/powerpoint/2010/main" val="136860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1056</TotalTime>
  <Words>1086</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inherit</vt:lpstr>
      <vt:lpstr>Arial</vt:lpstr>
      <vt:lpstr>Bahnschrift Condensed</vt:lpstr>
      <vt:lpstr>Calibri</vt:lpstr>
      <vt:lpstr>Calibri Light</vt:lpstr>
      <vt:lpstr>Wingdings</vt:lpstr>
      <vt:lpstr>Office Theme</vt:lpstr>
      <vt:lpstr>NTUC LearningHub PowerBI Capstone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Katy Hung</dc:creator>
  <cp:lastModifiedBy>Katy Hung</cp:lastModifiedBy>
  <cp:revision>11</cp:revision>
  <dcterms:created xsi:type="dcterms:W3CDTF">2023-01-25T12:32:32Z</dcterms:created>
  <dcterms:modified xsi:type="dcterms:W3CDTF">2023-06-19T12:33:59Z</dcterms:modified>
</cp:coreProperties>
</file>