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9" r:id="rId2"/>
  </p:sldMasterIdLst>
  <p:notesMasterIdLst>
    <p:notesMasterId r:id="rId24"/>
  </p:notesMasterIdLst>
  <p:sldIdLst>
    <p:sldId id="256" r:id="rId3"/>
    <p:sldId id="257" r:id="rId4"/>
    <p:sldId id="322" r:id="rId5"/>
    <p:sldId id="304" r:id="rId6"/>
    <p:sldId id="319" r:id="rId7"/>
    <p:sldId id="305" r:id="rId8"/>
    <p:sldId id="320" r:id="rId9"/>
    <p:sldId id="260" r:id="rId10"/>
    <p:sldId id="268" r:id="rId11"/>
    <p:sldId id="269" r:id="rId12"/>
    <p:sldId id="270" r:id="rId13"/>
    <p:sldId id="271" r:id="rId14"/>
    <p:sldId id="306" r:id="rId15"/>
    <p:sldId id="302" r:id="rId16"/>
    <p:sldId id="308" r:id="rId17"/>
    <p:sldId id="279" r:id="rId18"/>
    <p:sldId id="317" r:id="rId19"/>
    <p:sldId id="318" r:id="rId20"/>
    <p:sldId id="312" r:id="rId21"/>
    <p:sldId id="314" r:id="rId22"/>
    <p:sldId id="266" r:id="rId23"/>
  </p:sldIdLst>
  <p:sldSz cx="9144000" cy="5143500" type="screen16x9"/>
  <p:notesSz cx="6858000" cy="9144000"/>
  <p:embeddedFontLst>
    <p:embeddedFont>
      <p:font typeface="Arial Black" panose="020B0A04020102020204" pitchFamily="34" charset="0"/>
      <p:bold r:id="rId25"/>
    </p:embeddedFont>
    <p:embeddedFont>
      <p:font typeface="Calibri" panose="020F0502020204030204" pitchFamily="34" charset="0"/>
      <p:regular r:id="rId26"/>
      <p:bold r:id="rId27"/>
      <p:italic r:id="rId28"/>
      <p:boldItalic r:id="rId29"/>
    </p:embeddedFont>
    <p:embeddedFont>
      <p:font typeface="Nunito" pitchFamily="2" charset="0"/>
      <p:regular r:id="rId30"/>
      <p:bold r:id="rId31"/>
      <p:italic r:id="rId32"/>
      <p:boldItalic r:id="rId33"/>
    </p:embeddedFont>
    <p:embeddedFont>
      <p:font typeface="Nunito ExtraBold" pitchFamily="2" charset="0"/>
      <p:bold r:id="rId34"/>
      <p:boldItalic r:id="rId35"/>
    </p:embeddedFont>
    <p:embeddedFont>
      <p:font typeface="Nunito SemiBold" pitchFamily="2" charset="0"/>
      <p:regular r:id="rId36"/>
      <p:bold r:id="rId37"/>
      <p:italic r:id="rId38"/>
      <p:boldItalic r:id="rId39"/>
    </p:embeddedFont>
    <p:embeddedFont>
      <p:font typeface="Sitka Display"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1" roundtripDataSignature="AMtx7mgeLiXVot8LkOdZisI00vrtJEHQ4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AEAA822-1A06-417A-92B7-3E43F89D1589}">
  <a:tblStyle styleId="{2AEAA822-1A06-417A-92B7-3E43F89D1589}"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fill>
          <a:solidFill>
            <a:srgbClr val="5B9BD5">
              <a:alpha val="20000"/>
            </a:srgbClr>
          </a:solidFill>
        </a:fill>
      </a:tcStyle>
    </a:band1H>
    <a:band2H>
      <a:tcTxStyle b="off" i="off"/>
      <a:tcStyle>
        <a:tcBdr/>
      </a:tcStyle>
    </a:band2H>
    <a:band1V>
      <a:tcTxStyle b="off" i="off"/>
      <a:tcStyle>
        <a:tcBdr/>
        <a:fill>
          <a:solidFill>
            <a:srgbClr val="5B9BD5">
              <a:alpha val="20000"/>
            </a:srgb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76" autoAdjust="0"/>
    <p:restoredTop sz="94206" autoAdjust="0"/>
  </p:normalViewPr>
  <p:slideViewPr>
    <p:cSldViewPr snapToGrid="0">
      <p:cViewPr varScale="1">
        <p:scale>
          <a:sx n="94" d="100"/>
          <a:sy n="94" d="100"/>
        </p:scale>
        <p:origin x="87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19.xml"/><Relationship Id="rId34" Type="http://schemas.openxmlformats.org/officeDocument/2006/relationships/font" Target="fonts/font10.fntdata"/><Relationship Id="rId42" Type="http://schemas.openxmlformats.org/officeDocument/2006/relationships/font" Target="fonts/font18.fntdata"/><Relationship Id="rId7" Type="http://schemas.openxmlformats.org/officeDocument/2006/relationships/slide" Target="slides/slide5.xml"/><Relationship Id="rId71"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7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8" Type="http://schemas.openxmlformats.org/officeDocument/2006/relationships/slide" Target="slides/slide6.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0" Type="http://schemas.openxmlformats.org/officeDocument/2006/relationships/slide" Target="slides/slide18.xml"/><Relationship Id="rId41" Type="http://schemas.openxmlformats.org/officeDocument/2006/relationships/font" Target="fonts/font17.fntdata"/><Relationship Id="rId7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Customer orders online through app</a:t>
            </a:r>
          </a:p>
          <a:p>
            <a:r>
              <a:rPr lang="en-US" dirty="0"/>
              <a:t>restaurant receives and confirms order</a:t>
            </a:r>
          </a:p>
          <a:p>
            <a:r>
              <a:rPr lang="en-US" dirty="0"/>
              <a:t>company assigns delivery person to pick up order </a:t>
            </a:r>
          </a:p>
          <a:p>
            <a:r>
              <a:rPr lang="en-US" dirty="0"/>
              <a:t>delivery person uses map to reach restaurant and waits for food package</a:t>
            </a:r>
          </a:p>
          <a:p>
            <a:r>
              <a:rPr lang="en-US" dirty="0"/>
              <a:t>Restaurant hands over food package to delivery person</a:t>
            </a:r>
          </a:p>
          <a:p>
            <a:r>
              <a:rPr lang="en-US" dirty="0"/>
              <a:t>delivery person confirms pick-up in app </a:t>
            </a:r>
          </a:p>
          <a:p>
            <a:r>
              <a:rPr lang="en-US" dirty="0"/>
              <a:t>delivery person travels to the customer's location </a:t>
            </a:r>
          </a:p>
          <a:p>
            <a:r>
              <a:rPr lang="en-US" dirty="0"/>
              <a:t>delivery person delivers food package to customer</a:t>
            </a:r>
          </a:p>
          <a:p>
            <a:r>
              <a:rPr lang="en-US" dirty="0"/>
              <a:t>delivery person confirms drop-off in app</a:t>
            </a:r>
          </a:p>
          <a:p>
            <a:r>
              <a:rPr lang="en-US" dirty="0"/>
              <a:t>customer can rate order in app</a:t>
            </a:r>
          </a:p>
        </p:txBody>
      </p:sp>
    </p:spTree>
    <p:extLst>
      <p:ext uri="{BB962C8B-B14F-4D97-AF65-F5344CB8AC3E}">
        <p14:creationId xmlns:p14="http://schemas.microsoft.com/office/powerpoint/2010/main" val="490435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63751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3" name="Google Shape;16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p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21</a:t>
            </a:fld>
            <a:endParaRPr sz="1200" b="0" i="0" u="none" strike="noStrike" cap="none">
              <a:solidFill>
                <a:schemeClr val="dk1"/>
              </a:solidFill>
              <a:latin typeface="Calibri"/>
              <a:ea typeface="Calibri"/>
              <a:cs typeface="Calibri"/>
              <a:sym typeface="Calibri"/>
            </a:endParaRPr>
          </a:p>
        </p:txBody>
      </p:sp>
      <p:sp>
        <p:nvSpPr>
          <p:cNvPr id="165" name="Google Shape;165;p10: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Proprietary content. ©Great Learning. All Rights Reserved. Unauthorized use or distribution prohibited</a:t>
            </a:r>
            <a:endParaRPr sz="14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12"/>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16" name="Google Shape;16;p12"/>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47"/>
        <p:cNvGrpSpPr/>
        <p:nvPr/>
      </p:nvGrpSpPr>
      <p:grpSpPr>
        <a:xfrm>
          <a:off x="0" y="0"/>
          <a:ext cx="0" cy="0"/>
          <a:chOff x="0" y="0"/>
          <a:chExt cx="0" cy="0"/>
        </a:xfrm>
      </p:grpSpPr>
      <p:sp>
        <p:nvSpPr>
          <p:cNvPr id="48" name="Google Shape;48;p23"/>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49" name="Google Shape;49;p23" descr="A close up of a logo&#10;&#10;Description automatically generated"/>
          <p:cNvPicPr preferRelativeResize="0"/>
          <p:nvPr/>
        </p:nvPicPr>
        <p:blipFill rotWithShape="1">
          <a:blip r:embed="rId2">
            <a:alphaModFix/>
          </a:blip>
          <a:srcRect l="42816" t="18358" r="37294" b="19149"/>
          <a:stretch/>
        </p:blipFill>
        <p:spPr>
          <a:xfrm>
            <a:off x="6052536" y="514443"/>
            <a:ext cx="2095112" cy="3703320"/>
          </a:xfrm>
          <a:prstGeom prst="rect">
            <a:avLst/>
          </a:prstGeom>
          <a:noFill/>
          <a:ln>
            <a:noFill/>
          </a:ln>
        </p:spPr>
      </p:pic>
      <p:sp>
        <p:nvSpPr>
          <p:cNvPr id="50" name="Google Shape;50;p23"/>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51" name="Google Shape;51;p23"/>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52" name="Google Shape;52;p23"/>
          <p:cNvPicPr preferRelativeResize="0"/>
          <p:nvPr/>
        </p:nvPicPr>
        <p:blipFill rotWithShape="1">
          <a:blip r:embed="rId3">
            <a:alphaModFix/>
          </a:blip>
          <a:srcRect/>
          <a:stretch/>
        </p:blipFill>
        <p:spPr>
          <a:xfrm>
            <a:off x="295874" y="683275"/>
            <a:ext cx="3757725" cy="825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62"/>
        <p:cNvGrpSpPr/>
        <p:nvPr/>
      </p:nvGrpSpPr>
      <p:grpSpPr>
        <a:xfrm>
          <a:off x="0" y="0"/>
          <a:ext cx="0" cy="0"/>
          <a:chOff x="0" y="0"/>
          <a:chExt cx="0" cy="0"/>
        </a:xfrm>
      </p:grpSpPr>
      <p:sp>
        <p:nvSpPr>
          <p:cNvPr id="63" name="Google Shape;63;p15"/>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64" name="Google Shape;64;p15" descr="A close up of a logo&#10;&#10;Description automatically generated"/>
          <p:cNvPicPr preferRelativeResize="0"/>
          <p:nvPr/>
        </p:nvPicPr>
        <p:blipFill rotWithShape="1">
          <a:blip r:embed="rId2">
            <a:alphaModFix/>
          </a:blip>
          <a:srcRect l="42816" t="18358" r="37294" b="19149"/>
          <a:stretch/>
        </p:blipFill>
        <p:spPr>
          <a:xfrm>
            <a:off x="6052536" y="514443"/>
            <a:ext cx="2095112" cy="3703320"/>
          </a:xfrm>
          <a:prstGeom prst="rect">
            <a:avLst/>
          </a:prstGeom>
          <a:noFill/>
          <a:ln>
            <a:noFill/>
          </a:ln>
        </p:spPr>
      </p:pic>
      <p:sp>
        <p:nvSpPr>
          <p:cNvPr id="65" name="Google Shape;65;p15"/>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66" name="Google Shape;66;p15"/>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67" name="Google Shape;67;p15"/>
          <p:cNvPicPr preferRelativeResize="0"/>
          <p:nvPr/>
        </p:nvPicPr>
        <p:blipFill rotWithShape="1">
          <a:blip r:embed="rId3">
            <a:alphaModFix/>
          </a:blip>
          <a:srcRect/>
          <a:stretch/>
        </p:blipFill>
        <p:spPr>
          <a:xfrm>
            <a:off x="421875" y="769949"/>
            <a:ext cx="3071452" cy="12612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8"/>
        <p:cNvGrpSpPr/>
        <p:nvPr/>
      </p:nvGrpSpPr>
      <p:grpSpPr>
        <a:xfrm>
          <a:off x="0" y="0"/>
          <a:ext cx="0" cy="0"/>
          <a:chOff x="0" y="0"/>
          <a:chExt cx="0" cy="0"/>
        </a:xfrm>
      </p:grpSpPr>
      <p:sp>
        <p:nvSpPr>
          <p:cNvPr id="69" name="Google Shape;69;p24"/>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70" name="Google Shape;70;p24"/>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73" name="Google Shape;73;p2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4"/>
        <p:cNvGrpSpPr/>
        <p:nvPr/>
      </p:nvGrpSpPr>
      <p:grpSpPr>
        <a:xfrm>
          <a:off x="0" y="0"/>
          <a:ext cx="0" cy="0"/>
          <a:chOff x="0" y="0"/>
          <a:chExt cx="0" cy="0"/>
        </a:xfrm>
      </p:grpSpPr>
      <p:sp>
        <p:nvSpPr>
          <p:cNvPr id="75" name="Google Shape;75;p2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76" name="Google Shape;76;p26"/>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77" name="Google Shape;77;p26"/>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78"/>
        <p:cNvGrpSpPr/>
        <p:nvPr/>
      </p:nvGrpSpPr>
      <p:grpSpPr>
        <a:xfrm>
          <a:off x="0" y="0"/>
          <a:ext cx="0" cy="0"/>
          <a:chOff x="0" y="0"/>
          <a:chExt cx="0" cy="0"/>
        </a:xfrm>
      </p:grpSpPr>
      <p:sp>
        <p:nvSpPr>
          <p:cNvPr id="79" name="Google Shape;79;p27"/>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80" name="Google Shape;80;p27"/>
          <p:cNvGraphicFramePr/>
          <p:nvPr/>
        </p:nvGraphicFramePr>
        <p:xfrm>
          <a:off x="201942" y="833662"/>
          <a:ext cx="3000000" cy="3000000"/>
        </p:xfrm>
        <a:graphic>
          <a:graphicData uri="http://schemas.openxmlformats.org/drawingml/2006/table">
            <a:tbl>
              <a:tblPr firstRow="1" bandRow="1">
                <a:noFill/>
                <a:tableStyleId>{2AEAA822-1A06-417A-92B7-3E43F89D1589}</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81" name="Google Shape;81;p27"/>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2"/>
        <p:cNvGrpSpPr/>
        <p:nvPr/>
      </p:nvGrpSpPr>
      <p:grpSpPr>
        <a:xfrm>
          <a:off x="0" y="0"/>
          <a:ext cx="0" cy="0"/>
          <a:chOff x="0" y="0"/>
          <a:chExt cx="0" cy="0"/>
        </a:xfrm>
      </p:grpSpPr>
      <p:sp>
        <p:nvSpPr>
          <p:cNvPr id="83" name="Google Shape;83;p28"/>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4" name="Google Shape;84;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5" name="Google Shape;85;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6" name="Google Shape;86;p28"/>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29"/>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9" name="Google Shape;89;p29"/>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sp>
        <p:nvSpPr>
          <p:cNvPr id="91" name="Google Shape;91;p3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2" name="Google Shape;92;p3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sp>
        <p:nvSpPr>
          <p:cNvPr id="94" name="Google Shape;94;p3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3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96" name="Google Shape;96;p3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7" name="Google Shape;97;p3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98" name="Google Shape;98;p3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1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19" name="Google Shape;19;p13"/>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20" name="Google Shape;20;p13"/>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3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23" name="Google Shape;23;p16"/>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24"/>
        <p:cNvGrpSpPr/>
        <p:nvPr/>
      </p:nvGrpSpPr>
      <p:grpSpPr>
        <a:xfrm>
          <a:off x="0" y="0"/>
          <a:ext cx="0" cy="0"/>
          <a:chOff x="0" y="0"/>
          <a:chExt cx="0" cy="0"/>
        </a:xfrm>
      </p:grpSpPr>
      <p:sp>
        <p:nvSpPr>
          <p:cNvPr id="25" name="Google Shape;25;p17"/>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26" name="Google Shape;26;p17"/>
          <p:cNvGraphicFramePr/>
          <p:nvPr/>
        </p:nvGraphicFramePr>
        <p:xfrm>
          <a:off x="201942" y="833662"/>
          <a:ext cx="3000000" cy="3000000"/>
        </p:xfrm>
        <a:graphic>
          <a:graphicData uri="http://schemas.openxmlformats.org/drawingml/2006/table">
            <a:tbl>
              <a:tblPr firstRow="1" bandRow="1">
                <a:noFill/>
                <a:tableStyleId>{2AEAA822-1A06-417A-92B7-3E43F89D1589}</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27" name="Google Shape;27;p17"/>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18"/>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0" name="Google Shape;30;p1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1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18"/>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19"/>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5" name="Google Shape;35;p19"/>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8" name="Google Shape;38;p2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44" name="Google Shape;44;p2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2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7" name="Google Shape;7;p11"/>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8" name="Google Shape;8;p11"/>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9" name="Google Shape;9;p1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10" name="Google Shape;10;p11"/>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11" name="Google Shape;11;p11"/>
          <p:cNvGrpSpPr/>
          <p:nvPr/>
        </p:nvGrpSpPr>
        <p:grpSpPr>
          <a:xfrm>
            <a:off x="6593" y="10"/>
            <a:ext cx="175500" cy="709221"/>
            <a:chOff x="6593" y="10"/>
            <a:chExt cx="175500" cy="709221"/>
          </a:xfrm>
        </p:grpSpPr>
        <p:sp>
          <p:nvSpPr>
            <p:cNvPr id="12" name="Google Shape;12;p11"/>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1"/>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55" name="Google Shape;55;p14"/>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56" name="Google Shape;56;p14"/>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57" name="Google Shape;57;p14"/>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58" name="Google Shape;58;p14"/>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59" name="Google Shape;59;p14"/>
          <p:cNvGrpSpPr/>
          <p:nvPr/>
        </p:nvGrpSpPr>
        <p:grpSpPr>
          <a:xfrm>
            <a:off x="6593" y="10"/>
            <a:ext cx="175500" cy="709221"/>
            <a:chOff x="6593" y="10"/>
            <a:chExt cx="175500" cy="709221"/>
          </a:xfrm>
        </p:grpSpPr>
        <p:sp>
          <p:nvSpPr>
            <p:cNvPr id="60" name="Google Shape;60;p14"/>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4"/>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mc:AlternateContent xmlns:mc="http://schemas.openxmlformats.org/markup-compatibility/2006" xmlns:p14="http://schemas.microsoft.com/office/powerpoint/2010/main">
    <mc:Choice Requires="p14">
      <p:transition p14:dur="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eativecommons.org/licenses/by-nc-sa/3.0/" TargetMode="External"/><Relationship Id="rId4" Type="http://schemas.openxmlformats.org/officeDocument/2006/relationships/hyperlink" Target="https://technofaq.org/posts/2020/07/the-best-food-delivery-app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ctrTitle"/>
          </p:nvPr>
        </p:nvSpPr>
        <p:spPr>
          <a:xfrm>
            <a:off x="1158150" y="1412050"/>
            <a:ext cx="6827700" cy="581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600" dirty="0"/>
              <a:t>FoodHub Data Analysis</a:t>
            </a:r>
            <a:endParaRPr sz="3600" dirty="0"/>
          </a:p>
        </p:txBody>
      </p:sp>
      <p:sp>
        <p:nvSpPr>
          <p:cNvPr id="106" name="Google Shape;106;p1"/>
          <p:cNvSpPr txBox="1">
            <a:spLocks noGrp="1"/>
          </p:cNvSpPr>
          <p:nvPr>
            <p:ph type="ctrTitle"/>
          </p:nvPr>
        </p:nvSpPr>
        <p:spPr>
          <a:xfrm>
            <a:off x="1153000" y="2038575"/>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000" b="0" dirty="0"/>
              <a:t>Project 1: Python Foundations</a:t>
            </a:r>
            <a:endParaRPr sz="3000" b="0" dirty="0"/>
          </a:p>
        </p:txBody>
      </p:sp>
      <p:sp>
        <p:nvSpPr>
          <p:cNvPr id="107" name="Google Shape;107;p1"/>
          <p:cNvSpPr txBox="1">
            <a:spLocks noGrp="1"/>
          </p:cNvSpPr>
          <p:nvPr>
            <p:ph type="ctrTitle"/>
          </p:nvPr>
        </p:nvSpPr>
        <p:spPr>
          <a:xfrm>
            <a:off x="1153000" y="2429300"/>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1600" b="0" dirty="0"/>
              <a:t>24 June 2022</a:t>
            </a:r>
            <a:endParaRPr sz="1600" b="0" dirty="0"/>
          </a:p>
        </p:txBody>
      </p:sp>
      <p:pic>
        <p:nvPicPr>
          <p:cNvPr id="6" name="Picture 5">
            <a:extLst>
              <a:ext uri="{FF2B5EF4-FFF2-40B4-BE49-F238E27FC236}">
                <a16:creationId xmlns:a16="http://schemas.microsoft.com/office/drawing/2014/main" id="{69EA97B4-CECD-AFC9-FA82-C81B2AAEA89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355702" y="2927600"/>
            <a:ext cx="2054087" cy="1540565"/>
          </a:xfrm>
          <a:prstGeom prst="rect">
            <a:avLst/>
          </a:prstGeom>
        </p:spPr>
      </p:pic>
      <p:sp>
        <p:nvSpPr>
          <p:cNvPr id="7" name="TextBox 6">
            <a:extLst>
              <a:ext uri="{FF2B5EF4-FFF2-40B4-BE49-F238E27FC236}">
                <a16:creationId xmlns:a16="http://schemas.microsoft.com/office/drawing/2014/main" id="{E36C61BC-04D5-FFF9-3791-FA5C991C51D7}"/>
              </a:ext>
            </a:extLst>
          </p:cNvPr>
          <p:cNvSpPr txBox="1"/>
          <p:nvPr/>
        </p:nvSpPr>
        <p:spPr>
          <a:xfrm>
            <a:off x="5411095" y="5217349"/>
            <a:ext cx="2998694" cy="369332"/>
          </a:xfrm>
          <a:prstGeom prst="rect">
            <a:avLst/>
          </a:prstGeom>
          <a:noFill/>
        </p:spPr>
        <p:txBody>
          <a:bodyPr wrap="square" rtlCol="0">
            <a:spAutoFit/>
          </a:bodyPr>
          <a:lstStyle/>
          <a:p>
            <a:r>
              <a:rPr lang="en-US" sz="900" dirty="0">
                <a:hlinkClick r:id="rId4" tooltip="https://technofaq.org/posts/2020/07/the-best-food-delivery-apps/"/>
              </a:rPr>
              <a:t>This Photo</a:t>
            </a:r>
            <a:r>
              <a:rPr lang="en-US" sz="900" dirty="0"/>
              <a:t> by Unknown Author is licensed under </a:t>
            </a:r>
            <a:r>
              <a:rPr lang="en-US" sz="900" dirty="0">
                <a:hlinkClick r:id="rId5" tooltip="https://creativecommons.org/licenses/by-nc-sa/3.0/"/>
              </a:rPr>
              <a:t>CC BY-SA-NC</a:t>
            </a:r>
            <a:endParaRPr lang="en-US" sz="900" dirty="0"/>
          </a:p>
        </p:txBody>
      </p:sp>
      <p:sp>
        <p:nvSpPr>
          <p:cNvPr id="2" name="TextBox 1">
            <a:extLst>
              <a:ext uri="{FF2B5EF4-FFF2-40B4-BE49-F238E27FC236}">
                <a16:creationId xmlns:a16="http://schemas.microsoft.com/office/drawing/2014/main" id="{86A8D929-7520-A536-B399-D5E0D21601DE}"/>
              </a:ext>
            </a:extLst>
          </p:cNvPr>
          <p:cNvSpPr txBox="1"/>
          <p:nvPr/>
        </p:nvSpPr>
        <p:spPr>
          <a:xfrm>
            <a:off x="6419623" y="4518847"/>
            <a:ext cx="1990166" cy="307777"/>
          </a:xfrm>
          <a:prstGeom prst="rect">
            <a:avLst/>
          </a:prstGeom>
          <a:noFill/>
        </p:spPr>
        <p:txBody>
          <a:bodyPr wrap="square" rtlCol="0">
            <a:spAutoFit/>
          </a:bodyPr>
          <a:lstStyle/>
          <a:p>
            <a:r>
              <a:rPr lang="en" sz="1400" b="0" dirty="0"/>
              <a:t>by Hung Lin Lin, Faith</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EB014CE-644D-D91E-DEEE-44CC7FC02E75}"/>
              </a:ext>
            </a:extLst>
          </p:cNvPr>
          <p:cNvSpPr>
            <a:spLocks noGrp="1"/>
          </p:cNvSpPr>
          <p:nvPr>
            <p:ph type="body" idx="1"/>
          </p:nvPr>
        </p:nvSpPr>
        <p:spPr>
          <a:xfrm>
            <a:off x="385011" y="289398"/>
            <a:ext cx="8373978" cy="4499170"/>
          </a:xfrm>
        </p:spPr>
        <p:txBody>
          <a:bodyPr/>
          <a:lstStyle/>
          <a:p>
            <a:pPr marL="133350" indent="0">
              <a:buNone/>
            </a:pPr>
            <a:r>
              <a:rPr lang="en-US" u="sng" dirty="0"/>
              <a:t>Objective</a:t>
            </a:r>
          </a:p>
          <a:p>
            <a:pPr marL="133350" indent="0">
              <a:buNone/>
            </a:pPr>
            <a:endParaRPr lang="en-US" sz="800" u="sng" dirty="0"/>
          </a:p>
          <a:p>
            <a:pPr algn="just"/>
            <a:r>
              <a:rPr lang="en-US" dirty="0"/>
              <a:t>Get fair idea about demand of different restaurants which will help in enhancing customer experience. </a:t>
            </a:r>
          </a:p>
          <a:p>
            <a:pPr algn="just"/>
            <a:endParaRPr lang="en-US" sz="800" dirty="0"/>
          </a:p>
          <a:p>
            <a:pPr algn="just"/>
            <a:r>
              <a:rPr lang="en-US" dirty="0"/>
              <a:t>Find answers to key questions shared by Data Science team to help company improve business.</a:t>
            </a:r>
          </a:p>
          <a:p>
            <a:pPr marL="133350" indent="0" algn="just">
              <a:buNone/>
            </a:pPr>
            <a:endParaRPr lang="en-US" sz="1600" dirty="0"/>
          </a:p>
          <a:p>
            <a:pPr marL="133350" indent="0" algn="just">
              <a:buNone/>
            </a:pPr>
            <a:r>
              <a:rPr lang="en-US" u="sng" dirty="0"/>
              <a:t>Solution Approach</a:t>
            </a:r>
          </a:p>
          <a:p>
            <a:pPr marL="133350" indent="0" algn="just">
              <a:buNone/>
            </a:pPr>
            <a:endParaRPr lang="en-US" sz="800" u="sng" dirty="0"/>
          </a:p>
          <a:p>
            <a:pPr algn="just">
              <a:buFont typeface="Wingdings" panose="05000000000000000000" pitchFamily="2" charset="2"/>
              <a:buChar char="Ø"/>
            </a:pPr>
            <a:r>
              <a:rPr lang="en-US" dirty="0"/>
              <a:t>Gain </a:t>
            </a:r>
            <a:r>
              <a:rPr lang="en-US" sz="1600" b="1" dirty="0"/>
              <a:t>Data Overview </a:t>
            </a:r>
          </a:p>
          <a:p>
            <a:pPr marL="133350" indent="0" algn="just">
              <a:buNone/>
            </a:pPr>
            <a:endParaRPr lang="en-US" sz="800" b="1" dirty="0"/>
          </a:p>
          <a:p>
            <a:pPr algn="just">
              <a:buFont typeface="Wingdings" panose="05000000000000000000" pitchFamily="2" charset="2"/>
              <a:buChar char="Ø"/>
            </a:pPr>
            <a:r>
              <a:rPr lang="en-US" sz="1600" dirty="0"/>
              <a:t>P</a:t>
            </a:r>
            <a:r>
              <a:rPr lang="en-US" dirty="0"/>
              <a:t>erform </a:t>
            </a:r>
            <a:r>
              <a:rPr lang="en-US" sz="1600" b="1" dirty="0"/>
              <a:t>Exploratory Data Analysis</a:t>
            </a:r>
            <a:r>
              <a:rPr lang="en-US" dirty="0"/>
              <a:t>, which encompasses </a:t>
            </a:r>
            <a:r>
              <a:rPr lang="en-US" sz="1600" i="1" dirty="0"/>
              <a:t>Univariate Analysis &amp; Multivariate Analysis</a:t>
            </a:r>
            <a:r>
              <a:rPr lang="en-US" sz="1600" dirty="0"/>
              <a:t>,</a:t>
            </a:r>
            <a:r>
              <a:rPr lang="en-US" sz="1600" b="1" dirty="0"/>
              <a:t> </a:t>
            </a:r>
            <a:r>
              <a:rPr lang="en-US" dirty="0"/>
              <a:t>on the data stored by </a:t>
            </a:r>
            <a:r>
              <a:rPr lang="en-US" dirty="0" err="1"/>
              <a:t>FoodHub</a:t>
            </a:r>
            <a:r>
              <a:rPr lang="en-US" dirty="0"/>
              <a:t>, of different orders made by registered customers in their online portal.</a:t>
            </a:r>
          </a:p>
          <a:p>
            <a:pPr algn="just">
              <a:buFont typeface="Wingdings" panose="05000000000000000000" pitchFamily="2" charset="2"/>
              <a:buChar char="Ø"/>
            </a:pPr>
            <a:endParaRPr lang="en-US" sz="800" dirty="0"/>
          </a:p>
          <a:p>
            <a:pPr algn="just">
              <a:buFont typeface="Wingdings" panose="05000000000000000000" pitchFamily="2" charset="2"/>
              <a:buChar char="Ø"/>
            </a:pPr>
            <a:r>
              <a:rPr lang="en-US" dirty="0"/>
              <a:t>Extract relevant </a:t>
            </a:r>
            <a:r>
              <a:rPr lang="en-US" sz="1600" i="1" dirty="0"/>
              <a:t>Conclusion, Actionable Insights and Recommendations</a:t>
            </a:r>
            <a:r>
              <a:rPr lang="en-US" sz="1600" dirty="0"/>
              <a:t>, majorly focusing on cuisine type, feedback ratings and delivery time.</a:t>
            </a:r>
            <a:endParaRPr lang="en-US" dirty="0"/>
          </a:p>
          <a:p>
            <a:pPr marL="133350" indent="0" algn="just">
              <a:buNone/>
            </a:pPr>
            <a:endParaRPr lang="en-US" dirty="0"/>
          </a:p>
          <a:p>
            <a:pPr marL="133350" indent="0" algn="just">
              <a:buNone/>
            </a:pPr>
            <a:endParaRPr lang="en-US" dirty="0"/>
          </a:p>
          <a:p>
            <a:endParaRPr lang="en-US" dirty="0"/>
          </a:p>
        </p:txBody>
      </p:sp>
      <p:pic>
        <p:nvPicPr>
          <p:cNvPr id="5" name="Graphic 4" descr="Research">
            <a:extLst>
              <a:ext uri="{FF2B5EF4-FFF2-40B4-BE49-F238E27FC236}">
                <a16:creationId xmlns:a16="http://schemas.microsoft.com/office/drawing/2014/main" id="{CA422777-BD99-52D3-38E3-007EADECFB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44589" y="2142798"/>
            <a:ext cx="914400" cy="914400"/>
          </a:xfrm>
          <a:prstGeom prst="rect">
            <a:avLst/>
          </a:prstGeom>
        </p:spPr>
      </p:pic>
    </p:spTree>
    <p:extLst>
      <p:ext uri="{BB962C8B-B14F-4D97-AF65-F5344CB8AC3E}">
        <p14:creationId xmlns:p14="http://schemas.microsoft.com/office/powerpoint/2010/main" val="2542327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E9DF2-E011-CFD2-25C5-161E6712F2C7}"/>
              </a:ext>
            </a:extLst>
          </p:cNvPr>
          <p:cNvSpPr>
            <a:spLocks noGrp="1"/>
          </p:cNvSpPr>
          <p:nvPr>
            <p:ph type="title"/>
          </p:nvPr>
        </p:nvSpPr>
        <p:spPr/>
        <p:txBody>
          <a:bodyPr/>
          <a:lstStyle/>
          <a:p>
            <a:r>
              <a:rPr lang="en-US" dirty="0"/>
              <a:t>Data Information</a:t>
            </a:r>
            <a:br>
              <a:rPr lang="en-US" dirty="0"/>
            </a:br>
            <a:endParaRPr lang="en-US" dirty="0"/>
          </a:p>
        </p:txBody>
      </p:sp>
      <p:sp>
        <p:nvSpPr>
          <p:cNvPr id="3" name="Text Placeholder 2">
            <a:extLst>
              <a:ext uri="{FF2B5EF4-FFF2-40B4-BE49-F238E27FC236}">
                <a16:creationId xmlns:a16="http://schemas.microsoft.com/office/drawing/2014/main" id="{5E664951-1D5A-2B32-B235-195554B5FFD2}"/>
              </a:ext>
            </a:extLst>
          </p:cNvPr>
          <p:cNvSpPr>
            <a:spLocks noGrp="1"/>
          </p:cNvSpPr>
          <p:nvPr>
            <p:ph type="body" idx="1"/>
          </p:nvPr>
        </p:nvSpPr>
        <p:spPr>
          <a:xfrm>
            <a:off x="202550" y="715262"/>
            <a:ext cx="8575200" cy="4138959"/>
          </a:xfrm>
        </p:spPr>
        <p:txBody>
          <a:bodyPr/>
          <a:lstStyle/>
          <a:p>
            <a:pPr marL="133350" indent="0" algn="just">
              <a:buNone/>
            </a:pPr>
            <a:r>
              <a:rPr lang="en-US" sz="1400" dirty="0"/>
              <a:t>The data contains the different data related to a food order. The detailed data dictionary is given below.</a:t>
            </a:r>
          </a:p>
          <a:p>
            <a:pPr algn="just">
              <a:lnSpc>
                <a:spcPct val="100000"/>
              </a:lnSpc>
            </a:pPr>
            <a:endParaRPr lang="en-US" sz="800" dirty="0"/>
          </a:p>
          <a:p>
            <a:pPr algn="just">
              <a:lnSpc>
                <a:spcPct val="200000"/>
              </a:lnSpc>
            </a:pPr>
            <a:r>
              <a:rPr lang="en-US" sz="1100" b="1" dirty="0" err="1"/>
              <a:t>order_id</a:t>
            </a:r>
            <a:r>
              <a:rPr lang="en-US" sz="1100" b="1" dirty="0"/>
              <a:t>                        </a:t>
            </a:r>
            <a:r>
              <a:rPr lang="en-US" sz="1100" dirty="0"/>
              <a:t>: Unique ID of the order</a:t>
            </a:r>
          </a:p>
          <a:p>
            <a:pPr algn="just">
              <a:lnSpc>
                <a:spcPct val="200000"/>
              </a:lnSpc>
            </a:pPr>
            <a:r>
              <a:rPr lang="en-US" sz="1100" b="1" dirty="0" err="1"/>
              <a:t>customer_id</a:t>
            </a:r>
            <a:r>
              <a:rPr lang="en-US" sz="1100" b="1" dirty="0"/>
              <a:t>                 </a:t>
            </a:r>
            <a:r>
              <a:rPr lang="en-US" sz="1100" dirty="0"/>
              <a:t>: ID of the customer who ordered the food</a:t>
            </a:r>
          </a:p>
          <a:p>
            <a:pPr algn="just">
              <a:lnSpc>
                <a:spcPct val="200000"/>
              </a:lnSpc>
            </a:pPr>
            <a:r>
              <a:rPr lang="en-US" sz="1100" b="1" dirty="0" err="1"/>
              <a:t>restaurant_name</a:t>
            </a:r>
            <a:r>
              <a:rPr lang="en-US" sz="1100" b="1" dirty="0"/>
              <a:t>         </a:t>
            </a:r>
            <a:r>
              <a:rPr lang="en-US" sz="1100" dirty="0"/>
              <a:t>: Name of the restaurant</a:t>
            </a:r>
          </a:p>
          <a:p>
            <a:pPr algn="just">
              <a:lnSpc>
                <a:spcPct val="200000"/>
              </a:lnSpc>
            </a:pPr>
            <a:r>
              <a:rPr lang="en-US" sz="1100" b="1" dirty="0" err="1"/>
              <a:t>cuisine_type</a:t>
            </a:r>
            <a:r>
              <a:rPr lang="en-US" sz="1100" b="1" dirty="0"/>
              <a:t>                 </a:t>
            </a:r>
            <a:r>
              <a:rPr lang="en-US" sz="1100" dirty="0"/>
              <a:t>: Cuisine ordered by the customer</a:t>
            </a:r>
          </a:p>
          <a:p>
            <a:pPr algn="just">
              <a:lnSpc>
                <a:spcPct val="200000"/>
              </a:lnSpc>
            </a:pPr>
            <a:r>
              <a:rPr lang="en-US" sz="1100" b="1" dirty="0" err="1"/>
              <a:t>cost_of_the_order</a:t>
            </a:r>
            <a:r>
              <a:rPr lang="en-US" sz="1100" b="1" dirty="0"/>
              <a:t>        </a:t>
            </a:r>
            <a:r>
              <a:rPr lang="en-US" sz="1100" dirty="0"/>
              <a:t>: Cost of the order</a:t>
            </a:r>
          </a:p>
          <a:p>
            <a:pPr algn="just">
              <a:lnSpc>
                <a:spcPct val="200000"/>
              </a:lnSpc>
            </a:pPr>
            <a:r>
              <a:rPr lang="en-US" sz="1100" b="1" dirty="0" err="1"/>
              <a:t>day_of_the_week</a:t>
            </a:r>
            <a:r>
              <a:rPr lang="en-US" sz="1100" b="1" dirty="0"/>
              <a:t>         </a:t>
            </a:r>
            <a:r>
              <a:rPr lang="en-US" sz="1100" dirty="0"/>
              <a:t>: Indicates whether the order is placed on a weekday or weekend </a:t>
            </a:r>
          </a:p>
          <a:p>
            <a:pPr marL="133350" indent="0" algn="just">
              <a:lnSpc>
                <a:spcPct val="150000"/>
              </a:lnSpc>
              <a:buNone/>
            </a:pPr>
            <a:r>
              <a:rPr lang="en-US" sz="1100" dirty="0"/>
              <a:t>         (The weekday is from Monday to Friday and the weekend is Saturday and Sunday)</a:t>
            </a:r>
          </a:p>
          <a:p>
            <a:pPr algn="just">
              <a:lnSpc>
                <a:spcPct val="200000"/>
              </a:lnSpc>
            </a:pPr>
            <a:r>
              <a:rPr lang="en-US" sz="1100" b="1" dirty="0"/>
              <a:t>rating                            </a:t>
            </a:r>
            <a:r>
              <a:rPr lang="en-US" sz="1100" dirty="0"/>
              <a:t>: Rating given by the customer out of 5</a:t>
            </a:r>
          </a:p>
          <a:p>
            <a:pPr algn="just">
              <a:lnSpc>
                <a:spcPct val="150000"/>
              </a:lnSpc>
            </a:pPr>
            <a:r>
              <a:rPr lang="en-US" sz="1100" b="1" dirty="0" err="1"/>
              <a:t>food_preparation_time</a:t>
            </a:r>
            <a:r>
              <a:rPr lang="en-US" sz="1100" dirty="0"/>
              <a:t>: Time (in minutes) taken by the restaurant to prepare the food. This is calculated by taking the difference between the timestamps of the restaurant's order confirmation and the delivery person's pick-up confirmation.</a:t>
            </a:r>
            <a:endParaRPr lang="en-US" sz="800" dirty="0"/>
          </a:p>
          <a:p>
            <a:pPr algn="just">
              <a:lnSpc>
                <a:spcPct val="150000"/>
              </a:lnSpc>
            </a:pPr>
            <a:r>
              <a:rPr lang="en-US" sz="1100" b="1" dirty="0" err="1"/>
              <a:t>delivery_time</a:t>
            </a:r>
            <a:r>
              <a:rPr lang="en-US" sz="1100" b="1" dirty="0"/>
              <a:t>                </a:t>
            </a:r>
            <a:r>
              <a:rPr lang="en-US" sz="1100" dirty="0"/>
              <a:t>: Time (in minutes) taken by the delivery person to deliver the food package. This is calculated by taking the difference between the timestamps of the delivery person's pick-up confirmation and drop-off information.</a:t>
            </a:r>
          </a:p>
          <a:p>
            <a:endParaRPr lang="en-US" dirty="0"/>
          </a:p>
        </p:txBody>
      </p:sp>
      <p:graphicFrame>
        <p:nvGraphicFramePr>
          <p:cNvPr id="6" name="Table 6">
            <a:extLst>
              <a:ext uri="{FF2B5EF4-FFF2-40B4-BE49-F238E27FC236}">
                <a16:creationId xmlns:a16="http://schemas.microsoft.com/office/drawing/2014/main" id="{8AD5AA8A-D3BA-BD56-1ACA-D42373B2B4F4}"/>
              </a:ext>
            </a:extLst>
          </p:cNvPr>
          <p:cNvGraphicFramePr>
            <a:graphicFrameLocks noGrp="1"/>
          </p:cNvGraphicFramePr>
          <p:nvPr>
            <p:extLst>
              <p:ext uri="{D42A27DB-BD31-4B8C-83A1-F6EECF244321}">
                <p14:modId xmlns:p14="http://schemas.microsoft.com/office/powerpoint/2010/main" val="39670186"/>
              </p:ext>
            </p:extLst>
          </p:nvPr>
        </p:nvGraphicFramePr>
        <p:xfrm>
          <a:off x="6126467" y="1118360"/>
          <a:ext cx="2869583" cy="741680"/>
        </p:xfrm>
        <a:graphic>
          <a:graphicData uri="http://schemas.openxmlformats.org/drawingml/2006/table">
            <a:tbl>
              <a:tblPr firstRow="1" bandRow="1">
                <a:tableStyleId>{2AEAA822-1A06-417A-92B7-3E43F89D1589}</a:tableStyleId>
              </a:tblPr>
              <a:tblGrid>
                <a:gridCol w="1434791">
                  <a:extLst>
                    <a:ext uri="{9D8B030D-6E8A-4147-A177-3AD203B41FA5}">
                      <a16:colId xmlns:a16="http://schemas.microsoft.com/office/drawing/2014/main" val="2061682792"/>
                    </a:ext>
                  </a:extLst>
                </a:gridCol>
                <a:gridCol w="1434792">
                  <a:extLst>
                    <a:ext uri="{9D8B030D-6E8A-4147-A177-3AD203B41FA5}">
                      <a16:colId xmlns:a16="http://schemas.microsoft.com/office/drawing/2014/main" val="3566520394"/>
                    </a:ext>
                  </a:extLst>
                </a:gridCol>
              </a:tblGrid>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t>Observations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t>Variables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alpha val="20000"/>
                      </a:schemeClr>
                    </a:solidFill>
                  </a:tcPr>
                </a:tc>
                <a:extLst>
                  <a:ext uri="{0D108BD9-81ED-4DB2-BD59-A6C34878D82A}">
                    <a16:rowId xmlns:a16="http://schemas.microsoft.com/office/drawing/2014/main" val="857232581"/>
                  </a:ext>
                </a:extLst>
              </a:tr>
              <a:tr h="370840">
                <a:tc>
                  <a:txBody>
                    <a:bodyPr/>
                    <a:lstStyle/>
                    <a:p>
                      <a:pPr algn="ctr"/>
                      <a:r>
                        <a:rPr lang="en-US" sz="1200" dirty="0"/>
                        <a:t>1898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algn="ctr"/>
                      <a:r>
                        <a:rPr lang="en-US" sz="1200" dirty="0"/>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310835892"/>
                  </a:ext>
                </a:extLst>
              </a:tr>
            </a:tbl>
          </a:graphicData>
        </a:graphic>
      </p:graphicFrame>
      <p:sp>
        <p:nvSpPr>
          <p:cNvPr id="7" name="TextBox 6">
            <a:extLst>
              <a:ext uri="{FF2B5EF4-FFF2-40B4-BE49-F238E27FC236}">
                <a16:creationId xmlns:a16="http://schemas.microsoft.com/office/drawing/2014/main" id="{561ED275-067A-83F5-0D96-D20829363A5C}"/>
              </a:ext>
            </a:extLst>
          </p:cNvPr>
          <p:cNvSpPr txBox="1"/>
          <p:nvPr/>
        </p:nvSpPr>
        <p:spPr>
          <a:xfrm>
            <a:off x="5651271" y="2027102"/>
            <a:ext cx="3344779" cy="830997"/>
          </a:xfrm>
          <a:prstGeom prst="rect">
            <a:avLst/>
          </a:prstGeom>
          <a:noFill/>
          <a:ln>
            <a:solidFill>
              <a:schemeClr val="tx1"/>
            </a:solidFill>
          </a:ln>
        </p:spPr>
        <p:txBody>
          <a:bodyPr wrap="square" rtlCol="0">
            <a:spAutoFit/>
          </a:bodyPr>
          <a:lstStyle/>
          <a:p>
            <a:pPr algn="just"/>
            <a:r>
              <a:rPr lang="en-US" sz="1200" dirty="0"/>
              <a:t>Note:</a:t>
            </a:r>
          </a:p>
          <a:p>
            <a:pPr marL="171450" indent="-171450" algn="just">
              <a:buFont typeface="Arial" panose="020B0604020202020204" pitchFamily="34" charset="0"/>
              <a:buChar char="*"/>
            </a:pPr>
            <a:r>
              <a:rPr lang="en-US" sz="1200" dirty="0"/>
              <a:t>Values in rating column listed as ‘Not Given’, said to be due to users </a:t>
            </a:r>
            <a:r>
              <a:rPr lang="en-US" sz="1200"/>
              <a:t>choosing not </a:t>
            </a:r>
            <a:r>
              <a:rPr lang="en-US" sz="1200" dirty="0"/>
              <a:t>to rate the restaurants.</a:t>
            </a:r>
          </a:p>
        </p:txBody>
      </p:sp>
    </p:spTree>
    <p:extLst>
      <p:ext uri="{BB962C8B-B14F-4D97-AF65-F5344CB8AC3E}">
        <p14:creationId xmlns:p14="http://schemas.microsoft.com/office/powerpoint/2010/main" val="3230171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5"/>
          <p:cNvSpPr txBox="1">
            <a:spLocks noGrp="1"/>
          </p:cNvSpPr>
          <p:nvPr>
            <p:ph type="title"/>
          </p:nvPr>
        </p:nvSpPr>
        <p:spPr>
          <a:xfrm>
            <a:off x="202550" y="12671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Data Overview</a:t>
            </a:r>
            <a:endParaRPr dirty="0">
              <a:solidFill>
                <a:srgbClr val="000000"/>
              </a:solidFill>
            </a:endParaRPr>
          </a:p>
        </p:txBody>
      </p:sp>
      <p:sp>
        <p:nvSpPr>
          <p:cNvPr id="137" name="Google Shape;137;p5"/>
          <p:cNvSpPr txBox="1">
            <a:spLocks noGrp="1"/>
          </p:cNvSpPr>
          <p:nvPr>
            <p:ph type="body" idx="1"/>
          </p:nvPr>
        </p:nvSpPr>
        <p:spPr>
          <a:xfrm>
            <a:off x="202550" y="386080"/>
            <a:ext cx="8738900" cy="4600872"/>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US" sz="1400" dirty="0">
                <a:solidFill>
                  <a:srgbClr val="000000"/>
                </a:solidFill>
              </a:rPr>
              <a:t>Sample of Dataset (First few rows)</a:t>
            </a:r>
          </a:p>
          <a:p>
            <a:pPr marL="457200" lvl="0" indent="-317500" algn="l" rtl="0">
              <a:lnSpc>
                <a:spcPct val="115000"/>
              </a:lnSpc>
              <a:spcBef>
                <a:spcPts val="1000"/>
              </a:spcBef>
              <a:spcAft>
                <a:spcPts val="0"/>
              </a:spcAft>
              <a:buClr>
                <a:srgbClr val="000000"/>
              </a:buClr>
              <a:buSzPts val="1400"/>
              <a:buChar char="●"/>
            </a:pPr>
            <a:endParaRPr lang="en-US"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endParaRPr lang="en-US"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endParaRPr lang="en-US" sz="1400" dirty="0">
              <a:solidFill>
                <a:srgbClr val="000000"/>
              </a:solidFill>
            </a:endParaRPr>
          </a:p>
          <a:p>
            <a:pPr marL="139700" indent="0">
              <a:spcBef>
                <a:spcPts val="1000"/>
              </a:spcBef>
              <a:buClr>
                <a:srgbClr val="000000"/>
              </a:buClr>
              <a:buSzPts val="1400"/>
              <a:buNone/>
            </a:pPr>
            <a:endParaRPr lang="en-US" sz="800" dirty="0">
              <a:solidFill>
                <a:srgbClr val="000000"/>
              </a:solidFill>
            </a:endParaRPr>
          </a:p>
          <a:p>
            <a:pPr marL="425450" indent="-285750">
              <a:spcBef>
                <a:spcPts val="1000"/>
              </a:spcBef>
              <a:buClr>
                <a:srgbClr val="000000"/>
              </a:buClr>
              <a:buSzPts val="1400"/>
            </a:pPr>
            <a:endParaRPr lang="en-US" sz="800" dirty="0">
              <a:solidFill>
                <a:srgbClr val="000000"/>
              </a:solidFill>
            </a:endParaRPr>
          </a:p>
          <a:p>
            <a:pPr marL="425450" indent="-285750">
              <a:spcBef>
                <a:spcPts val="1000"/>
              </a:spcBef>
              <a:buClr>
                <a:srgbClr val="000000"/>
              </a:buClr>
              <a:buSzPts val="1400"/>
            </a:pPr>
            <a:r>
              <a:rPr lang="en-US" sz="1200" dirty="0">
                <a:solidFill>
                  <a:srgbClr val="000000"/>
                </a:solidFill>
              </a:rPr>
              <a:t>There are </a:t>
            </a:r>
            <a:r>
              <a:rPr lang="en-US" sz="1200" b="1" i="1" dirty="0">
                <a:solidFill>
                  <a:srgbClr val="000000"/>
                </a:solidFill>
              </a:rPr>
              <a:t>1898 rows </a:t>
            </a:r>
            <a:r>
              <a:rPr lang="en-US" sz="1200" dirty="0">
                <a:solidFill>
                  <a:srgbClr val="000000"/>
                </a:solidFill>
              </a:rPr>
              <a:t>and </a:t>
            </a:r>
            <a:r>
              <a:rPr lang="en-US" sz="1200" b="1" i="1" dirty="0">
                <a:solidFill>
                  <a:srgbClr val="000000"/>
                </a:solidFill>
              </a:rPr>
              <a:t>9 columns</a:t>
            </a:r>
            <a:r>
              <a:rPr lang="en-US" sz="1200" dirty="0">
                <a:solidFill>
                  <a:srgbClr val="000000"/>
                </a:solidFill>
              </a:rPr>
              <a:t>.</a:t>
            </a:r>
          </a:p>
          <a:p>
            <a:pPr marL="457200" lvl="0" indent="-317500" algn="l" rtl="0">
              <a:lnSpc>
                <a:spcPct val="115000"/>
              </a:lnSpc>
              <a:spcBef>
                <a:spcPts val="1000"/>
              </a:spcBef>
              <a:spcAft>
                <a:spcPts val="0"/>
              </a:spcAft>
              <a:buClr>
                <a:srgbClr val="000000"/>
              </a:buClr>
              <a:buSzPts val="1400"/>
              <a:buChar char="●"/>
            </a:pPr>
            <a:r>
              <a:rPr lang="en-US" sz="1200" dirty="0">
                <a:solidFill>
                  <a:srgbClr val="000000"/>
                </a:solidFill>
              </a:rPr>
              <a:t>The </a:t>
            </a:r>
            <a:r>
              <a:rPr lang="en-US" sz="1200" dirty="0" err="1">
                <a:solidFill>
                  <a:srgbClr val="000000"/>
                </a:solidFill>
              </a:rPr>
              <a:t>restaurant_name</a:t>
            </a:r>
            <a:r>
              <a:rPr lang="en-US" sz="1200" dirty="0">
                <a:solidFill>
                  <a:srgbClr val="000000"/>
                </a:solidFill>
              </a:rPr>
              <a:t>, </a:t>
            </a:r>
            <a:r>
              <a:rPr lang="en-US" sz="1200" dirty="0" err="1">
                <a:solidFill>
                  <a:srgbClr val="000000"/>
                </a:solidFill>
              </a:rPr>
              <a:t>cuisine_type</a:t>
            </a:r>
            <a:r>
              <a:rPr lang="en-US" sz="1200" dirty="0">
                <a:solidFill>
                  <a:srgbClr val="000000"/>
                </a:solidFill>
              </a:rPr>
              <a:t>, </a:t>
            </a:r>
            <a:r>
              <a:rPr lang="en-US" sz="1200" dirty="0" err="1">
                <a:solidFill>
                  <a:srgbClr val="000000"/>
                </a:solidFill>
              </a:rPr>
              <a:t>day_of_the_week</a:t>
            </a:r>
            <a:r>
              <a:rPr lang="en-US" sz="1200" dirty="0">
                <a:solidFill>
                  <a:srgbClr val="000000"/>
                </a:solidFill>
              </a:rPr>
              <a:t> and rating columns are of </a:t>
            </a:r>
            <a:r>
              <a:rPr lang="en-US" sz="1200" b="1" i="1" dirty="0">
                <a:solidFill>
                  <a:srgbClr val="000000"/>
                </a:solidFill>
              </a:rPr>
              <a:t>object</a:t>
            </a:r>
            <a:r>
              <a:rPr lang="en-US" sz="1200" dirty="0">
                <a:solidFill>
                  <a:srgbClr val="000000"/>
                </a:solidFill>
              </a:rPr>
              <a:t> type, while the rest of the columns are</a:t>
            </a:r>
            <a:r>
              <a:rPr lang="en-US" sz="1200" b="1" i="1" dirty="0">
                <a:solidFill>
                  <a:srgbClr val="000000"/>
                </a:solidFill>
              </a:rPr>
              <a:t> numerical </a:t>
            </a:r>
            <a:r>
              <a:rPr lang="en-US" sz="1200" dirty="0">
                <a:solidFill>
                  <a:srgbClr val="000000"/>
                </a:solidFill>
              </a:rPr>
              <a:t>in nature. The object type columns contain categories in them.</a:t>
            </a:r>
          </a:p>
          <a:p>
            <a:pPr marL="457200" lvl="0" indent="-317500" algn="l" rtl="0">
              <a:lnSpc>
                <a:spcPct val="115000"/>
              </a:lnSpc>
              <a:spcBef>
                <a:spcPts val="1000"/>
              </a:spcBef>
              <a:spcAft>
                <a:spcPts val="0"/>
              </a:spcAft>
              <a:buClr>
                <a:srgbClr val="000000"/>
              </a:buClr>
              <a:buSzPts val="1400"/>
              <a:buChar char="●"/>
            </a:pPr>
            <a:r>
              <a:rPr lang="en-US" sz="1200" dirty="0">
                <a:solidFill>
                  <a:srgbClr val="000000"/>
                </a:solidFill>
              </a:rPr>
              <a:t>There are </a:t>
            </a:r>
            <a:r>
              <a:rPr lang="en-US" sz="1200" b="1" i="1" dirty="0">
                <a:solidFill>
                  <a:srgbClr val="000000"/>
                </a:solidFill>
              </a:rPr>
              <a:t>no missing values</a:t>
            </a:r>
            <a:r>
              <a:rPr lang="en-US" sz="1200" dirty="0">
                <a:solidFill>
                  <a:srgbClr val="000000"/>
                </a:solidFill>
              </a:rPr>
              <a:t>. All the columns have 1898 observations and there are no null values for each column.</a:t>
            </a:r>
          </a:p>
          <a:p>
            <a:pPr marL="457200" lvl="0" indent="-317500" algn="l" rtl="0">
              <a:lnSpc>
                <a:spcPct val="115000"/>
              </a:lnSpc>
              <a:spcBef>
                <a:spcPts val="1000"/>
              </a:spcBef>
              <a:spcAft>
                <a:spcPts val="0"/>
              </a:spcAft>
              <a:buClr>
                <a:srgbClr val="000000"/>
              </a:buClr>
              <a:buSzPts val="1400"/>
              <a:buChar char="●"/>
            </a:pPr>
            <a:r>
              <a:rPr lang="en-US" sz="1200" dirty="0">
                <a:solidFill>
                  <a:srgbClr val="000000"/>
                </a:solidFill>
              </a:rPr>
              <a:t>Once an order is placed, time taken to prepare food:                                                                                                        </a:t>
            </a:r>
            <a:r>
              <a:rPr lang="en-US" sz="1200" b="1" i="1" dirty="0">
                <a:solidFill>
                  <a:srgbClr val="000000"/>
                </a:solidFill>
              </a:rPr>
              <a:t>Minimum - 20mins,   Average - 27.37mins,   Maximum - 35mins</a:t>
            </a:r>
          </a:p>
          <a:p>
            <a:pPr marL="425450" indent="-285750">
              <a:spcBef>
                <a:spcPts val="1000"/>
              </a:spcBef>
              <a:buClr>
                <a:srgbClr val="000000"/>
              </a:buClr>
              <a:buSzPts val="1400"/>
            </a:pPr>
            <a:r>
              <a:rPr lang="en-US" sz="1200" b="1" i="1" dirty="0">
                <a:solidFill>
                  <a:srgbClr val="000000"/>
                </a:solidFill>
              </a:rPr>
              <a:t>736 orders </a:t>
            </a:r>
            <a:r>
              <a:rPr lang="en-US" sz="1200" dirty="0">
                <a:solidFill>
                  <a:srgbClr val="000000"/>
                </a:solidFill>
              </a:rPr>
              <a:t>are not rated, as their ratings are ‘Not given’. </a:t>
            </a:r>
          </a:p>
          <a:p>
            <a:pPr marL="457200" lvl="0" indent="-317500" algn="l" rtl="0">
              <a:lnSpc>
                <a:spcPct val="115000"/>
              </a:lnSpc>
              <a:spcBef>
                <a:spcPts val="1000"/>
              </a:spcBef>
              <a:spcAft>
                <a:spcPts val="0"/>
              </a:spcAft>
              <a:buClr>
                <a:srgbClr val="000000"/>
              </a:buClr>
              <a:buSzPts val="1400"/>
              <a:buChar char="●"/>
            </a:pPr>
            <a:endParaRPr lang="en-US"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endParaRPr lang="en-US"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endParaRPr lang="en-US"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endParaRPr lang="en-US"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endParaRPr lang="en-US"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endParaRPr sz="1400" dirty="0">
              <a:solidFill>
                <a:srgbClr val="000000"/>
              </a:solidFill>
            </a:endParaRPr>
          </a:p>
        </p:txBody>
      </p:sp>
      <p:pic>
        <p:nvPicPr>
          <p:cNvPr id="3" name="Picture 2">
            <a:extLst>
              <a:ext uri="{FF2B5EF4-FFF2-40B4-BE49-F238E27FC236}">
                <a16:creationId xmlns:a16="http://schemas.microsoft.com/office/drawing/2014/main" id="{B78B4F10-1A2B-ADBC-171A-F6349CEB7F00}"/>
              </a:ext>
            </a:extLst>
          </p:cNvPr>
          <p:cNvPicPr>
            <a:picLocks noChangeAspect="1"/>
          </p:cNvPicPr>
          <p:nvPr/>
        </p:nvPicPr>
        <p:blipFill>
          <a:blip r:embed="rId3"/>
          <a:stretch>
            <a:fillRect/>
          </a:stretch>
        </p:blipFill>
        <p:spPr>
          <a:xfrm>
            <a:off x="411480" y="951904"/>
            <a:ext cx="8321040" cy="1529662"/>
          </a:xfrm>
          <a:prstGeom prst="rect">
            <a:avLst/>
          </a:prstGeom>
        </p:spPr>
      </p:pic>
      <p:sp>
        <p:nvSpPr>
          <p:cNvPr id="8" name="Google Shape;137;p5">
            <a:extLst>
              <a:ext uri="{FF2B5EF4-FFF2-40B4-BE49-F238E27FC236}">
                <a16:creationId xmlns:a16="http://schemas.microsoft.com/office/drawing/2014/main" id="{863D7468-D733-6074-69DA-D7A535E8EC4C}"/>
              </a:ext>
            </a:extLst>
          </p:cNvPr>
          <p:cNvSpPr txBox="1">
            <a:spLocks/>
          </p:cNvSpPr>
          <p:nvPr/>
        </p:nvSpPr>
        <p:spPr>
          <a:xfrm>
            <a:off x="257100" y="6769099"/>
            <a:ext cx="8629800" cy="3689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marL="139700" indent="0">
              <a:spcBef>
                <a:spcPts val="1000"/>
              </a:spcBef>
              <a:buClr>
                <a:srgbClr val="000000"/>
              </a:buClr>
              <a:buSzPts val="1400"/>
              <a:buFont typeface="Nunito"/>
              <a:buNone/>
            </a:pPr>
            <a:r>
              <a:rPr lang="en-US" sz="1400">
                <a:solidFill>
                  <a:srgbClr val="000000"/>
                </a:solidFill>
              </a:rPr>
              <a:t>Sample of Dataset (First few rows)</a:t>
            </a:r>
          </a:p>
          <a:p>
            <a:pPr indent="-317500">
              <a:spcBef>
                <a:spcPts val="1000"/>
              </a:spcBef>
              <a:buClr>
                <a:srgbClr val="000000"/>
              </a:buClr>
              <a:buSzPts val="1400"/>
            </a:pPr>
            <a:endParaRPr lang="en-US" sz="1400">
              <a:solidFill>
                <a:srgbClr val="000000"/>
              </a:solidFill>
            </a:endParaRPr>
          </a:p>
          <a:p>
            <a:pPr indent="-317500">
              <a:spcBef>
                <a:spcPts val="1000"/>
              </a:spcBef>
              <a:buClr>
                <a:srgbClr val="000000"/>
              </a:buClr>
              <a:buSzPts val="1400"/>
            </a:pPr>
            <a:endParaRPr lang="en-US" sz="1400">
              <a:solidFill>
                <a:srgbClr val="000000"/>
              </a:solidFill>
            </a:endParaRPr>
          </a:p>
          <a:p>
            <a:pPr indent="-317500">
              <a:spcBef>
                <a:spcPts val="1000"/>
              </a:spcBef>
              <a:buClr>
                <a:srgbClr val="000000"/>
              </a:buClr>
              <a:buSzPts val="1400"/>
            </a:pPr>
            <a:endParaRPr lang="en-US" sz="1400">
              <a:solidFill>
                <a:srgbClr val="000000"/>
              </a:solidFill>
            </a:endParaRPr>
          </a:p>
          <a:p>
            <a:pPr indent="-317500">
              <a:spcBef>
                <a:spcPts val="1000"/>
              </a:spcBef>
              <a:buClr>
                <a:srgbClr val="000000"/>
              </a:buClr>
              <a:buSzPts val="1400"/>
            </a:pPr>
            <a:endParaRPr lang="en-US" sz="1400">
              <a:solidFill>
                <a:srgbClr val="000000"/>
              </a:solidFill>
            </a:endParaRPr>
          </a:p>
          <a:p>
            <a:pPr indent="-317500">
              <a:spcBef>
                <a:spcPts val="1000"/>
              </a:spcBef>
              <a:buClr>
                <a:srgbClr val="000000"/>
              </a:buClr>
              <a:buSzPts val="1400"/>
            </a:pPr>
            <a:endParaRPr lang="en-US" sz="1400">
              <a:solidFill>
                <a:srgbClr val="000000"/>
              </a:solidFill>
            </a:endParaRPr>
          </a:p>
          <a:p>
            <a:pPr indent="-317500">
              <a:spcBef>
                <a:spcPts val="1000"/>
              </a:spcBef>
              <a:buClr>
                <a:srgbClr val="000000"/>
              </a:buClr>
              <a:buSzPts val="1400"/>
            </a:pPr>
            <a:r>
              <a:rPr lang="en-US" sz="1400">
                <a:solidFill>
                  <a:srgbClr val="000000"/>
                </a:solidFill>
              </a:rPr>
              <a:t>There are </a:t>
            </a:r>
            <a:r>
              <a:rPr lang="en-US" sz="1400" u="sng">
                <a:solidFill>
                  <a:srgbClr val="000000"/>
                </a:solidFill>
              </a:rPr>
              <a:t>1898 rows </a:t>
            </a:r>
            <a:r>
              <a:rPr lang="en-US" sz="1400">
                <a:solidFill>
                  <a:srgbClr val="000000"/>
                </a:solidFill>
              </a:rPr>
              <a:t>and </a:t>
            </a:r>
            <a:r>
              <a:rPr lang="en-US" sz="1400" u="sng">
                <a:solidFill>
                  <a:srgbClr val="000000"/>
                </a:solidFill>
              </a:rPr>
              <a:t>9 columns</a:t>
            </a:r>
            <a:r>
              <a:rPr lang="en-US" sz="1400">
                <a:solidFill>
                  <a:srgbClr val="000000"/>
                </a:solidFill>
              </a:rPr>
              <a:t>.</a:t>
            </a:r>
          </a:p>
          <a:p>
            <a:pPr indent="-317500">
              <a:spcBef>
                <a:spcPts val="1000"/>
              </a:spcBef>
              <a:buClr>
                <a:srgbClr val="000000"/>
              </a:buClr>
              <a:buSzPts val="1400"/>
            </a:pPr>
            <a:r>
              <a:rPr lang="en-US" sz="1400">
                <a:solidFill>
                  <a:srgbClr val="000000"/>
                </a:solidFill>
              </a:rPr>
              <a:t>The restaurant_name, cuisine_type, day_of_the_week and rating columns are of </a:t>
            </a:r>
            <a:r>
              <a:rPr lang="en-US" sz="1400" u="sng">
                <a:solidFill>
                  <a:srgbClr val="000000"/>
                </a:solidFill>
              </a:rPr>
              <a:t>object</a:t>
            </a:r>
            <a:r>
              <a:rPr lang="en-US" sz="1400">
                <a:solidFill>
                  <a:srgbClr val="000000"/>
                </a:solidFill>
              </a:rPr>
              <a:t> type, while the rest of the columns are </a:t>
            </a:r>
            <a:r>
              <a:rPr lang="en-US" sz="1400" u="sng">
                <a:solidFill>
                  <a:srgbClr val="000000"/>
                </a:solidFill>
              </a:rPr>
              <a:t>numerical</a:t>
            </a:r>
            <a:r>
              <a:rPr lang="en-US" sz="1400">
                <a:solidFill>
                  <a:srgbClr val="000000"/>
                </a:solidFill>
              </a:rPr>
              <a:t> in nature. The object type columns contain categories in them.</a:t>
            </a:r>
          </a:p>
          <a:p>
            <a:pPr indent="-317500">
              <a:spcBef>
                <a:spcPts val="1000"/>
              </a:spcBef>
              <a:buClr>
                <a:srgbClr val="000000"/>
              </a:buClr>
              <a:buSzPts val="1400"/>
            </a:pPr>
            <a:r>
              <a:rPr lang="en-US" sz="1400">
                <a:solidFill>
                  <a:srgbClr val="000000"/>
                </a:solidFill>
              </a:rPr>
              <a:t>There are </a:t>
            </a:r>
            <a:r>
              <a:rPr lang="en-US" sz="1400" u="sng">
                <a:solidFill>
                  <a:srgbClr val="000000"/>
                </a:solidFill>
              </a:rPr>
              <a:t>no missing values</a:t>
            </a:r>
            <a:r>
              <a:rPr lang="en-US" sz="1400">
                <a:solidFill>
                  <a:srgbClr val="000000"/>
                </a:solidFill>
              </a:rPr>
              <a:t>. All the columns have 1898 observations and there are no null values for each column.</a:t>
            </a:r>
          </a:p>
          <a:p>
            <a:pPr indent="-317500">
              <a:spcBef>
                <a:spcPts val="1000"/>
              </a:spcBef>
              <a:buClr>
                <a:srgbClr val="000000"/>
              </a:buClr>
              <a:buSzPts val="1400"/>
            </a:pPr>
            <a:r>
              <a:rPr lang="en-US" sz="1400">
                <a:solidFill>
                  <a:srgbClr val="000000"/>
                </a:solidFill>
              </a:rPr>
              <a:t>Once an order is placed, time taken to prepare food:</a:t>
            </a:r>
          </a:p>
          <a:p>
            <a:pPr marL="139700" indent="0">
              <a:spcBef>
                <a:spcPts val="1000"/>
              </a:spcBef>
              <a:buClr>
                <a:srgbClr val="000000"/>
              </a:buClr>
              <a:buSzPts val="1400"/>
              <a:buFont typeface="Nunito"/>
              <a:buNone/>
            </a:pPr>
            <a:r>
              <a:rPr lang="en-US" sz="1400">
                <a:solidFill>
                  <a:srgbClr val="000000"/>
                </a:solidFill>
              </a:rPr>
              <a:t>       </a:t>
            </a:r>
            <a:r>
              <a:rPr lang="en-US" sz="1400" u="sng">
                <a:solidFill>
                  <a:srgbClr val="000000"/>
                </a:solidFill>
              </a:rPr>
              <a:t>Minimum - 20mins, Average - 27.37mins, Maximum - 35mins</a:t>
            </a:r>
          </a:p>
          <a:p>
            <a:pPr marL="425450" indent="-285750">
              <a:spcBef>
                <a:spcPts val="1000"/>
              </a:spcBef>
              <a:buClr>
                <a:srgbClr val="000000"/>
              </a:buClr>
              <a:buSzPts val="1400"/>
            </a:pPr>
            <a:r>
              <a:rPr lang="en-US" sz="1400" u="sng">
                <a:solidFill>
                  <a:srgbClr val="000000"/>
                </a:solidFill>
              </a:rPr>
              <a:t>736 orders</a:t>
            </a:r>
            <a:r>
              <a:rPr lang="en-US" sz="1400">
                <a:solidFill>
                  <a:srgbClr val="000000"/>
                </a:solidFill>
              </a:rPr>
              <a:t> are not rated, as their ratings are ‘Not given’. </a:t>
            </a:r>
          </a:p>
          <a:p>
            <a:pPr indent="-317500">
              <a:spcBef>
                <a:spcPts val="1000"/>
              </a:spcBef>
              <a:buClr>
                <a:srgbClr val="000000"/>
              </a:buClr>
              <a:buSzPts val="1400"/>
            </a:pPr>
            <a:endParaRPr lang="en-US" sz="1400">
              <a:solidFill>
                <a:srgbClr val="000000"/>
              </a:solidFill>
            </a:endParaRPr>
          </a:p>
          <a:p>
            <a:pPr indent="-317500">
              <a:spcBef>
                <a:spcPts val="1000"/>
              </a:spcBef>
              <a:buClr>
                <a:srgbClr val="000000"/>
              </a:buClr>
              <a:buSzPts val="1400"/>
            </a:pPr>
            <a:endParaRPr lang="en-US" sz="1400">
              <a:solidFill>
                <a:srgbClr val="000000"/>
              </a:solidFill>
            </a:endParaRPr>
          </a:p>
          <a:p>
            <a:pPr indent="-317500">
              <a:spcBef>
                <a:spcPts val="1000"/>
              </a:spcBef>
              <a:buClr>
                <a:srgbClr val="000000"/>
              </a:buClr>
              <a:buSzPts val="1400"/>
            </a:pPr>
            <a:endParaRPr lang="en-US" sz="1400">
              <a:solidFill>
                <a:srgbClr val="000000"/>
              </a:solidFill>
            </a:endParaRPr>
          </a:p>
          <a:p>
            <a:pPr indent="-317500">
              <a:spcBef>
                <a:spcPts val="1000"/>
              </a:spcBef>
              <a:buClr>
                <a:srgbClr val="000000"/>
              </a:buClr>
              <a:buSzPts val="1400"/>
            </a:pPr>
            <a:endParaRPr lang="en-US" sz="1400">
              <a:solidFill>
                <a:srgbClr val="000000"/>
              </a:solidFill>
            </a:endParaRPr>
          </a:p>
          <a:p>
            <a:pPr indent="-317500">
              <a:spcBef>
                <a:spcPts val="1000"/>
              </a:spcBef>
              <a:buClr>
                <a:srgbClr val="000000"/>
              </a:buClr>
              <a:buSzPts val="1400"/>
            </a:pPr>
            <a:endParaRPr lang="en-US" sz="1400">
              <a:solidFill>
                <a:srgbClr val="000000"/>
              </a:solidFill>
            </a:endParaRPr>
          </a:p>
          <a:p>
            <a:pPr indent="-317500">
              <a:spcBef>
                <a:spcPts val="1000"/>
              </a:spcBef>
              <a:buClr>
                <a:srgbClr val="000000"/>
              </a:buClr>
              <a:buSzPts val="1400"/>
            </a:pPr>
            <a:endParaRPr lang="en-US" sz="1400" dirty="0">
              <a:solidFill>
                <a:srgbClr val="000000"/>
              </a:solidFill>
            </a:endParaRPr>
          </a:p>
        </p:txBody>
      </p:sp>
    </p:spTree>
    <p:extLst>
      <p:ext uri="{BB962C8B-B14F-4D97-AF65-F5344CB8AC3E}">
        <p14:creationId xmlns:p14="http://schemas.microsoft.com/office/powerpoint/2010/main" val="4207025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142;p6">
            <a:extLst>
              <a:ext uri="{FF2B5EF4-FFF2-40B4-BE49-F238E27FC236}">
                <a16:creationId xmlns:a16="http://schemas.microsoft.com/office/drawing/2014/main" id="{2C854112-1F27-02DE-8AE7-07C6BB56D42C}"/>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EDA - Univariate Analysis</a:t>
            </a:r>
            <a:endParaRPr dirty="0">
              <a:solidFill>
                <a:srgbClr val="000000"/>
              </a:solidFill>
            </a:endParaRPr>
          </a:p>
        </p:txBody>
      </p:sp>
      <p:sp>
        <p:nvSpPr>
          <p:cNvPr id="13" name="TextBox 12">
            <a:extLst>
              <a:ext uri="{FF2B5EF4-FFF2-40B4-BE49-F238E27FC236}">
                <a16:creationId xmlns:a16="http://schemas.microsoft.com/office/drawing/2014/main" id="{1CF217F3-8364-BF78-730E-EF6AEE1D5F90}"/>
              </a:ext>
            </a:extLst>
          </p:cNvPr>
          <p:cNvSpPr txBox="1"/>
          <p:nvPr/>
        </p:nvSpPr>
        <p:spPr>
          <a:xfrm>
            <a:off x="338268" y="861979"/>
            <a:ext cx="8384882" cy="738664"/>
          </a:xfrm>
          <a:prstGeom prst="rect">
            <a:avLst/>
          </a:prstGeom>
          <a:noFill/>
        </p:spPr>
        <p:txBody>
          <a:bodyPr wrap="square" rtlCol="0">
            <a:spAutoFit/>
          </a:bodyPr>
          <a:lstStyle/>
          <a:p>
            <a:r>
              <a:rPr lang="en-US" dirty="0"/>
              <a:t>Explore all the variables and provide observations on their distributions.</a:t>
            </a:r>
          </a:p>
          <a:p>
            <a:endParaRPr lang="en-US" dirty="0"/>
          </a:p>
          <a:p>
            <a:pPr algn="just">
              <a:buSzPct val="125000"/>
            </a:pPr>
            <a:endParaRPr lang="en-US" dirty="0">
              <a:latin typeface="Nunito" pitchFamily="2" charset="0"/>
            </a:endParaRPr>
          </a:p>
        </p:txBody>
      </p:sp>
      <p:sp>
        <p:nvSpPr>
          <p:cNvPr id="5" name="Text Placeholder 2">
            <a:extLst>
              <a:ext uri="{FF2B5EF4-FFF2-40B4-BE49-F238E27FC236}">
                <a16:creationId xmlns:a16="http://schemas.microsoft.com/office/drawing/2014/main" id="{5F5316B3-8EF7-03BD-59D7-61EC12996599}"/>
              </a:ext>
            </a:extLst>
          </p:cNvPr>
          <p:cNvSpPr>
            <a:spLocks noGrp="1"/>
          </p:cNvSpPr>
          <p:nvPr>
            <p:ph type="body" idx="1"/>
          </p:nvPr>
        </p:nvSpPr>
        <p:spPr>
          <a:xfrm>
            <a:off x="285132" y="1434679"/>
            <a:ext cx="8520600" cy="3849728"/>
          </a:xfrm>
        </p:spPr>
        <p:txBody>
          <a:bodyPr/>
          <a:lstStyle/>
          <a:p>
            <a:pPr marL="133350" indent="0" algn="just">
              <a:buNone/>
            </a:pPr>
            <a:r>
              <a:rPr lang="en-US" sz="1800" b="1" dirty="0">
                <a:latin typeface="Nunito" pitchFamily="2" charset="0"/>
              </a:rPr>
              <a:t>Order ID </a:t>
            </a:r>
          </a:p>
          <a:p>
            <a:pPr algn="just"/>
            <a:r>
              <a:rPr lang="en-US" sz="1400" dirty="0"/>
              <a:t>There are </a:t>
            </a:r>
            <a:r>
              <a:rPr lang="en-US" sz="1400" dirty="0">
                <a:latin typeface="Nunito" pitchFamily="2" charset="0"/>
              </a:rPr>
              <a:t>1898 order ID.</a:t>
            </a:r>
          </a:p>
          <a:p>
            <a:pPr marL="133350" indent="0" algn="just">
              <a:buNone/>
            </a:pPr>
            <a:endParaRPr lang="en-US" sz="1400" b="1" dirty="0">
              <a:latin typeface="Nunito" pitchFamily="2" charset="0"/>
            </a:endParaRPr>
          </a:p>
          <a:p>
            <a:pPr marL="133350" indent="0" algn="just">
              <a:buNone/>
            </a:pPr>
            <a:r>
              <a:rPr lang="en-US" sz="1800" b="1" dirty="0">
                <a:latin typeface="Nunito" pitchFamily="2" charset="0"/>
              </a:rPr>
              <a:t>Customer ID</a:t>
            </a:r>
            <a:endParaRPr lang="en-US" sz="1800" dirty="0"/>
          </a:p>
          <a:p>
            <a:pPr algn="just"/>
            <a:r>
              <a:rPr lang="en-US" sz="1400" dirty="0"/>
              <a:t>There are </a:t>
            </a:r>
            <a:r>
              <a:rPr lang="en-US" sz="1400" dirty="0">
                <a:latin typeface="Nunito" pitchFamily="2" charset="0"/>
              </a:rPr>
              <a:t>1200 customer ID. The ID of top 3 most frequent customers are 52832, 47440 &amp; 83287 and their respective number of orders placed are 13, 10 &amp; 9. They will receive the 20% discount vouchers given by the company.</a:t>
            </a:r>
          </a:p>
          <a:p>
            <a:pPr marL="133350" indent="0" algn="just">
              <a:buNone/>
            </a:pPr>
            <a:endParaRPr lang="en-US" sz="1400" dirty="0"/>
          </a:p>
          <a:p>
            <a:pPr marL="133350" indent="0" algn="just">
              <a:buNone/>
            </a:pPr>
            <a:r>
              <a:rPr lang="en-US" sz="1800" b="1" dirty="0">
                <a:latin typeface="Nunito" pitchFamily="2" charset="0"/>
              </a:rPr>
              <a:t>Restaurant Name</a:t>
            </a:r>
            <a:endParaRPr lang="en-US" sz="1400" dirty="0"/>
          </a:p>
          <a:p>
            <a:pPr algn="just"/>
            <a:r>
              <a:rPr lang="en-US" sz="1400" dirty="0"/>
              <a:t>There are 178 restaurant names. The top 5 restaurants in terms of number of orders received are Shake Shack, The Meatball Shop, Blue Ribbon Sushi, Blue Ribbon Fried Chicken and </a:t>
            </a:r>
            <a:r>
              <a:rPr lang="en-US" sz="1400" dirty="0" err="1"/>
              <a:t>Parm</a:t>
            </a:r>
            <a:r>
              <a:rPr lang="en-US" sz="1400" dirty="0"/>
              <a:t>.</a:t>
            </a:r>
          </a:p>
          <a:p>
            <a:endParaRPr lang="en-US" sz="1200" dirty="0"/>
          </a:p>
        </p:txBody>
      </p:sp>
    </p:spTree>
    <p:extLst>
      <p:ext uri="{BB962C8B-B14F-4D97-AF65-F5344CB8AC3E}">
        <p14:creationId xmlns:p14="http://schemas.microsoft.com/office/powerpoint/2010/main" val="1302224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865DB-EC92-5D27-B99D-3D68962B2A77}"/>
              </a:ext>
            </a:extLst>
          </p:cNvPr>
          <p:cNvSpPr>
            <a:spLocks noGrp="1"/>
          </p:cNvSpPr>
          <p:nvPr>
            <p:ph type="title"/>
          </p:nvPr>
        </p:nvSpPr>
        <p:spPr>
          <a:xfrm>
            <a:off x="369213" y="269408"/>
            <a:ext cx="2832136" cy="572700"/>
          </a:xfrm>
        </p:spPr>
        <p:txBody>
          <a:bodyPr/>
          <a:lstStyle/>
          <a:p>
            <a:r>
              <a:rPr lang="en-US" sz="1800" dirty="0"/>
              <a:t>Cuisine Type</a:t>
            </a:r>
          </a:p>
        </p:txBody>
      </p:sp>
      <p:sp>
        <p:nvSpPr>
          <p:cNvPr id="3" name="Text Placeholder 2">
            <a:extLst>
              <a:ext uri="{FF2B5EF4-FFF2-40B4-BE49-F238E27FC236}">
                <a16:creationId xmlns:a16="http://schemas.microsoft.com/office/drawing/2014/main" id="{8197E387-B5AD-7133-34F7-53F318348D9D}"/>
              </a:ext>
            </a:extLst>
          </p:cNvPr>
          <p:cNvSpPr>
            <a:spLocks noGrp="1"/>
          </p:cNvSpPr>
          <p:nvPr>
            <p:ph type="body" idx="1"/>
          </p:nvPr>
        </p:nvSpPr>
        <p:spPr>
          <a:xfrm>
            <a:off x="202511" y="2409259"/>
            <a:ext cx="3026800" cy="2631973"/>
          </a:xfrm>
        </p:spPr>
        <p:txBody>
          <a:bodyPr/>
          <a:lstStyle/>
          <a:p>
            <a:pPr algn="just"/>
            <a:r>
              <a:rPr lang="en-US" sz="1000" dirty="0"/>
              <a:t>There are 14 cuisine types, Korean, Japanese, Mexican, American, Indian, Italian, Mediterranean, Chinese, Middle Eastern, Thai, Southern, French, Spanish and Vietnamese.</a:t>
            </a:r>
          </a:p>
          <a:p>
            <a:pPr marL="133350" indent="0" algn="just">
              <a:buNone/>
            </a:pPr>
            <a:endParaRPr lang="en-US" sz="600" dirty="0"/>
          </a:p>
          <a:p>
            <a:pPr algn="just"/>
            <a:r>
              <a:rPr lang="en-US" sz="1000" dirty="0"/>
              <a:t>Only 4 have much more orders than the rest. They are in order of demand, American, Japanese, Italian and Chinese. </a:t>
            </a:r>
          </a:p>
          <a:p>
            <a:pPr marL="133350" indent="0" algn="just">
              <a:buNone/>
            </a:pPr>
            <a:endParaRPr lang="en-US" sz="600" dirty="0"/>
          </a:p>
          <a:p>
            <a:pPr algn="just"/>
            <a:r>
              <a:rPr lang="en-US" sz="1000" dirty="0"/>
              <a:t>Korean, Thai, Southern, French, Spanish and Vietnamese are very low in demand. </a:t>
            </a:r>
          </a:p>
          <a:p>
            <a:pPr marL="133350" indent="0" algn="just">
              <a:buNone/>
            </a:pPr>
            <a:endParaRPr lang="en-US" sz="600" dirty="0"/>
          </a:p>
          <a:p>
            <a:pPr algn="just"/>
            <a:r>
              <a:rPr lang="en-US" sz="1000" dirty="0"/>
              <a:t>The most popular cuisine on weekends is American.</a:t>
            </a:r>
          </a:p>
          <a:p>
            <a:pPr algn="just"/>
            <a:endParaRPr lang="en-US" sz="1000" dirty="0"/>
          </a:p>
        </p:txBody>
      </p:sp>
      <p:pic>
        <p:nvPicPr>
          <p:cNvPr id="4" name="Picture 3">
            <a:extLst>
              <a:ext uri="{FF2B5EF4-FFF2-40B4-BE49-F238E27FC236}">
                <a16:creationId xmlns:a16="http://schemas.microsoft.com/office/drawing/2014/main" id="{3BC3E35A-2819-D56D-84FB-1D3BA2EBB212}"/>
              </a:ext>
            </a:extLst>
          </p:cNvPr>
          <p:cNvPicPr>
            <a:picLocks noChangeAspect="1"/>
          </p:cNvPicPr>
          <p:nvPr/>
        </p:nvPicPr>
        <p:blipFill>
          <a:blip r:embed="rId2"/>
          <a:stretch>
            <a:fillRect/>
          </a:stretch>
        </p:blipFill>
        <p:spPr>
          <a:xfrm>
            <a:off x="376318" y="721792"/>
            <a:ext cx="2679186" cy="1681143"/>
          </a:xfrm>
          <a:prstGeom prst="rect">
            <a:avLst/>
          </a:prstGeom>
        </p:spPr>
      </p:pic>
      <p:pic>
        <p:nvPicPr>
          <p:cNvPr id="7" name="Picture 6">
            <a:extLst>
              <a:ext uri="{FF2B5EF4-FFF2-40B4-BE49-F238E27FC236}">
                <a16:creationId xmlns:a16="http://schemas.microsoft.com/office/drawing/2014/main" id="{DE0EA91A-6780-B799-97A0-27EBB743BDE1}"/>
              </a:ext>
            </a:extLst>
          </p:cNvPr>
          <p:cNvPicPr>
            <a:picLocks noChangeAspect="1"/>
          </p:cNvPicPr>
          <p:nvPr/>
        </p:nvPicPr>
        <p:blipFill>
          <a:blip r:embed="rId3"/>
          <a:stretch>
            <a:fillRect/>
          </a:stretch>
        </p:blipFill>
        <p:spPr>
          <a:xfrm>
            <a:off x="3370429" y="721792"/>
            <a:ext cx="2617640" cy="1749511"/>
          </a:xfrm>
          <a:prstGeom prst="rect">
            <a:avLst/>
          </a:prstGeom>
        </p:spPr>
      </p:pic>
      <p:sp>
        <p:nvSpPr>
          <p:cNvPr id="9" name="Text Placeholder 2">
            <a:extLst>
              <a:ext uri="{FF2B5EF4-FFF2-40B4-BE49-F238E27FC236}">
                <a16:creationId xmlns:a16="http://schemas.microsoft.com/office/drawing/2014/main" id="{6F1BEBC6-8DE4-A6E2-4780-34A9913BF735}"/>
              </a:ext>
            </a:extLst>
          </p:cNvPr>
          <p:cNvSpPr txBox="1">
            <a:spLocks/>
          </p:cNvSpPr>
          <p:nvPr/>
        </p:nvSpPr>
        <p:spPr>
          <a:xfrm>
            <a:off x="3223520" y="2470996"/>
            <a:ext cx="2933629" cy="16291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algn="just"/>
            <a:r>
              <a:rPr lang="en-US" sz="1000" dirty="0"/>
              <a:t>There are 2 categories, weekend and weekday. </a:t>
            </a:r>
          </a:p>
          <a:p>
            <a:pPr marL="133350" indent="0" algn="just">
              <a:buNone/>
            </a:pPr>
            <a:endParaRPr lang="en-US" sz="600" dirty="0"/>
          </a:p>
          <a:p>
            <a:pPr algn="just"/>
            <a:r>
              <a:rPr lang="en-US" sz="1000" dirty="0"/>
              <a:t>The orders for weekend is more than double the orders for weekday. </a:t>
            </a:r>
          </a:p>
        </p:txBody>
      </p:sp>
      <p:sp>
        <p:nvSpPr>
          <p:cNvPr id="10" name="Text Placeholder 2">
            <a:extLst>
              <a:ext uri="{FF2B5EF4-FFF2-40B4-BE49-F238E27FC236}">
                <a16:creationId xmlns:a16="http://schemas.microsoft.com/office/drawing/2014/main" id="{848133C6-7D89-9088-7788-001A5AA8935F}"/>
              </a:ext>
            </a:extLst>
          </p:cNvPr>
          <p:cNvSpPr txBox="1">
            <a:spLocks/>
          </p:cNvSpPr>
          <p:nvPr/>
        </p:nvSpPr>
        <p:spPr>
          <a:xfrm>
            <a:off x="6157149" y="2492997"/>
            <a:ext cx="2832135" cy="16688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algn="just"/>
            <a:r>
              <a:rPr lang="en-US" sz="1000" dirty="0"/>
              <a:t>There are 4 categories of rating given. </a:t>
            </a:r>
          </a:p>
          <a:p>
            <a:pPr algn="just"/>
            <a:endParaRPr lang="en-US" sz="600" dirty="0"/>
          </a:p>
          <a:p>
            <a:pPr algn="just"/>
            <a:r>
              <a:rPr lang="en-US" sz="1000" dirty="0"/>
              <a:t>The number of rating for 5 is about same amount for rating 3 and 4, and the number of rating for 4 is about double the number of rating for 3, indicating </a:t>
            </a:r>
            <a:r>
              <a:rPr lang="en-US" sz="1000" dirty="0" err="1"/>
              <a:t>favourable</a:t>
            </a:r>
            <a:r>
              <a:rPr lang="en-US" sz="1000" dirty="0"/>
              <a:t> customer experience.</a:t>
            </a:r>
          </a:p>
        </p:txBody>
      </p:sp>
      <p:sp>
        <p:nvSpPr>
          <p:cNvPr id="11" name="Title 1">
            <a:extLst>
              <a:ext uri="{FF2B5EF4-FFF2-40B4-BE49-F238E27FC236}">
                <a16:creationId xmlns:a16="http://schemas.microsoft.com/office/drawing/2014/main" id="{77768609-E2D6-97C6-B9D2-61589A34FE61}"/>
              </a:ext>
            </a:extLst>
          </p:cNvPr>
          <p:cNvSpPr txBox="1">
            <a:spLocks/>
          </p:cNvSpPr>
          <p:nvPr/>
        </p:nvSpPr>
        <p:spPr>
          <a:xfrm>
            <a:off x="3452051" y="261702"/>
            <a:ext cx="283213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r>
              <a:rPr lang="en-US" sz="1800" dirty="0"/>
              <a:t>Day of the Week</a:t>
            </a:r>
          </a:p>
        </p:txBody>
      </p:sp>
      <p:sp>
        <p:nvSpPr>
          <p:cNvPr id="12" name="Title 1">
            <a:extLst>
              <a:ext uri="{FF2B5EF4-FFF2-40B4-BE49-F238E27FC236}">
                <a16:creationId xmlns:a16="http://schemas.microsoft.com/office/drawing/2014/main" id="{9439A702-2025-30A9-7CF0-91F2F1AB446C}"/>
              </a:ext>
            </a:extLst>
          </p:cNvPr>
          <p:cNvSpPr txBox="1">
            <a:spLocks/>
          </p:cNvSpPr>
          <p:nvPr/>
        </p:nvSpPr>
        <p:spPr>
          <a:xfrm>
            <a:off x="6365809" y="269408"/>
            <a:ext cx="283213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r>
              <a:rPr lang="en-US" sz="1800" dirty="0"/>
              <a:t>Rating</a:t>
            </a:r>
          </a:p>
        </p:txBody>
      </p:sp>
      <p:pic>
        <p:nvPicPr>
          <p:cNvPr id="1026" name="Picture 2">
            <a:extLst>
              <a:ext uri="{FF2B5EF4-FFF2-40B4-BE49-F238E27FC236}">
                <a16:creationId xmlns:a16="http://schemas.microsoft.com/office/drawing/2014/main" id="{63B21E6D-65C2-5053-800E-7C8AA87773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8771" y="721792"/>
            <a:ext cx="2617640" cy="1763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658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7C2A4-EB28-E2F0-C23C-724BE7E3284E}"/>
              </a:ext>
            </a:extLst>
          </p:cNvPr>
          <p:cNvSpPr>
            <a:spLocks noGrp="1"/>
          </p:cNvSpPr>
          <p:nvPr>
            <p:ph type="title"/>
          </p:nvPr>
        </p:nvSpPr>
        <p:spPr>
          <a:xfrm>
            <a:off x="319280" y="173574"/>
            <a:ext cx="2638854" cy="572700"/>
          </a:xfrm>
        </p:spPr>
        <p:txBody>
          <a:bodyPr/>
          <a:lstStyle/>
          <a:p>
            <a:r>
              <a:rPr lang="en-US" sz="1800" dirty="0"/>
              <a:t>Cost of the Order</a:t>
            </a:r>
            <a:br>
              <a:rPr lang="en-US" sz="1800" dirty="0"/>
            </a:br>
            <a:endParaRPr lang="en-US" sz="1800" dirty="0"/>
          </a:p>
        </p:txBody>
      </p:sp>
      <p:pic>
        <p:nvPicPr>
          <p:cNvPr id="4" name="Picture 3">
            <a:extLst>
              <a:ext uri="{FF2B5EF4-FFF2-40B4-BE49-F238E27FC236}">
                <a16:creationId xmlns:a16="http://schemas.microsoft.com/office/drawing/2014/main" id="{5C7EC4C8-D508-7F2E-B35B-7D5D0D1BC8B2}"/>
              </a:ext>
            </a:extLst>
          </p:cNvPr>
          <p:cNvPicPr>
            <a:picLocks noChangeAspect="1"/>
          </p:cNvPicPr>
          <p:nvPr/>
        </p:nvPicPr>
        <p:blipFill>
          <a:blip r:embed="rId2"/>
          <a:stretch>
            <a:fillRect/>
          </a:stretch>
        </p:blipFill>
        <p:spPr>
          <a:xfrm>
            <a:off x="377149" y="1827650"/>
            <a:ext cx="2154989" cy="1456972"/>
          </a:xfrm>
          <a:prstGeom prst="rect">
            <a:avLst/>
          </a:prstGeom>
        </p:spPr>
      </p:pic>
      <p:pic>
        <p:nvPicPr>
          <p:cNvPr id="5" name="Picture 4">
            <a:extLst>
              <a:ext uri="{FF2B5EF4-FFF2-40B4-BE49-F238E27FC236}">
                <a16:creationId xmlns:a16="http://schemas.microsoft.com/office/drawing/2014/main" id="{336F6E43-D8A8-6E3F-A877-3FABDC9C58E9}"/>
              </a:ext>
            </a:extLst>
          </p:cNvPr>
          <p:cNvPicPr>
            <a:picLocks noChangeAspect="1"/>
          </p:cNvPicPr>
          <p:nvPr/>
        </p:nvPicPr>
        <p:blipFill>
          <a:blip r:embed="rId3"/>
          <a:stretch>
            <a:fillRect/>
          </a:stretch>
        </p:blipFill>
        <p:spPr>
          <a:xfrm>
            <a:off x="417124" y="603435"/>
            <a:ext cx="2166415" cy="1172695"/>
          </a:xfrm>
          <a:prstGeom prst="rect">
            <a:avLst/>
          </a:prstGeom>
        </p:spPr>
      </p:pic>
      <p:sp>
        <p:nvSpPr>
          <p:cNvPr id="3" name="Text Placeholder 2">
            <a:extLst>
              <a:ext uri="{FF2B5EF4-FFF2-40B4-BE49-F238E27FC236}">
                <a16:creationId xmlns:a16="http://schemas.microsoft.com/office/drawing/2014/main" id="{1A937E1B-7E0A-BB2B-8C98-C5AC2B15AAF9}"/>
              </a:ext>
            </a:extLst>
          </p:cNvPr>
          <p:cNvSpPr>
            <a:spLocks noGrp="1"/>
          </p:cNvSpPr>
          <p:nvPr>
            <p:ph type="body" idx="1"/>
          </p:nvPr>
        </p:nvSpPr>
        <p:spPr>
          <a:xfrm>
            <a:off x="29463" y="3240949"/>
            <a:ext cx="2850360" cy="1685304"/>
          </a:xfrm>
        </p:spPr>
        <p:txBody>
          <a:bodyPr/>
          <a:lstStyle/>
          <a:p>
            <a:pPr algn="just"/>
            <a:r>
              <a:rPr lang="en-US" sz="1000" dirty="0"/>
              <a:t>The distribution is right skewed,  ranges between 4.47 – 35.41 dollars.</a:t>
            </a:r>
          </a:p>
          <a:p>
            <a:pPr algn="just"/>
            <a:endParaRPr lang="en-US" sz="600" dirty="0"/>
          </a:p>
          <a:p>
            <a:pPr algn="just"/>
            <a:r>
              <a:rPr lang="en-US" sz="1000" dirty="0"/>
              <a:t>The highest number of order is between 10 - 15 dollars. </a:t>
            </a:r>
          </a:p>
          <a:p>
            <a:pPr algn="just"/>
            <a:endParaRPr lang="en-US" sz="600" dirty="0"/>
          </a:p>
          <a:p>
            <a:pPr algn="just"/>
            <a:r>
              <a:rPr lang="en-US" sz="1000" dirty="0"/>
              <a:t>The number of total orders that cost above 20 dollars is 555 out of 1898 orders. Percentage of orders above 20 dollars is 29.24%. </a:t>
            </a:r>
          </a:p>
          <a:p>
            <a:endParaRPr lang="en-US" sz="1000" dirty="0"/>
          </a:p>
        </p:txBody>
      </p:sp>
      <p:pic>
        <p:nvPicPr>
          <p:cNvPr id="8" name="Picture 7">
            <a:extLst>
              <a:ext uri="{FF2B5EF4-FFF2-40B4-BE49-F238E27FC236}">
                <a16:creationId xmlns:a16="http://schemas.microsoft.com/office/drawing/2014/main" id="{CE68798A-4B9D-BB63-D1C6-431959B5A09F}"/>
              </a:ext>
            </a:extLst>
          </p:cNvPr>
          <p:cNvPicPr>
            <a:picLocks noChangeAspect="1"/>
          </p:cNvPicPr>
          <p:nvPr/>
        </p:nvPicPr>
        <p:blipFill>
          <a:blip r:embed="rId4"/>
          <a:stretch>
            <a:fillRect/>
          </a:stretch>
        </p:blipFill>
        <p:spPr>
          <a:xfrm>
            <a:off x="3199941" y="603435"/>
            <a:ext cx="2387083" cy="1196722"/>
          </a:xfrm>
          <a:prstGeom prst="rect">
            <a:avLst/>
          </a:prstGeom>
        </p:spPr>
      </p:pic>
      <p:pic>
        <p:nvPicPr>
          <p:cNvPr id="9" name="Picture 8">
            <a:extLst>
              <a:ext uri="{FF2B5EF4-FFF2-40B4-BE49-F238E27FC236}">
                <a16:creationId xmlns:a16="http://schemas.microsoft.com/office/drawing/2014/main" id="{4CC2C773-8DF7-B94B-6694-85AF9C3E6C24}"/>
              </a:ext>
            </a:extLst>
          </p:cNvPr>
          <p:cNvPicPr>
            <a:picLocks noChangeAspect="1"/>
          </p:cNvPicPr>
          <p:nvPr/>
        </p:nvPicPr>
        <p:blipFill>
          <a:blip r:embed="rId5"/>
          <a:stretch>
            <a:fillRect/>
          </a:stretch>
        </p:blipFill>
        <p:spPr>
          <a:xfrm>
            <a:off x="3259455" y="1862847"/>
            <a:ext cx="2154989" cy="1456973"/>
          </a:xfrm>
          <a:prstGeom prst="rect">
            <a:avLst/>
          </a:prstGeom>
        </p:spPr>
      </p:pic>
      <p:pic>
        <p:nvPicPr>
          <p:cNvPr id="10" name="Picture 9">
            <a:extLst>
              <a:ext uri="{FF2B5EF4-FFF2-40B4-BE49-F238E27FC236}">
                <a16:creationId xmlns:a16="http://schemas.microsoft.com/office/drawing/2014/main" id="{3F1F5975-DD35-9A9D-4BCB-89B5578E2654}"/>
              </a:ext>
            </a:extLst>
          </p:cNvPr>
          <p:cNvPicPr>
            <a:picLocks noChangeAspect="1"/>
          </p:cNvPicPr>
          <p:nvPr/>
        </p:nvPicPr>
        <p:blipFill>
          <a:blip r:embed="rId6"/>
          <a:stretch>
            <a:fillRect/>
          </a:stretch>
        </p:blipFill>
        <p:spPr>
          <a:xfrm>
            <a:off x="6277329" y="603621"/>
            <a:ext cx="2387083" cy="1224029"/>
          </a:xfrm>
          <a:prstGeom prst="rect">
            <a:avLst/>
          </a:prstGeom>
        </p:spPr>
      </p:pic>
      <p:pic>
        <p:nvPicPr>
          <p:cNvPr id="11" name="Picture 10">
            <a:extLst>
              <a:ext uri="{FF2B5EF4-FFF2-40B4-BE49-F238E27FC236}">
                <a16:creationId xmlns:a16="http://schemas.microsoft.com/office/drawing/2014/main" id="{CF86A2F9-31A1-9A0E-5F22-9B1EB7C5007A}"/>
              </a:ext>
            </a:extLst>
          </p:cNvPr>
          <p:cNvPicPr>
            <a:picLocks noChangeAspect="1"/>
          </p:cNvPicPr>
          <p:nvPr/>
        </p:nvPicPr>
        <p:blipFill>
          <a:blip r:embed="rId7"/>
          <a:stretch>
            <a:fillRect/>
          </a:stretch>
        </p:blipFill>
        <p:spPr>
          <a:xfrm>
            <a:off x="6382458" y="1897112"/>
            <a:ext cx="2154990" cy="1456973"/>
          </a:xfrm>
          <a:prstGeom prst="rect">
            <a:avLst/>
          </a:prstGeom>
        </p:spPr>
      </p:pic>
      <p:sp>
        <p:nvSpPr>
          <p:cNvPr id="12" name="Text Placeholder 2">
            <a:extLst>
              <a:ext uri="{FF2B5EF4-FFF2-40B4-BE49-F238E27FC236}">
                <a16:creationId xmlns:a16="http://schemas.microsoft.com/office/drawing/2014/main" id="{F88AC83F-5314-58DF-F072-60153368D165}"/>
              </a:ext>
            </a:extLst>
          </p:cNvPr>
          <p:cNvSpPr txBox="1">
            <a:spLocks/>
          </p:cNvSpPr>
          <p:nvPr/>
        </p:nvSpPr>
        <p:spPr>
          <a:xfrm>
            <a:off x="2943834" y="3284622"/>
            <a:ext cx="2850360" cy="11559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algn="just"/>
            <a:r>
              <a:rPr lang="en-US" sz="1000" dirty="0"/>
              <a:t>The distribution is relatively normal, ranges from 20 -35 mins.</a:t>
            </a:r>
          </a:p>
          <a:p>
            <a:pPr algn="just"/>
            <a:endParaRPr lang="en-US" sz="600" dirty="0"/>
          </a:p>
          <a:p>
            <a:pPr algn="just"/>
            <a:r>
              <a:rPr lang="en-US" sz="1000" dirty="0"/>
              <a:t>The mean preparation time is 27.37mins.</a:t>
            </a:r>
          </a:p>
        </p:txBody>
      </p:sp>
      <p:sp>
        <p:nvSpPr>
          <p:cNvPr id="13" name="Text Placeholder 2">
            <a:extLst>
              <a:ext uri="{FF2B5EF4-FFF2-40B4-BE49-F238E27FC236}">
                <a16:creationId xmlns:a16="http://schemas.microsoft.com/office/drawing/2014/main" id="{64261ABD-4546-BD7B-3DB2-832EFC1B1E2A}"/>
              </a:ext>
            </a:extLst>
          </p:cNvPr>
          <p:cNvSpPr txBox="1">
            <a:spLocks/>
          </p:cNvSpPr>
          <p:nvPr/>
        </p:nvSpPr>
        <p:spPr>
          <a:xfrm>
            <a:off x="6064526" y="3298954"/>
            <a:ext cx="2812687" cy="12240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algn="just"/>
            <a:r>
              <a:rPr lang="en-US" sz="1000" dirty="0"/>
              <a:t>The distribution is slightly left skewed, ranges from 15 – 33mins.</a:t>
            </a:r>
          </a:p>
          <a:p>
            <a:pPr algn="just"/>
            <a:endParaRPr lang="en-US" sz="600" dirty="0"/>
          </a:p>
          <a:p>
            <a:pPr algn="just"/>
            <a:r>
              <a:rPr lang="en-US" sz="1000" dirty="0"/>
              <a:t>The mean delivery time is 24.16 mins.</a:t>
            </a:r>
          </a:p>
          <a:p>
            <a:pPr algn="just"/>
            <a:endParaRPr lang="en-US" sz="1000" dirty="0"/>
          </a:p>
        </p:txBody>
      </p:sp>
      <p:sp>
        <p:nvSpPr>
          <p:cNvPr id="14" name="Title 1">
            <a:extLst>
              <a:ext uri="{FF2B5EF4-FFF2-40B4-BE49-F238E27FC236}">
                <a16:creationId xmlns:a16="http://schemas.microsoft.com/office/drawing/2014/main" id="{D1C13515-40D3-98D6-3897-A4D174F03A03}"/>
              </a:ext>
            </a:extLst>
          </p:cNvPr>
          <p:cNvSpPr txBox="1">
            <a:spLocks/>
          </p:cNvSpPr>
          <p:nvPr/>
        </p:nvSpPr>
        <p:spPr>
          <a:xfrm>
            <a:off x="3092211" y="173574"/>
            <a:ext cx="2647954"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r>
              <a:rPr lang="en-US" sz="1800" dirty="0"/>
              <a:t>Food Preparation Time</a:t>
            </a:r>
          </a:p>
        </p:txBody>
      </p:sp>
      <p:sp>
        <p:nvSpPr>
          <p:cNvPr id="15" name="Title 1">
            <a:extLst>
              <a:ext uri="{FF2B5EF4-FFF2-40B4-BE49-F238E27FC236}">
                <a16:creationId xmlns:a16="http://schemas.microsoft.com/office/drawing/2014/main" id="{66D98EE0-3C4D-49C9-00F9-3453374A6DA0}"/>
              </a:ext>
            </a:extLst>
          </p:cNvPr>
          <p:cNvSpPr txBox="1">
            <a:spLocks/>
          </p:cNvSpPr>
          <p:nvPr/>
        </p:nvSpPr>
        <p:spPr>
          <a:xfrm>
            <a:off x="6244285" y="173574"/>
            <a:ext cx="2638854"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r>
              <a:rPr lang="en-US" sz="1800" dirty="0"/>
              <a:t>Delivery Time</a:t>
            </a:r>
            <a:br>
              <a:rPr lang="en-US" sz="1800" dirty="0"/>
            </a:br>
            <a:endParaRPr lang="en-US" sz="1800" dirty="0"/>
          </a:p>
        </p:txBody>
      </p:sp>
    </p:spTree>
    <p:extLst>
      <p:ext uri="{BB962C8B-B14F-4D97-AF65-F5344CB8AC3E}">
        <p14:creationId xmlns:p14="http://schemas.microsoft.com/office/powerpoint/2010/main" val="3117718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D33E7-F3F9-4A37-E532-27A5C14B40CD}"/>
              </a:ext>
            </a:extLst>
          </p:cNvPr>
          <p:cNvSpPr>
            <a:spLocks noGrp="1"/>
          </p:cNvSpPr>
          <p:nvPr>
            <p:ph type="title"/>
          </p:nvPr>
        </p:nvSpPr>
        <p:spPr>
          <a:xfrm>
            <a:off x="257150" y="804145"/>
            <a:ext cx="2568135" cy="572700"/>
          </a:xfrm>
        </p:spPr>
        <p:txBody>
          <a:bodyPr/>
          <a:lstStyle/>
          <a:p>
            <a:r>
              <a:rPr lang="en-US" sz="1800" dirty="0"/>
              <a:t>Cuisine vs </a:t>
            </a:r>
            <a:br>
              <a:rPr lang="en-US" sz="1800" dirty="0"/>
            </a:br>
            <a:r>
              <a:rPr lang="en-US" sz="1800" dirty="0"/>
              <a:t>Cost of the Order</a:t>
            </a:r>
          </a:p>
        </p:txBody>
      </p:sp>
      <p:sp>
        <p:nvSpPr>
          <p:cNvPr id="3" name="Text Placeholder 2">
            <a:extLst>
              <a:ext uri="{FF2B5EF4-FFF2-40B4-BE49-F238E27FC236}">
                <a16:creationId xmlns:a16="http://schemas.microsoft.com/office/drawing/2014/main" id="{8AB7F284-B323-D984-2479-65FC0D5D14C4}"/>
              </a:ext>
            </a:extLst>
          </p:cNvPr>
          <p:cNvSpPr>
            <a:spLocks noGrp="1"/>
          </p:cNvSpPr>
          <p:nvPr>
            <p:ph type="body" idx="1"/>
          </p:nvPr>
        </p:nvSpPr>
        <p:spPr>
          <a:xfrm>
            <a:off x="93350" y="2142288"/>
            <a:ext cx="8629800" cy="3706800"/>
          </a:xfrm>
        </p:spPr>
        <p:txBody>
          <a:bodyPr/>
          <a:lstStyle/>
          <a:p>
            <a:pPr marL="133350" indent="0">
              <a:buNone/>
            </a:pPr>
            <a:endParaRPr lang="en-US" dirty="0"/>
          </a:p>
          <a:p>
            <a:pPr marL="133350" indent="0">
              <a:buNone/>
            </a:pPr>
            <a:endParaRPr lang="en-US" dirty="0"/>
          </a:p>
        </p:txBody>
      </p:sp>
      <p:pic>
        <p:nvPicPr>
          <p:cNvPr id="4" name="Picture 3">
            <a:extLst>
              <a:ext uri="{FF2B5EF4-FFF2-40B4-BE49-F238E27FC236}">
                <a16:creationId xmlns:a16="http://schemas.microsoft.com/office/drawing/2014/main" id="{D6885669-7A9C-F5A1-1907-7FC6A455D890}"/>
              </a:ext>
            </a:extLst>
          </p:cNvPr>
          <p:cNvPicPr>
            <a:picLocks noChangeAspect="1"/>
          </p:cNvPicPr>
          <p:nvPr/>
        </p:nvPicPr>
        <p:blipFill>
          <a:blip r:embed="rId2"/>
          <a:stretch>
            <a:fillRect/>
          </a:stretch>
        </p:blipFill>
        <p:spPr>
          <a:xfrm>
            <a:off x="252242" y="1434424"/>
            <a:ext cx="2780958" cy="1525447"/>
          </a:xfrm>
          <a:prstGeom prst="rect">
            <a:avLst/>
          </a:prstGeom>
        </p:spPr>
      </p:pic>
      <p:sp>
        <p:nvSpPr>
          <p:cNvPr id="5" name="Google Shape;148;p7">
            <a:extLst>
              <a:ext uri="{FF2B5EF4-FFF2-40B4-BE49-F238E27FC236}">
                <a16:creationId xmlns:a16="http://schemas.microsoft.com/office/drawing/2014/main" id="{AD230E19-2479-4DC3-077D-3B2FEDA0F984}"/>
              </a:ext>
            </a:extLst>
          </p:cNvPr>
          <p:cNvSpPr txBox="1">
            <a:spLocks/>
          </p:cNvSpPr>
          <p:nvPr/>
        </p:nvSpPr>
        <p:spPr>
          <a:xfrm>
            <a:off x="257150" y="78877"/>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r>
              <a:rPr lang="en-US" dirty="0">
                <a:solidFill>
                  <a:srgbClr val="000000"/>
                </a:solidFill>
              </a:rPr>
              <a:t>EDA - Multivariate Analysis</a:t>
            </a:r>
          </a:p>
        </p:txBody>
      </p:sp>
      <p:pic>
        <p:nvPicPr>
          <p:cNvPr id="6" name="Picture 5">
            <a:extLst>
              <a:ext uri="{FF2B5EF4-FFF2-40B4-BE49-F238E27FC236}">
                <a16:creationId xmlns:a16="http://schemas.microsoft.com/office/drawing/2014/main" id="{5C0E1BDF-901F-1D32-9254-EA8C24E35058}"/>
              </a:ext>
            </a:extLst>
          </p:cNvPr>
          <p:cNvPicPr>
            <a:picLocks noChangeAspect="1"/>
          </p:cNvPicPr>
          <p:nvPr/>
        </p:nvPicPr>
        <p:blipFill>
          <a:blip r:embed="rId3"/>
          <a:stretch>
            <a:fillRect/>
          </a:stretch>
        </p:blipFill>
        <p:spPr>
          <a:xfrm>
            <a:off x="3159386" y="1417020"/>
            <a:ext cx="2812688" cy="1542851"/>
          </a:xfrm>
          <a:prstGeom prst="rect">
            <a:avLst/>
          </a:prstGeom>
        </p:spPr>
      </p:pic>
      <p:pic>
        <p:nvPicPr>
          <p:cNvPr id="7" name="Picture 6">
            <a:extLst>
              <a:ext uri="{FF2B5EF4-FFF2-40B4-BE49-F238E27FC236}">
                <a16:creationId xmlns:a16="http://schemas.microsoft.com/office/drawing/2014/main" id="{FC429584-15CB-3257-4EF5-56A3C7B918B2}"/>
              </a:ext>
            </a:extLst>
          </p:cNvPr>
          <p:cNvPicPr>
            <a:picLocks noChangeAspect="1"/>
          </p:cNvPicPr>
          <p:nvPr/>
        </p:nvPicPr>
        <p:blipFill>
          <a:blip r:embed="rId4"/>
          <a:stretch>
            <a:fillRect/>
          </a:stretch>
        </p:blipFill>
        <p:spPr>
          <a:xfrm>
            <a:off x="6060200" y="1434424"/>
            <a:ext cx="2831558" cy="1347759"/>
          </a:xfrm>
          <a:prstGeom prst="rect">
            <a:avLst/>
          </a:prstGeom>
        </p:spPr>
      </p:pic>
      <p:sp>
        <p:nvSpPr>
          <p:cNvPr id="8" name="Title 1">
            <a:extLst>
              <a:ext uri="{FF2B5EF4-FFF2-40B4-BE49-F238E27FC236}">
                <a16:creationId xmlns:a16="http://schemas.microsoft.com/office/drawing/2014/main" id="{B533FF87-3A05-F165-0C27-2002F7420C00}"/>
              </a:ext>
            </a:extLst>
          </p:cNvPr>
          <p:cNvSpPr txBox="1">
            <a:spLocks/>
          </p:cNvSpPr>
          <p:nvPr/>
        </p:nvSpPr>
        <p:spPr>
          <a:xfrm>
            <a:off x="3164703" y="804145"/>
            <a:ext cx="3154014"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r>
              <a:rPr lang="en-US" sz="1800" dirty="0"/>
              <a:t>Cuisine vs </a:t>
            </a:r>
          </a:p>
          <a:p>
            <a:r>
              <a:rPr lang="en-US" sz="1800" dirty="0"/>
              <a:t>Food Preparation Time</a:t>
            </a:r>
          </a:p>
        </p:txBody>
      </p:sp>
      <p:sp>
        <p:nvSpPr>
          <p:cNvPr id="9" name="Title 1">
            <a:extLst>
              <a:ext uri="{FF2B5EF4-FFF2-40B4-BE49-F238E27FC236}">
                <a16:creationId xmlns:a16="http://schemas.microsoft.com/office/drawing/2014/main" id="{70A26CFD-7C62-7663-37B9-AD6D301241E0}"/>
              </a:ext>
            </a:extLst>
          </p:cNvPr>
          <p:cNvSpPr txBox="1">
            <a:spLocks/>
          </p:cNvSpPr>
          <p:nvPr/>
        </p:nvSpPr>
        <p:spPr>
          <a:xfrm>
            <a:off x="6127155" y="817830"/>
            <a:ext cx="295854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r>
              <a:rPr lang="en-US" sz="1800" dirty="0"/>
              <a:t>Day of the Week vs </a:t>
            </a:r>
          </a:p>
          <a:p>
            <a:r>
              <a:rPr lang="en-US" sz="1800" dirty="0"/>
              <a:t>Delivery Time</a:t>
            </a:r>
          </a:p>
        </p:txBody>
      </p:sp>
      <p:sp>
        <p:nvSpPr>
          <p:cNvPr id="10" name="TextBox 9">
            <a:extLst>
              <a:ext uri="{FF2B5EF4-FFF2-40B4-BE49-F238E27FC236}">
                <a16:creationId xmlns:a16="http://schemas.microsoft.com/office/drawing/2014/main" id="{5356FB33-7437-CFF5-2F97-7338A4EF3B2A}"/>
              </a:ext>
            </a:extLst>
          </p:cNvPr>
          <p:cNvSpPr txBox="1"/>
          <p:nvPr/>
        </p:nvSpPr>
        <p:spPr>
          <a:xfrm>
            <a:off x="257150" y="471740"/>
            <a:ext cx="5680020" cy="307777"/>
          </a:xfrm>
          <a:prstGeom prst="rect">
            <a:avLst/>
          </a:prstGeom>
          <a:noFill/>
        </p:spPr>
        <p:txBody>
          <a:bodyPr wrap="square" rtlCol="0">
            <a:spAutoFit/>
          </a:bodyPr>
          <a:lstStyle/>
          <a:p>
            <a:r>
              <a:rPr lang="en-US" dirty="0"/>
              <a:t>Explore relationships between important variables.</a:t>
            </a:r>
          </a:p>
        </p:txBody>
      </p:sp>
      <p:sp>
        <p:nvSpPr>
          <p:cNvPr id="13" name="Text Placeholder 2">
            <a:extLst>
              <a:ext uri="{FF2B5EF4-FFF2-40B4-BE49-F238E27FC236}">
                <a16:creationId xmlns:a16="http://schemas.microsoft.com/office/drawing/2014/main" id="{92C8E716-B4A0-C714-1EE8-E73FCF9C5CB8}"/>
              </a:ext>
            </a:extLst>
          </p:cNvPr>
          <p:cNvSpPr txBox="1">
            <a:spLocks/>
          </p:cNvSpPr>
          <p:nvPr/>
        </p:nvSpPr>
        <p:spPr>
          <a:xfrm>
            <a:off x="5965063" y="2890124"/>
            <a:ext cx="2812687" cy="17067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algn="just"/>
            <a:r>
              <a:rPr lang="en-US" sz="1000" dirty="0"/>
              <a:t>The mean delivery time on weekdays is around 28 mins. </a:t>
            </a:r>
          </a:p>
          <a:p>
            <a:pPr algn="just"/>
            <a:endParaRPr lang="en-US" sz="600" dirty="0"/>
          </a:p>
          <a:p>
            <a:pPr algn="just"/>
            <a:r>
              <a:rPr lang="en-US" sz="1000" dirty="0"/>
              <a:t>The mean delivery time on weekends is around 22 mins.</a:t>
            </a:r>
          </a:p>
          <a:p>
            <a:pPr algn="just"/>
            <a:endParaRPr lang="en-US" sz="600" dirty="0"/>
          </a:p>
          <a:p>
            <a:pPr algn="just"/>
            <a:r>
              <a:rPr lang="en-US" sz="1000" dirty="0"/>
              <a:t>Weekend has lower delivery time as compared to weekday, with difference of 6 mins.</a:t>
            </a:r>
          </a:p>
        </p:txBody>
      </p:sp>
      <p:sp>
        <p:nvSpPr>
          <p:cNvPr id="14" name="Text Placeholder 2">
            <a:extLst>
              <a:ext uri="{FF2B5EF4-FFF2-40B4-BE49-F238E27FC236}">
                <a16:creationId xmlns:a16="http://schemas.microsoft.com/office/drawing/2014/main" id="{135C7F30-739D-979D-789E-E749B2851181}"/>
              </a:ext>
            </a:extLst>
          </p:cNvPr>
          <p:cNvSpPr txBox="1">
            <a:spLocks/>
          </p:cNvSpPr>
          <p:nvPr/>
        </p:nvSpPr>
        <p:spPr>
          <a:xfrm>
            <a:off x="3059907" y="2890124"/>
            <a:ext cx="2915086" cy="19466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algn="just"/>
            <a:r>
              <a:rPr lang="en-US" sz="1000" dirty="0"/>
              <a:t>Korean, Southern, French and Vietnamese have lower median for food preparation time.</a:t>
            </a:r>
          </a:p>
          <a:p>
            <a:pPr algn="just"/>
            <a:endParaRPr lang="en-US" sz="600" dirty="0"/>
          </a:p>
          <a:p>
            <a:pPr algn="just"/>
            <a:r>
              <a:rPr lang="en-US" sz="1000" dirty="0"/>
              <a:t>Middle Eastern and Vietnamese have lower maximum food preparation time, while Korean has very low maximum food preparation time, though having some outliers.</a:t>
            </a:r>
          </a:p>
          <a:p>
            <a:pPr algn="just"/>
            <a:endParaRPr lang="en-US" sz="600" dirty="0"/>
          </a:p>
          <a:p>
            <a:pPr algn="just"/>
            <a:r>
              <a:rPr lang="en-US" sz="1000" dirty="0"/>
              <a:t>Thai and French have slightly  higher minimum food preparation time.</a:t>
            </a:r>
          </a:p>
        </p:txBody>
      </p:sp>
      <p:sp>
        <p:nvSpPr>
          <p:cNvPr id="15" name="Text Placeholder 2">
            <a:extLst>
              <a:ext uri="{FF2B5EF4-FFF2-40B4-BE49-F238E27FC236}">
                <a16:creationId xmlns:a16="http://schemas.microsoft.com/office/drawing/2014/main" id="{4D4DE882-5CC8-9C32-AEAD-AC48C0F1CB6D}"/>
              </a:ext>
            </a:extLst>
          </p:cNvPr>
          <p:cNvSpPr txBox="1">
            <a:spLocks/>
          </p:cNvSpPr>
          <p:nvPr/>
        </p:nvSpPr>
        <p:spPr>
          <a:xfrm>
            <a:off x="126056" y="2890227"/>
            <a:ext cx="2812687" cy="19905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algn="just"/>
            <a:r>
              <a:rPr lang="en-US" sz="1000" dirty="0"/>
              <a:t>Thai and French have much higher median for cost of the order, while Korean and Vietnamese have much lower median for cost of the order.</a:t>
            </a:r>
          </a:p>
          <a:p>
            <a:pPr algn="just"/>
            <a:endParaRPr lang="en-US" sz="600" dirty="0"/>
          </a:p>
          <a:p>
            <a:pPr algn="just"/>
            <a:r>
              <a:rPr lang="en-US" sz="1000" dirty="0"/>
              <a:t>The cost of the order is generally low for Korean, Vietnamese and Mediterranean, with Korean and Mediterranean having some outliers.</a:t>
            </a:r>
          </a:p>
          <a:p>
            <a:pPr algn="just"/>
            <a:endParaRPr lang="en-US" sz="600" dirty="0"/>
          </a:p>
          <a:p>
            <a:pPr algn="just"/>
            <a:r>
              <a:rPr lang="en-US" sz="1000" dirty="0"/>
              <a:t>French and Spanish have much higher minimum cost of the order.</a:t>
            </a:r>
          </a:p>
        </p:txBody>
      </p:sp>
    </p:spTree>
    <p:extLst>
      <p:ext uri="{BB962C8B-B14F-4D97-AF65-F5344CB8AC3E}">
        <p14:creationId xmlns:p14="http://schemas.microsoft.com/office/powerpoint/2010/main" val="4291460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0315E-980E-8895-59B3-873D5586E137}"/>
              </a:ext>
            </a:extLst>
          </p:cNvPr>
          <p:cNvSpPr>
            <a:spLocks noGrp="1"/>
          </p:cNvSpPr>
          <p:nvPr>
            <p:ph type="title"/>
          </p:nvPr>
        </p:nvSpPr>
        <p:spPr>
          <a:xfrm>
            <a:off x="315926" y="451037"/>
            <a:ext cx="3353450" cy="572700"/>
          </a:xfrm>
        </p:spPr>
        <p:txBody>
          <a:bodyPr/>
          <a:lstStyle/>
          <a:p>
            <a:r>
              <a:rPr lang="en-US" sz="1800" dirty="0"/>
              <a:t>Rating vs </a:t>
            </a:r>
            <a:br>
              <a:rPr lang="en-US" sz="1800" dirty="0"/>
            </a:br>
            <a:r>
              <a:rPr lang="en-US" sz="1800" dirty="0"/>
              <a:t>Delivery Time</a:t>
            </a:r>
          </a:p>
        </p:txBody>
      </p:sp>
      <p:sp>
        <p:nvSpPr>
          <p:cNvPr id="3" name="Text Placeholder 2">
            <a:extLst>
              <a:ext uri="{FF2B5EF4-FFF2-40B4-BE49-F238E27FC236}">
                <a16:creationId xmlns:a16="http://schemas.microsoft.com/office/drawing/2014/main" id="{C5DC1578-B81A-E6E1-B51E-B3A8357C3698}"/>
              </a:ext>
            </a:extLst>
          </p:cNvPr>
          <p:cNvSpPr>
            <a:spLocks noGrp="1"/>
          </p:cNvSpPr>
          <p:nvPr>
            <p:ph type="body" idx="1"/>
          </p:nvPr>
        </p:nvSpPr>
        <p:spPr>
          <a:xfrm>
            <a:off x="41841" y="2747647"/>
            <a:ext cx="2914719" cy="1098212"/>
          </a:xfrm>
        </p:spPr>
        <p:txBody>
          <a:bodyPr/>
          <a:lstStyle/>
          <a:p>
            <a:pPr algn="just"/>
            <a:r>
              <a:rPr lang="en-US" sz="1000" dirty="0"/>
              <a:t>Rating 3 does have a higher estimated central tendency and confidence interval for delivery time, but a difference of about 1 min does not seem to warrant a concern. </a:t>
            </a:r>
          </a:p>
        </p:txBody>
      </p:sp>
      <p:sp>
        <p:nvSpPr>
          <p:cNvPr id="5" name="Title 1">
            <a:extLst>
              <a:ext uri="{FF2B5EF4-FFF2-40B4-BE49-F238E27FC236}">
                <a16:creationId xmlns:a16="http://schemas.microsoft.com/office/drawing/2014/main" id="{268F6A25-E6A3-FF63-EFD7-88747FEF9612}"/>
              </a:ext>
            </a:extLst>
          </p:cNvPr>
          <p:cNvSpPr txBox="1">
            <a:spLocks/>
          </p:cNvSpPr>
          <p:nvPr/>
        </p:nvSpPr>
        <p:spPr>
          <a:xfrm>
            <a:off x="3171931" y="451037"/>
            <a:ext cx="326136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r>
              <a:rPr lang="en-US" sz="1800" dirty="0"/>
              <a:t>Rating vs </a:t>
            </a:r>
          </a:p>
          <a:p>
            <a:r>
              <a:rPr lang="en-US" sz="1800" dirty="0"/>
              <a:t>Food Preparation Time</a:t>
            </a:r>
          </a:p>
        </p:txBody>
      </p:sp>
      <p:sp>
        <p:nvSpPr>
          <p:cNvPr id="6" name="Title 1">
            <a:extLst>
              <a:ext uri="{FF2B5EF4-FFF2-40B4-BE49-F238E27FC236}">
                <a16:creationId xmlns:a16="http://schemas.microsoft.com/office/drawing/2014/main" id="{5BB2876D-C711-99DF-E4BE-7229235CCE24}"/>
              </a:ext>
            </a:extLst>
          </p:cNvPr>
          <p:cNvSpPr txBox="1">
            <a:spLocks/>
          </p:cNvSpPr>
          <p:nvPr/>
        </p:nvSpPr>
        <p:spPr>
          <a:xfrm>
            <a:off x="6168171" y="428724"/>
            <a:ext cx="253660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r>
              <a:rPr lang="en-US" sz="1800" dirty="0"/>
              <a:t>Rating vs </a:t>
            </a:r>
          </a:p>
          <a:p>
            <a:r>
              <a:rPr lang="en-US" sz="1800" dirty="0"/>
              <a:t>Cost of the Order</a:t>
            </a:r>
          </a:p>
        </p:txBody>
      </p:sp>
      <p:sp>
        <p:nvSpPr>
          <p:cNvPr id="9" name="Text Placeholder 2">
            <a:extLst>
              <a:ext uri="{FF2B5EF4-FFF2-40B4-BE49-F238E27FC236}">
                <a16:creationId xmlns:a16="http://schemas.microsoft.com/office/drawing/2014/main" id="{0ACA4A43-24CC-20BC-53E4-5D08FCFA4163}"/>
              </a:ext>
            </a:extLst>
          </p:cNvPr>
          <p:cNvSpPr txBox="1">
            <a:spLocks/>
          </p:cNvSpPr>
          <p:nvPr/>
        </p:nvSpPr>
        <p:spPr>
          <a:xfrm>
            <a:off x="2956560" y="2747647"/>
            <a:ext cx="2905760" cy="971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algn="just"/>
            <a:r>
              <a:rPr lang="en-US" sz="1000" dirty="0"/>
              <a:t>Across the various ratings, the estimated central tendencies are similar, though rating 3 does have a wider confidence interval. </a:t>
            </a:r>
          </a:p>
        </p:txBody>
      </p:sp>
      <p:sp>
        <p:nvSpPr>
          <p:cNvPr id="10" name="Text Placeholder 2">
            <a:extLst>
              <a:ext uri="{FF2B5EF4-FFF2-40B4-BE49-F238E27FC236}">
                <a16:creationId xmlns:a16="http://schemas.microsoft.com/office/drawing/2014/main" id="{EDBDC4AE-ADBD-5867-666F-C6C2573DD31D}"/>
              </a:ext>
            </a:extLst>
          </p:cNvPr>
          <p:cNvSpPr txBox="1">
            <a:spLocks/>
          </p:cNvSpPr>
          <p:nvPr/>
        </p:nvSpPr>
        <p:spPr>
          <a:xfrm>
            <a:off x="5963567" y="2747647"/>
            <a:ext cx="2945812" cy="914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algn="just"/>
            <a:r>
              <a:rPr lang="en-US" sz="1000" dirty="0"/>
              <a:t>The higher the rating, the higher is the lower confidence interval and the  estimated central tendencies for the cost of the order. They are positively correlated. </a:t>
            </a:r>
          </a:p>
        </p:txBody>
      </p:sp>
      <p:pic>
        <p:nvPicPr>
          <p:cNvPr id="2050" name="Picture 2">
            <a:extLst>
              <a:ext uri="{FF2B5EF4-FFF2-40B4-BE49-F238E27FC236}">
                <a16:creationId xmlns:a16="http://schemas.microsoft.com/office/drawing/2014/main" id="{9733067B-61B8-E894-8F8B-ADC4ACA44B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780" y="1201179"/>
            <a:ext cx="2738780" cy="133872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1CD007A-C1D9-4F23-7945-DDB8E2F74E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3540" y="1229542"/>
            <a:ext cx="2738780" cy="134066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F62456CF-7961-007A-D1B5-801CB5D31E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6100" y="1242685"/>
            <a:ext cx="2738780" cy="1340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216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CCC1D-9674-56AC-C878-80E018013060}"/>
              </a:ext>
            </a:extLst>
          </p:cNvPr>
          <p:cNvSpPr>
            <a:spLocks noGrp="1"/>
          </p:cNvSpPr>
          <p:nvPr>
            <p:ph type="title"/>
          </p:nvPr>
        </p:nvSpPr>
        <p:spPr/>
        <p:txBody>
          <a:bodyPr/>
          <a:lstStyle/>
          <a:p>
            <a:r>
              <a:rPr lang="en-US" dirty="0"/>
              <a:t>Correlation among Variables </a:t>
            </a:r>
          </a:p>
        </p:txBody>
      </p:sp>
      <p:pic>
        <p:nvPicPr>
          <p:cNvPr id="4" name="Picture 3">
            <a:extLst>
              <a:ext uri="{FF2B5EF4-FFF2-40B4-BE49-F238E27FC236}">
                <a16:creationId xmlns:a16="http://schemas.microsoft.com/office/drawing/2014/main" id="{210B8413-9112-36E3-0740-EC9413074F80}"/>
              </a:ext>
            </a:extLst>
          </p:cNvPr>
          <p:cNvPicPr>
            <a:picLocks noChangeAspect="1"/>
          </p:cNvPicPr>
          <p:nvPr/>
        </p:nvPicPr>
        <p:blipFill>
          <a:blip r:embed="rId2"/>
          <a:stretch>
            <a:fillRect/>
          </a:stretch>
        </p:blipFill>
        <p:spPr>
          <a:xfrm>
            <a:off x="1719629" y="842996"/>
            <a:ext cx="5704742" cy="2966466"/>
          </a:xfrm>
          <a:prstGeom prst="rect">
            <a:avLst/>
          </a:prstGeom>
        </p:spPr>
      </p:pic>
      <p:sp>
        <p:nvSpPr>
          <p:cNvPr id="3" name="Text Placeholder 2">
            <a:extLst>
              <a:ext uri="{FF2B5EF4-FFF2-40B4-BE49-F238E27FC236}">
                <a16:creationId xmlns:a16="http://schemas.microsoft.com/office/drawing/2014/main" id="{249F9BA4-1DDE-E656-A6FB-9567E043E780}"/>
              </a:ext>
            </a:extLst>
          </p:cNvPr>
          <p:cNvSpPr>
            <a:spLocks noGrp="1"/>
          </p:cNvSpPr>
          <p:nvPr>
            <p:ph type="body" idx="1"/>
          </p:nvPr>
        </p:nvSpPr>
        <p:spPr>
          <a:xfrm>
            <a:off x="414423" y="3809462"/>
            <a:ext cx="8832350" cy="1044759"/>
          </a:xfrm>
        </p:spPr>
        <p:txBody>
          <a:bodyPr/>
          <a:lstStyle/>
          <a:p>
            <a:r>
              <a:rPr lang="en-US" dirty="0"/>
              <a:t>Cost of the Order and Delivery Time are positively correlated with Food Preparation Time.</a:t>
            </a:r>
          </a:p>
          <a:p>
            <a:r>
              <a:rPr lang="en-US" dirty="0"/>
              <a:t>Cost of the Order and Delivery Time are negatively correlated. </a:t>
            </a:r>
          </a:p>
          <a:p>
            <a:pPr algn="just"/>
            <a:r>
              <a:rPr lang="en-US" dirty="0"/>
              <a:t>There does not seem to be strong relationship among the 3 variables.</a:t>
            </a:r>
          </a:p>
          <a:p>
            <a:pPr marL="133350" indent="0">
              <a:buNone/>
            </a:pPr>
            <a:endParaRPr lang="en-US" dirty="0"/>
          </a:p>
        </p:txBody>
      </p:sp>
    </p:spTree>
    <p:extLst>
      <p:ext uri="{BB962C8B-B14F-4D97-AF65-F5344CB8AC3E}">
        <p14:creationId xmlns:p14="http://schemas.microsoft.com/office/powerpoint/2010/main" val="963492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72DEA-23B9-F314-4A39-A2913D3D3000}"/>
              </a:ext>
            </a:extLst>
          </p:cNvPr>
          <p:cNvSpPr>
            <a:spLocks noGrp="1"/>
          </p:cNvSpPr>
          <p:nvPr>
            <p:ph type="title"/>
          </p:nvPr>
        </p:nvSpPr>
        <p:spPr>
          <a:xfrm>
            <a:off x="420850" y="2053695"/>
            <a:ext cx="8520600" cy="572700"/>
          </a:xfrm>
        </p:spPr>
        <p:txBody>
          <a:bodyPr/>
          <a:lstStyle/>
          <a:p>
            <a:r>
              <a:rPr lang="en-US" sz="1800" dirty="0"/>
              <a:t>Restaurants Fulfilling Criteria to Get Promotional Offer in Advertisement</a:t>
            </a:r>
          </a:p>
        </p:txBody>
      </p:sp>
      <p:sp>
        <p:nvSpPr>
          <p:cNvPr id="3" name="Text Placeholder 2">
            <a:extLst>
              <a:ext uri="{FF2B5EF4-FFF2-40B4-BE49-F238E27FC236}">
                <a16:creationId xmlns:a16="http://schemas.microsoft.com/office/drawing/2014/main" id="{C556BEB4-0B0A-5062-9C3B-D37396A9EF97}"/>
              </a:ext>
            </a:extLst>
          </p:cNvPr>
          <p:cNvSpPr>
            <a:spLocks noGrp="1"/>
          </p:cNvSpPr>
          <p:nvPr>
            <p:ph type="body" idx="1"/>
          </p:nvPr>
        </p:nvSpPr>
        <p:spPr>
          <a:xfrm>
            <a:off x="93350" y="2415203"/>
            <a:ext cx="8629800" cy="1424256"/>
          </a:xfrm>
        </p:spPr>
        <p:txBody>
          <a:bodyPr/>
          <a:lstStyle/>
          <a:p>
            <a:pPr algn="just"/>
            <a:r>
              <a:rPr lang="en-US" sz="1400" dirty="0"/>
              <a:t>The condition to get the offer is that restaurants must have rating count &gt;50 and average rating &gt;4.</a:t>
            </a:r>
          </a:p>
          <a:p>
            <a:pPr algn="just"/>
            <a:r>
              <a:rPr lang="en-US" sz="1400" dirty="0"/>
              <a:t>The restaurants fulfilling the criteria to get the promotional offer are Shake Shack, The Meatball Shop, Blue Ribbon Sushi and Blue Ribbon Fried Chicken, as seen in the first 4 rows of the above table. </a:t>
            </a:r>
          </a:p>
          <a:p>
            <a:pPr marL="133350" indent="0">
              <a:buNone/>
            </a:pPr>
            <a:endParaRPr lang="en-US" sz="1400" dirty="0"/>
          </a:p>
        </p:txBody>
      </p:sp>
      <p:sp>
        <p:nvSpPr>
          <p:cNvPr id="6" name="Title 1">
            <a:extLst>
              <a:ext uri="{FF2B5EF4-FFF2-40B4-BE49-F238E27FC236}">
                <a16:creationId xmlns:a16="http://schemas.microsoft.com/office/drawing/2014/main" id="{0B99EA27-7E65-ABFF-312E-380B7E3D900B}"/>
              </a:ext>
            </a:extLst>
          </p:cNvPr>
          <p:cNvSpPr txBox="1">
            <a:spLocks/>
          </p:cNvSpPr>
          <p:nvPr/>
        </p:nvSpPr>
        <p:spPr>
          <a:xfrm>
            <a:off x="420850" y="3628267"/>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r>
              <a:rPr lang="en-US" sz="1800" dirty="0"/>
              <a:t>Net Revenue Generated by the Company Across All Orders</a:t>
            </a:r>
          </a:p>
        </p:txBody>
      </p:sp>
      <p:sp>
        <p:nvSpPr>
          <p:cNvPr id="8" name="Text Placeholder 2">
            <a:extLst>
              <a:ext uri="{FF2B5EF4-FFF2-40B4-BE49-F238E27FC236}">
                <a16:creationId xmlns:a16="http://schemas.microsoft.com/office/drawing/2014/main" id="{6E971FC0-518A-8881-74D2-4AED95D470DA}"/>
              </a:ext>
            </a:extLst>
          </p:cNvPr>
          <p:cNvSpPr txBox="1">
            <a:spLocks/>
          </p:cNvSpPr>
          <p:nvPr/>
        </p:nvSpPr>
        <p:spPr>
          <a:xfrm>
            <a:off x="93350" y="3999262"/>
            <a:ext cx="8629800" cy="8420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algn="just"/>
            <a:r>
              <a:rPr lang="en-US" sz="1400" dirty="0"/>
              <a:t>The company charges restaurant 25% on orders having cost greater than 20 dollars and 15% on the orders having cost greater than 5 dollars. </a:t>
            </a:r>
          </a:p>
          <a:p>
            <a:pPr algn="just"/>
            <a:r>
              <a:rPr lang="en-US" sz="1400" dirty="0"/>
              <a:t>The net revenue is around 6166.3 dollars.</a:t>
            </a:r>
          </a:p>
          <a:p>
            <a:pPr marL="133350" indent="0">
              <a:buFont typeface="Nunito"/>
              <a:buNone/>
            </a:pPr>
            <a:endParaRPr lang="en-US" sz="1400" dirty="0"/>
          </a:p>
        </p:txBody>
      </p:sp>
      <p:sp>
        <p:nvSpPr>
          <p:cNvPr id="10" name="Title 1">
            <a:extLst>
              <a:ext uri="{FF2B5EF4-FFF2-40B4-BE49-F238E27FC236}">
                <a16:creationId xmlns:a16="http://schemas.microsoft.com/office/drawing/2014/main" id="{FB3AB219-96D3-F4EC-E008-19F0C55FCC7F}"/>
              </a:ext>
            </a:extLst>
          </p:cNvPr>
          <p:cNvSpPr txBox="1">
            <a:spLocks/>
          </p:cNvSpPr>
          <p:nvPr/>
        </p:nvSpPr>
        <p:spPr>
          <a:xfrm>
            <a:off x="420850" y="229410"/>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r>
              <a:rPr lang="en-US" sz="1800" dirty="0"/>
              <a:t>Revenue Generated by Restaurants</a:t>
            </a:r>
          </a:p>
        </p:txBody>
      </p:sp>
      <p:sp>
        <p:nvSpPr>
          <p:cNvPr id="11" name="Text Placeholder 2">
            <a:extLst>
              <a:ext uri="{FF2B5EF4-FFF2-40B4-BE49-F238E27FC236}">
                <a16:creationId xmlns:a16="http://schemas.microsoft.com/office/drawing/2014/main" id="{FC9476E2-29C7-50EC-A342-906741A25614}"/>
              </a:ext>
            </a:extLst>
          </p:cNvPr>
          <p:cNvSpPr txBox="1">
            <a:spLocks/>
          </p:cNvSpPr>
          <p:nvPr/>
        </p:nvSpPr>
        <p:spPr>
          <a:xfrm>
            <a:off x="93350" y="593126"/>
            <a:ext cx="8629800" cy="12888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algn="just"/>
            <a:r>
              <a:rPr lang="en-US" sz="1400" dirty="0"/>
              <a:t>The revenue generated by the restaurants ranges from 506.47 to 3579.53 dollars. </a:t>
            </a:r>
          </a:p>
          <a:p>
            <a:pPr algn="just"/>
            <a:r>
              <a:rPr lang="en-US" sz="1400" dirty="0"/>
              <a:t>The top 5 restaurants based on revenue generated coincided with the top 5 restaurants based on orders received. </a:t>
            </a:r>
          </a:p>
          <a:p>
            <a:pPr algn="just"/>
            <a:r>
              <a:rPr lang="en-US" sz="1400" dirty="0"/>
              <a:t>Shake Shack is leading well ahead. It’s revenue generated is more than 2/3 of the restaurant in 2</a:t>
            </a:r>
            <a:r>
              <a:rPr lang="en-US" sz="1400" baseline="30000" dirty="0"/>
              <a:t>nd</a:t>
            </a:r>
            <a:r>
              <a:rPr lang="en-US" sz="1400" dirty="0"/>
              <a:t> position. </a:t>
            </a:r>
          </a:p>
        </p:txBody>
      </p:sp>
    </p:spTree>
    <p:extLst>
      <p:ext uri="{BB962C8B-B14F-4D97-AF65-F5344CB8AC3E}">
        <p14:creationId xmlns:p14="http://schemas.microsoft.com/office/powerpoint/2010/main" val="1273744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Contents / Agenda</a:t>
            </a:r>
            <a:endParaRPr>
              <a:solidFill>
                <a:srgbClr val="000000"/>
              </a:solidFill>
            </a:endParaRPr>
          </a:p>
        </p:txBody>
      </p:sp>
      <p:sp>
        <p:nvSpPr>
          <p:cNvPr id="113" name="Google Shape;113;p2"/>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Executive Summary</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Business Problem Overview and Solution Approach</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Data Overview</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EDA - Univariate Analysis</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EDA - Multivariate Analysis</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Appendix</a:t>
            </a:r>
            <a:endParaRPr sz="1400">
              <a:solidFill>
                <a:srgbClr val="000000"/>
              </a:solidFill>
            </a:endParaRPr>
          </a:p>
          <a:p>
            <a:pPr marL="0" lvl="0" indent="0" algn="l" rtl="0">
              <a:lnSpc>
                <a:spcPct val="115000"/>
              </a:lnSpc>
              <a:spcBef>
                <a:spcPts val="1000"/>
              </a:spcBef>
              <a:spcAft>
                <a:spcPts val="1000"/>
              </a:spcAft>
              <a:buSzPts val="1500"/>
              <a:buNone/>
            </a:pPr>
            <a:endParaRPr sz="14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682CB-7E96-7867-321B-85CA1395AA1A}"/>
              </a:ext>
            </a:extLst>
          </p:cNvPr>
          <p:cNvSpPr>
            <a:spLocks noGrp="1"/>
          </p:cNvSpPr>
          <p:nvPr>
            <p:ph type="body" idx="1"/>
          </p:nvPr>
        </p:nvSpPr>
        <p:spPr>
          <a:xfrm>
            <a:off x="259070" y="1366803"/>
            <a:ext cx="8629800" cy="523220"/>
          </a:xfrm>
        </p:spPr>
        <p:txBody>
          <a:bodyPr/>
          <a:lstStyle/>
          <a:p>
            <a:r>
              <a:rPr lang="en-US" sz="1400" dirty="0"/>
              <a:t>The percentage is 10.54%.</a:t>
            </a:r>
          </a:p>
        </p:txBody>
      </p:sp>
      <p:pic>
        <p:nvPicPr>
          <p:cNvPr id="5" name="Picture 4">
            <a:extLst>
              <a:ext uri="{FF2B5EF4-FFF2-40B4-BE49-F238E27FC236}">
                <a16:creationId xmlns:a16="http://schemas.microsoft.com/office/drawing/2014/main" id="{9079D84E-9FD1-59FE-E897-7CA496CDE7E2}"/>
              </a:ext>
            </a:extLst>
          </p:cNvPr>
          <p:cNvPicPr>
            <a:picLocks noChangeAspect="1"/>
          </p:cNvPicPr>
          <p:nvPr/>
        </p:nvPicPr>
        <p:blipFill>
          <a:blip r:embed="rId2"/>
          <a:stretch>
            <a:fillRect/>
          </a:stretch>
        </p:blipFill>
        <p:spPr>
          <a:xfrm>
            <a:off x="1475422" y="1890023"/>
            <a:ext cx="2934017" cy="1402796"/>
          </a:xfrm>
          <a:prstGeom prst="rect">
            <a:avLst/>
          </a:prstGeom>
        </p:spPr>
      </p:pic>
      <p:sp>
        <p:nvSpPr>
          <p:cNvPr id="8" name="Title 1">
            <a:extLst>
              <a:ext uri="{FF2B5EF4-FFF2-40B4-BE49-F238E27FC236}">
                <a16:creationId xmlns:a16="http://schemas.microsoft.com/office/drawing/2014/main" id="{ACA1A1E3-0665-5D1D-12E3-4615B9106716}"/>
              </a:ext>
            </a:extLst>
          </p:cNvPr>
          <p:cNvSpPr txBox="1">
            <a:spLocks noGrp="1"/>
          </p:cNvSpPr>
          <p:nvPr>
            <p:ph type="title"/>
          </p:nvPr>
        </p:nvSpPr>
        <p:spPr>
          <a:xfrm>
            <a:off x="259070" y="539774"/>
            <a:ext cx="8520113"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r>
              <a:rPr lang="en-US" sz="1800" dirty="0"/>
              <a:t>Percentage of Orders that Take More Than 60 Minutes to Get Delivered from Time Order is Placed. </a:t>
            </a:r>
          </a:p>
        </p:txBody>
      </p:sp>
      <p:sp>
        <p:nvSpPr>
          <p:cNvPr id="9" name="Text Placeholder 2">
            <a:extLst>
              <a:ext uri="{FF2B5EF4-FFF2-40B4-BE49-F238E27FC236}">
                <a16:creationId xmlns:a16="http://schemas.microsoft.com/office/drawing/2014/main" id="{9F9B4760-7B26-1CBD-30F0-29CE98645B67}"/>
              </a:ext>
            </a:extLst>
          </p:cNvPr>
          <p:cNvSpPr txBox="1">
            <a:spLocks/>
          </p:cNvSpPr>
          <p:nvPr/>
        </p:nvSpPr>
        <p:spPr>
          <a:xfrm>
            <a:off x="259070" y="3405004"/>
            <a:ext cx="8629800" cy="5232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r>
              <a:rPr lang="en-US" sz="1400" dirty="0"/>
              <a:t>To </a:t>
            </a:r>
            <a:r>
              <a:rPr lang="en-US" sz="1400" dirty="0">
                <a:latin typeface="Nunito" pitchFamily="2" charset="0"/>
              </a:rPr>
              <a:t>facilitate further analysis of total time required to deliver food, </a:t>
            </a:r>
            <a:r>
              <a:rPr lang="en-US" sz="1400" dirty="0" err="1">
                <a:latin typeface="Nunito" pitchFamily="2" charset="0"/>
              </a:rPr>
              <a:t>countplot</a:t>
            </a:r>
            <a:r>
              <a:rPr lang="en-US" sz="1400" dirty="0">
                <a:latin typeface="Nunito" pitchFamily="2" charset="0"/>
              </a:rPr>
              <a:t> is used. It is relatively normally distributed, ranges from 35 – 68 mins. </a:t>
            </a:r>
            <a:endParaRPr lang="en-US" sz="1400" dirty="0"/>
          </a:p>
        </p:txBody>
      </p:sp>
    </p:spTree>
    <p:extLst>
      <p:ext uri="{BB962C8B-B14F-4D97-AF65-F5344CB8AC3E}">
        <p14:creationId xmlns:p14="http://schemas.microsoft.com/office/powerpoint/2010/main" val="2521108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0"/>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p>
            <a:pPr marL="0" lvl="0" indent="0" algn="l" rtl="0">
              <a:lnSpc>
                <a:spcPct val="100000"/>
              </a:lnSpc>
              <a:spcBef>
                <a:spcPts val="0"/>
              </a:spcBef>
              <a:spcAft>
                <a:spcPts val="0"/>
              </a:spcAft>
              <a:buSzPts val="2200"/>
              <a:buNone/>
            </a:pPr>
            <a:endParaRPr/>
          </a:p>
        </p:txBody>
      </p:sp>
      <p:sp>
        <p:nvSpPr>
          <p:cNvPr id="168" name="Google Shape;168;p10"/>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00"/>
              <a:buNone/>
            </a:pPr>
            <a:fld id="{00000000-1234-1234-1234-123412341234}" type="slidenum">
              <a:rPr lang="en"/>
              <a:t>21</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11CF4-9AA3-4FFF-BC68-1D92DD01D8D8}"/>
              </a:ext>
            </a:extLst>
          </p:cNvPr>
          <p:cNvSpPr>
            <a:spLocks noGrp="1"/>
          </p:cNvSpPr>
          <p:nvPr>
            <p:ph type="title"/>
          </p:nvPr>
        </p:nvSpPr>
        <p:spPr>
          <a:xfrm>
            <a:off x="202550" y="817225"/>
            <a:ext cx="8520600" cy="572700"/>
          </a:xfrm>
        </p:spPr>
        <p:txBody>
          <a:bodyPr/>
          <a:lstStyle/>
          <a:p>
            <a:r>
              <a:rPr lang="en-US" dirty="0"/>
              <a:t>Conclusions from Analysis</a:t>
            </a:r>
          </a:p>
        </p:txBody>
      </p:sp>
      <p:sp>
        <p:nvSpPr>
          <p:cNvPr id="4" name="Google Shape;118;p3">
            <a:extLst>
              <a:ext uri="{FF2B5EF4-FFF2-40B4-BE49-F238E27FC236}">
                <a16:creationId xmlns:a16="http://schemas.microsoft.com/office/drawing/2014/main" id="{817057B6-115D-E95B-9844-305D43827A93}"/>
              </a:ext>
            </a:extLst>
          </p:cNvPr>
          <p:cNvSpPr txBox="1">
            <a:spLocks/>
          </p:cNvSpPr>
          <p:nvPr/>
        </p:nvSpPr>
        <p:spPr>
          <a:xfrm>
            <a:off x="202550" y="2445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r>
              <a:rPr lang="en-US" dirty="0">
                <a:solidFill>
                  <a:srgbClr val="000000"/>
                </a:solidFill>
              </a:rPr>
              <a:t>Executive Summary </a:t>
            </a:r>
          </a:p>
        </p:txBody>
      </p:sp>
      <p:sp>
        <p:nvSpPr>
          <p:cNvPr id="5" name="Text Placeholder 2">
            <a:extLst>
              <a:ext uri="{FF2B5EF4-FFF2-40B4-BE49-F238E27FC236}">
                <a16:creationId xmlns:a16="http://schemas.microsoft.com/office/drawing/2014/main" id="{AC09AC02-6E2C-F7BE-610C-303F94CE497E}"/>
              </a:ext>
            </a:extLst>
          </p:cNvPr>
          <p:cNvSpPr txBox="1">
            <a:spLocks/>
          </p:cNvSpPr>
          <p:nvPr/>
        </p:nvSpPr>
        <p:spPr>
          <a:xfrm>
            <a:off x="420850" y="1293673"/>
            <a:ext cx="8302300" cy="34106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algn="just">
              <a:buFont typeface="Wingdings" panose="05000000000000000000" pitchFamily="2" charset="2"/>
              <a:buChar char="Ø"/>
            </a:pPr>
            <a:r>
              <a:rPr lang="en-US" dirty="0"/>
              <a:t>The restaurants fulfilling criteria to get promotional offer are Shake Shack, The Meatball Shop, Blue Ribbon Sushi and Blue Ribbon Fried Chicken. Together with </a:t>
            </a:r>
            <a:r>
              <a:rPr lang="en-US" dirty="0" err="1"/>
              <a:t>Parm</a:t>
            </a:r>
            <a:r>
              <a:rPr lang="en-US" dirty="0"/>
              <a:t>, they are also among top 5 restaurants by orders received and revenue generated.</a:t>
            </a:r>
          </a:p>
          <a:p>
            <a:pPr marL="133350" indent="0" algn="just">
              <a:buNone/>
            </a:pPr>
            <a:endParaRPr lang="en-US" dirty="0"/>
          </a:p>
          <a:p>
            <a:pPr algn="just">
              <a:buFont typeface="Wingdings" panose="05000000000000000000" pitchFamily="2" charset="2"/>
              <a:buChar char="Ø"/>
            </a:pPr>
            <a:r>
              <a:rPr lang="en-US" dirty="0"/>
              <a:t>There are 1898 orders but only 1200 customer ID, indicating that there are repeated orders by same customer(s)</a:t>
            </a:r>
            <a:r>
              <a:rPr lang="en-US" dirty="0">
                <a:latin typeface="Nunito" pitchFamily="2" charset="0"/>
              </a:rPr>
              <a:t>, which is confirmed by further checking with the value counts of each customer ID. </a:t>
            </a:r>
            <a:r>
              <a:rPr lang="en-US" dirty="0"/>
              <a:t>Therefore, the app can be deemed useful by customer(s). </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latin typeface="Nunito" pitchFamily="2" charset="0"/>
              </a:rPr>
              <a:t>The ID of top 3 most frequent customers to receive 20% discount vouchers given by the company, are 52832, 47440 &amp; 83287, with 13, 10 &amp; 9 as their respective number of orders placed. </a:t>
            </a:r>
          </a:p>
          <a:p>
            <a:pPr marL="133350" indent="0" algn="just">
              <a:buNone/>
            </a:pPr>
            <a:endParaRPr lang="en-US" dirty="0">
              <a:latin typeface="Nunito" pitchFamily="2" charset="0"/>
            </a:endParaRPr>
          </a:p>
        </p:txBody>
      </p:sp>
    </p:spTree>
    <p:extLst>
      <p:ext uri="{BB962C8B-B14F-4D97-AF65-F5344CB8AC3E}">
        <p14:creationId xmlns:p14="http://schemas.microsoft.com/office/powerpoint/2010/main" val="3555955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AC09AC02-6E2C-F7BE-610C-303F94CE497E}"/>
              </a:ext>
            </a:extLst>
          </p:cNvPr>
          <p:cNvSpPr txBox="1">
            <a:spLocks/>
          </p:cNvSpPr>
          <p:nvPr/>
        </p:nvSpPr>
        <p:spPr>
          <a:xfrm>
            <a:off x="469231" y="842488"/>
            <a:ext cx="8205537" cy="43010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algn="just">
              <a:buFont typeface="Wingdings" panose="05000000000000000000" pitchFamily="2" charset="2"/>
              <a:buChar char="Ø"/>
            </a:pPr>
            <a:r>
              <a:rPr lang="en-US" dirty="0"/>
              <a:t>Net Revenue Generated by the Company Across All Orders is around 6166.3 dollars.</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t>The revenue generated by the restaurants ranges from 506.47 to 3579.53 dollars. Shake Shack is leading well ahead. It’s revenue generated is more than 2/3 of the restaurant in 2</a:t>
            </a:r>
            <a:r>
              <a:rPr lang="en-US" baseline="30000" dirty="0"/>
              <a:t>nd</a:t>
            </a:r>
            <a:r>
              <a:rPr lang="en-US" dirty="0"/>
              <a:t> position.</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t>There is slower delivery time on weekdays, as compared to weekends, with a difference of mean by 6mins, despite lesser orders on weekdays.</a:t>
            </a:r>
          </a:p>
          <a:p>
            <a:pPr algn="just">
              <a:buFont typeface="Wingdings" panose="05000000000000000000" pitchFamily="2" charset="2"/>
              <a:buChar char="Ø"/>
            </a:pPr>
            <a:endParaRPr lang="en-US" b="0" dirty="0"/>
          </a:p>
          <a:p>
            <a:pPr algn="just">
              <a:buFont typeface="Wingdings" panose="05000000000000000000" pitchFamily="2" charset="2"/>
              <a:buChar char="Ø"/>
            </a:pPr>
            <a:r>
              <a:rPr lang="en-US" b="0" dirty="0"/>
              <a:t>Percentage of orders that take </a:t>
            </a:r>
            <a:r>
              <a:rPr lang="en-US" dirty="0"/>
              <a:t>m</a:t>
            </a:r>
            <a:r>
              <a:rPr lang="en-US" b="0" dirty="0"/>
              <a:t>ore </a:t>
            </a:r>
            <a:r>
              <a:rPr lang="en-US" dirty="0"/>
              <a:t>t</a:t>
            </a:r>
            <a:r>
              <a:rPr lang="en-US" b="0" dirty="0"/>
              <a:t>han 60 Minutes to get </a:t>
            </a:r>
            <a:r>
              <a:rPr lang="en-US" dirty="0"/>
              <a:t>d</a:t>
            </a:r>
            <a:r>
              <a:rPr lang="en-US" b="0" dirty="0"/>
              <a:t>elivered from time </a:t>
            </a:r>
            <a:r>
              <a:rPr lang="en-US" dirty="0"/>
              <a:t>o</a:t>
            </a:r>
            <a:r>
              <a:rPr lang="en-US" b="0" dirty="0"/>
              <a:t>rder is placed is 10.54%. The maximum time exceeded is by 8 mins.</a:t>
            </a:r>
            <a:endParaRPr lang="en-US" dirty="0"/>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t>The demand in orders is much higher on weekends, as compared to weekdays. </a:t>
            </a:r>
          </a:p>
          <a:p>
            <a:pPr marL="133350" indent="0" algn="just">
              <a:buNone/>
            </a:pPr>
            <a:endParaRPr lang="en-US" dirty="0"/>
          </a:p>
          <a:p>
            <a:pPr algn="just">
              <a:buFont typeface="Wingdings" panose="05000000000000000000" pitchFamily="2" charset="2"/>
              <a:buChar char="Ø"/>
            </a:pPr>
            <a:endParaRPr lang="en-US" dirty="0"/>
          </a:p>
          <a:p>
            <a:pPr algn="just">
              <a:buFont typeface="Wingdings" panose="05000000000000000000" pitchFamily="2" charset="2"/>
              <a:buChar char="Ø"/>
            </a:pPr>
            <a:endParaRPr lang="en-US" dirty="0"/>
          </a:p>
          <a:p>
            <a:pPr algn="just">
              <a:buFont typeface="Wingdings" panose="05000000000000000000" pitchFamily="2" charset="2"/>
              <a:buChar char="Ø"/>
            </a:pPr>
            <a:endParaRPr lang="en-US" dirty="0"/>
          </a:p>
          <a:p>
            <a:pPr algn="just">
              <a:buFont typeface="Wingdings" panose="05000000000000000000" pitchFamily="2" charset="2"/>
              <a:buChar char="Ø"/>
            </a:pPr>
            <a:endParaRPr lang="en-US" dirty="0"/>
          </a:p>
        </p:txBody>
      </p:sp>
    </p:spTree>
    <p:extLst>
      <p:ext uri="{BB962C8B-B14F-4D97-AF65-F5344CB8AC3E}">
        <p14:creationId xmlns:p14="http://schemas.microsoft.com/office/powerpoint/2010/main" val="760247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8E491F4B-C758-E68B-52AC-094B0F040A7B}"/>
              </a:ext>
            </a:extLst>
          </p:cNvPr>
          <p:cNvSpPr>
            <a:spLocks noGrp="1"/>
          </p:cNvSpPr>
          <p:nvPr>
            <p:ph type="body" idx="1"/>
          </p:nvPr>
        </p:nvSpPr>
        <p:spPr>
          <a:xfrm>
            <a:off x="453402" y="718350"/>
            <a:ext cx="8237195" cy="3901776"/>
          </a:xfrm>
        </p:spPr>
        <p:txBody>
          <a:bodyPr/>
          <a:lstStyle/>
          <a:p>
            <a:pPr algn="just">
              <a:buFont typeface="Wingdings" panose="05000000000000000000" pitchFamily="2" charset="2"/>
              <a:buChar char="Ø"/>
            </a:pPr>
            <a:r>
              <a:rPr lang="en-US" dirty="0"/>
              <a:t>American is the most popular cuisine on weekends. Japanese, Italian and Chinese cuisine show a lot of potential. On the contrary, Korean, Thai, Southern, French, Spanish and Vietnamese are very low in demand. </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t>Rating is important as it is positively correlated to cost of the order, which has direct effect on revenue generated by the company. </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t>‘Not given’ accounts for </a:t>
            </a:r>
            <a:r>
              <a:rPr lang="en-US" dirty="0">
                <a:solidFill>
                  <a:srgbClr val="000000"/>
                </a:solidFill>
              </a:rPr>
              <a:t>736 out of 1898 values (around 38.78%) for rating column. It is quite a substantial amount. The inability to include these data together with numerical rating in analysis, </a:t>
            </a:r>
            <a:r>
              <a:rPr lang="en-US" dirty="0"/>
              <a:t>can have a significant effect on the conclusions that can be drawn from the dataset. There are also no categories for low rating such as 1 or 2.</a:t>
            </a:r>
          </a:p>
          <a:p>
            <a:pPr marL="133350" indent="0" algn="just">
              <a:buNone/>
            </a:pPr>
            <a:endParaRPr lang="en-US" dirty="0"/>
          </a:p>
          <a:p>
            <a:pPr algn="just">
              <a:buFont typeface="Wingdings" panose="05000000000000000000" pitchFamily="2" charset="2"/>
              <a:buChar char="Ø"/>
            </a:pPr>
            <a:r>
              <a:rPr lang="en-US" dirty="0"/>
              <a:t>There is much larger number of rating for 5 and also 4, as compared to 3, indicating </a:t>
            </a:r>
            <a:r>
              <a:rPr lang="en-US" dirty="0" err="1"/>
              <a:t>favourable</a:t>
            </a:r>
            <a:r>
              <a:rPr lang="en-US" dirty="0"/>
              <a:t> customer experience.</a:t>
            </a:r>
          </a:p>
          <a:p>
            <a:pPr marL="133350" indent="0" algn="just">
              <a:buNone/>
            </a:pPr>
            <a:endParaRPr lang="en-US" dirty="0"/>
          </a:p>
          <a:p>
            <a:pPr marL="133350" indent="0" algn="just">
              <a:buNone/>
            </a:pPr>
            <a:endParaRPr lang="en-US" dirty="0"/>
          </a:p>
          <a:p>
            <a:pPr algn="just">
              <a:buFont typeface="Wingdings" panose="05000000000000000000" pitchFamily="2" charset="2"/>
              <a:buChar char="Ø"/>
            </a:pPr>
            <a:endParaRPr lang="en-US" dirty="0"/>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1864944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90FFED8-2933-4112-6AA4-603CBC859022}"/>
              </a:ext>
            </a:extLst>
          </p:cNvPr>
          <p:cNvSpPr txBox="1">
            <a:spLocks noGrp="1"/>
          </p:cNvSpPr>
          <p:nvPr>
            <p:ph type="title"/>
          </p:nvPr>
        </p:nvSpPr>
        <p:spPr>
          <a:xfrm>
            <a:off x="203200" y="242881"/>
            <a:ext cx="8520113"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r>
              <a:rPr lang="en-US" dirty="0"/>
              <a:t>Recommendations to Help Improve Business</a:t>
            </a:r>
            <a:br>
              <a:rPr lang="en-US" dirty="0"/>
            </a:br>
            <a:r>
              <a:rPr lang="en-US" dirty="0"/>
              <a:t>(Cuisine Type and Feedback Ratings)</a:t>
            </a:r>
          </a:p>
        </p:txBody>
      </p:sp>
      <p:sp>
        <p:nvSpPr>
          <p:cNvPr id="5" name="Text Placeholder 4">
            <a:extLst>
              <a:ext uri="{FF2B5EF4-FFF2-40B4-BE49-F238E27FC236}">
                <a16:creationId xmlns:a16="http://schemas.microsoft.com/office/drawing/2014/main" id="{D1EE0155-A1B7-B838-DB6F-C1C953C0323B}"/>
              </a:ext>
            </a:extLst>
          </p:cNvPr>
          <p:cNvSpPr txBox="1">
            <a:spLocks noGrp="1"/>
          </p:cNvSpPr>
          <p:nvPr>
            <p:ph type="body" idx="1"/>
          </p:nvPr>
        </p:nvSpPr>
        <p:spPr>
          <a:xfrm>
            <a:off x="433137" y="1208558"/>
            <a:ext cx="8290176" cy="3918735"/>
          </a:xfrm>
          <a:prstGeom prst="rect">
            <a:avLst/>
          </a:prstGeom>
          <a:noFill/>
        </p:spPr>
        <p:txBody>
          <a:bodyPr wrap="square" rtlCol="0">
            <a:spAutoFit/>
          </a:bodyPr>
          <a:lstStyle/>
          <a:p>
            <a:pPr algn="just">
              <a:buFont typeface="Wingdings" panose="05000000000000000000" pitchFamily="2" charset="2"/>
              <a:buChar char="ü"/>
            </a:pPr>
            <a:r>
              <a:rPr lang="en-US" dirty="0"/>
              <a:t>Efficient food preparation and smooth delivery need to be ensured especially for American cuisine on weekend, and also orders for restaurants, Shake Shack, The Meatball Shop, Blue Ribbon Sushi, Blue Ribbon Fried Chicken and </a:t>
            </a:r>
            <a:r>
              <a:rPr lang="en-US" dirty="0" err="1"/>
              <a:t>Parm</a:t>
            </a:r>
            <a:r>
              <a:rPr lang="en-US" dirty="0"/>
              <a:t>.</a:t>
            </a:r>
          </a:p>
          <a:p>
            <a:pPr algn="just">
              <a:buFont typeface="Wingdings" panose="05000000000000000000" pitchFamily="2" charset="2"/>
              <a:buChar char="ü"/>
            </a:pPr>
            <a:endParaRPr lang="en-US" dirty="0"/>
          </a:p>
          <a:p>
            <a:pPr algn="just">
              <a:buFont typeface="Wingdings" panose="05000000000000000000" pitchFamily="2" charset="2"/>
              <a:buChar char="ü"/>
            </a:pPr>
            <a:r>
              <a:rPr lang="en-US" dirty="0"/>
              <a:t>Reduce delivery time for weekday to match up with weekend, to boost weekday orders. Reasons for the slower delivery time need to be further investigated, to pinpoint areas for improvement and bridge any gaps.</a:t>
            </a:r>
          </a:p>
          <a:p>
            <a:pPr algn="just">
              <a:buFont typeface="Wingdings" panose="05000000000000000000" pitchFamily="2" charset="2"/>
              <a:buChar char="ü"/>
            </a:pPr>
            <a:endParaRPr lang="en-US" dirty="0"/>
          </a:p>
          <a:p>
            <a:pPr algn="just">
              <a:buFont typeface="Wingdings" panose="05000000000000000000" pitchFamily="2" charset="2"/>
              <a:buChar char="ü"/>
            </a:pPr>
            <a:r>
              <a:rPr lang="en-US" dirty="0"/>
              <a:t>Need to procure and </a:t>
            </a:r>
            <a:r>
              <a:rPr lang="en-US" dirty="0" err="1"/>
              <a:t>analyse</a:t>
            </a:r>
            <a:r>
              <a:rPr lang="en-US" dirty="0"/>
              <a:t> more data on rating listed as ‘Not given’ to better understand and manage customer experience, to boost future rating and revenue. Especially when there are no categories for low rating such as 1 or 2, it would be beneficial to </a:t>
            </a:r>
            <a:r>
              <a:rPr lang="en-US" dirty="0" err="1"/>
              <a:t>analyse</a:t>
            </a:r>
            <a:r>
              <a:rPr lang="en-US" dirty="0"/>
              <a:t> the nature of the notes written, whether they are positive </a:t>
            </a:r>
            <a:r>
              <a:rPr lang="en-US" dirty="0" err="1"/>
              <a:t>eg</a:t>
            </a:r>
            <a:r>
              <a:rPr lang="en-US" dirty="0"/>
              <a:t> compliments, negatives </a:t>
            </a:r>
            <a:r>
              <a:rPr lang="en-US" dirty="0" err="1"/>
              <a:t>eg</a:t>
            </a:r>
            <a:r>
              <a:rPr lang="en-US" dirty="0"/>
              <a:t> complaints or just general feedback.</a:t>
            </a:r>
          </a:p>
          <a:p>
            <a:pPr algn="just">
              <a:buFont typeface="Wingdings" panose="05000000000000000000" pitchFamily="2" charset="2"/>
              <a:buChar char="ü"/>
            </a:pPr>
            <a:endParaRPr lang="en-US" sz="800" dirty="0"/>
          </a:p>
          <a:p>
            <a:pPr marL="133350" indent="0" algn="just">
              <a:buNone/>
            </a:pPr>
            <a:endParaRPr lang="en-US" sz="800" dirty="0"/>
          </a:p>
        </p:txBody>
      </p:sp>
    </p:spTree>
    <p:extLst>
      <p:ext uri="{BB962C8B-B14F-4D97-AF65-F5344CB8AC3E}">
        <p14:creationId xmlns:p14="http://schemas.microsoft.com/office/powerpoint/2010/main" val="4271687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783AC77-FC30-B8C8-ADBB-66EB1E0FE4EF}"/>
              </a:ext>
            </a:extLst>
          </p:cNvPr>
          <p:cNvSpPr>
            <a:spLocks noGrp="1"/>
          </p:cNvSpPr>
          <p:nvPr>
            <p:ph type="body" idx="1"/>
          </p:nvPr>
        </p:nvSpPr>
        <p:spPr>
          <a:xfrm>
            <a:off x="420850" y="621344"/>
            <a:ext cx="8302300" cy="4167224"/>
          </a:xfrm>
        </p:spPr>
        <p:txBody>
          <a:bodyPr/>
          <a:lstStyle/>
          <a:p>
            <a:pPr algn="just">
              <a:buFont typeface="Wingdings" panose="05000000000000000000" pitchFamily="2" charset="2"/>
              <a:buChar char="ü"/>
            </a:pPr>
            <a:r>
              <a:rPr lang="en-US" dirty="0"/>
              <a:t>Explore ways to boost number of numerical ratings, such as inclusion of reward system for numerical rating given </a:t>
            </a:r>
            <a:r>
              <a:rPr lang="en-US" dirty="0" err="1"/>
              <a:t>eg</a:t>
            </a:r>
            <a:r>
              <a:rPr lang="en-US" dirty="0"/>
              <a:t> offering virtual coins, cashback rebate, discount e vouchers, redemption of complimentary side dish/beverage, chance to enter lucky draw, for more precise and realistic picture to be drawn.</a:t>
            </a:r>
          </a:p>
          <a:p>
            <a:pPr algn="just">
              <a:buFont typeface="Wingdings" panose="05000000000000000000" pitchFamily="2" charset="2"/>
              <a:buChar char="ü"/>
            </a:pPr>
            <a:endParaRPr lang="en-US" dirty="0"/>
          </a:p>
          <a:p>
            <a:pPr algn="just">
              <a:buFont typeface="Wingdings" panose="05000000000000000000" pitchFamily="2" charset="2"/>
              <a:buChar char="ü"/>
            </a:pPr>
            <a:r>
              <a:rPr lang="en-US" dirty="0"/>
              <a:t>Widen coverage of rewards for frequent customers to further encourage repeat purchases,  </a:t>
            </a:r>
            <a:r>
              <a:rPr lang="en-US" dirty="0" err="1"/>
              <a:t>eg</a:t>
            </a:r>
            <a:r>
              <a:rPr lang="en-US" dirty="0"/>
              <a:t> by inclusion of loyalty rewards like Cashback rebate.</a:t>
            </a:r>
          </a:p>
          <a:p>
            <a:pPr algn="just">
              <a:buFont typeface="Wingdings" panose="05000000000000000000" pitchFamily="2" charset="2"/>
              <a:buChar char="ü"/>
            </a:pPr>
            <a:endParaRPr lang="en-US" dirty="0"/>
          </a:p>
          <a:p>
            <a:pPr algn="just">
              <a:buFont typeface="Wingdings" panose="05000000000000000000" pitchFamily="2" charset="2"/>
              <a:buChar char="ü"/>
            </a:pPr>
            <a:r>
              <a:rPr lang="en-US" dirty="0"/>
              <a:t>Promotion of the app to reach wider audience, to increase orders and revenue generated.</a:t>
            </a:r>
          </a:p>
          <a:p>
            <a:pPr algn="just">
              <a:buFont typeface="Wingdings" panose="05000000000000000000" pitchFamily="2" charset="2"/>
              <a:buChar char="ü"/>
            </a:pPr>
            <a:endParaRPr lang="en-US" dirty="0"/>
          </a:p>
          <a:p>
            <a:pPr algn="just">
              <a:buFont typeface="Wingdings" panose="05000000000000000000" pitchFamily="2" charset="2"/>
              <a:buChar char="ü"/>
            </a:pPr>
            <a:r>
              <a:rPr lang="en-US" dirty="0"/>
              <a:t>Look into the reasons for frequent customers’ repeated purchase to better understand the strength of the app.</a:t>
            </a:r>
          </a:p>
          <a:p>
            <a:pPr algn="just">
              <a:buFont typeface="Wingdings" panose="05000000000000000000" pitchFamily="2" charset="2"/>
              <a:buChar char="ü"/>
            </a:pPr>
            <a:endParaRPr lang="en-US" dirty="0"/>
          </a:p>
          <a:p>
            <a:pPr algn="just">
              <a:buFont typeface="Wingdings" panose="05000000000000000000" pitchFamily="2" charset="2"/>
              <a:buChar char="ü"/>
            </a:pPr>
            <a:r>
              <a:rPr lang="en-US" dirty="0"/>
              <a:t>There can be further analysis of whether the higher cost of the order is due to price of food, or greater quantity ordered.</a:t>
            </a:r>
          </a:p>
        </p:txBody>
      </p:sp>
    </p:spTree>
    <p:extLst>
      <p:ext uri="{BB962C8B-B14F-4D97-AF65-F5344CB8AC3E}">
        <p14:creationId xmlns:p14="http://schemas.microsoft.com/office/powerpoint/2010/main" val="102293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4"/>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Business Problem Overview and Solution Approach</a:t>
            </a:r>
            <a:endParaRPr dirty="0">
              <a:solidFill>
                <a:srgbClr val="000000"/>
              </a:solidFill>
            </a:endParaRPr>
          </a:p>
        </p:txBody>
      </p:sp>
      <p:sp>
        <p:nvSpPr>
          <p:cNvPr id="131" name="Google Shape;131;p4"/>
          <p:cNvSpPr txBox="1">
            <a:spLocks noGrp="1"/>
          </p:cNvSpPr>
          <p:nvPr>
            <p:ph type="body" idx="1"/>
          </p:nvPr>
        </p:nvSpPr>
        <p:spPr>
          <a:xfrm>
            <a:off x="212711" y="629919"/>
            <a:ext cx="3820810" cy="3702981"/>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US" sz="1800" u="sng" dirty="0">
                <a:solidFill>
                  <a:srgbClr val="000000"/>
                </a:solidFill>
              </a:rPr>
              <a:t>Context</a:t>
            </a:r>
          </a:p>
          <a:p>
            <a:pPr marL="139700" lvl="0" indent="0" algn="l" rtl="0">
              <a:lnSpc>
                <a:spcPct val="115000"/>
              </a:lnSpc>
              <a:spcBef>
                <a:spcPts val="1000"/>
              </a:spcBef>
              <a:spcAft>
                <a:spcPts val="0"/>
              </a:spcAft>
              <a:buClr>
                <a:srgbClr val="000000"/>
              </a:buClr>
              <a:buSzPts val="1400"/>
              <a:buNone/>
            </a:pPr>
            <a:endParaRPr lang="en-US" sz="1800" u="sng"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US" sz="1400" dirty="0">
                <a:solidFill>
                  <a:srgbClr val="000000"/>
                </a:solidFill>
              </a:rPr>
              <a:t>The number of restaurants in New York is increasing day by day. </a:t>
            </a:r>
          </a:p>
          <a:p>
            <a:pPr marL="457200" lvl="0" indent="-317500" algn="l" rtl="0">
              <a:lnSpc>
                <a:spcPct val="115000"/>
              </a:lnSpc>
              <a:spcBef>
                <a:spcPts val="1000"/>
              </a:spcBef>
              <a:spcAft>
                <a:spcPts val="0"/>
              </a:spcAft>
              <a:buClr>
                <a:srgbClr val="000000"/>
              </a:buClr>
              <a:buSzPts val="1400"/>
              <a:buChar char="●"/>
            </a:pPr>
            <a:r>
              <a:rPr lang="en-US" sz="1400" dirty="0">
                <a:solidFill>
                  <a:srgbClr val="000000"/>
                </a:solidFill>
              </a:rPr>
              <a:t>Lots of students and busy professionals rely on those restaurants due to their hectic lifestyles. </a:t>
            </a:r>
          </a:p>
          <a:p>
            <a:pPr marL="457200" lvl="0" indent="-317500" algn="l" rtl="0">
              <a:lnSpc>
                <a:spcPct val="115000"/>
              </a:lnSpc>
              <a:spcBef>
                <a:spcPts val="1000"/>
              </a:spcBef>
              <a:spcAft>
                <a:spcPts val="0"/>
              </a:spcAft>
              <a:buClr>
                <a:srgbClr val="000000"/>
              </a:buClr>
              <a:buSzPts val="1400"/>
              <a:buChar char="●"/>
            </a:pPr>
            <a:r>
              <a:rPr lang="en-US" sz="1400" dirty="0">
                <a:solidFill>
                  <a:srgbClr val="000000"/>
                </a:solidFill>
              </a:rPr>
              <a:t>Online food delivery service is a great option for them. </a:t>
            </a:r>
          </a:p>
          <a:p>
            <a:pPr marL="457200" lvl="0" indent="-317500" algn="l" rtl="0">
              <a:lnSpc>
                <a:spcPct val="115000"/>
              </a:lnSpc>
              <a:spcBef>
                <a:spcPts val="1000"/>
              </a:spcBef>
              <a:spcAft>
                <a:spcPts val="0"/>
              </a:spcAft>
              <a:buClr>
                <a:srgbClr val="000000"/>
              </a:buClr>
              <a:buSzPts val="1400"/>
              <a:buChar char="●"/>
            </a:pPr>
            <a:r>
              <a:rPr lang="en-US" sz="1400" dirty="0">
                <a:solidFill>
                  <a:srgbClr val="000000"/>
                </a:solidFill>
              </a:rPr>
              <a:t>It provides them with good food from their favorite restaurants. </a:t>
            </a:r>
          </a:p>
        </p:txBody>
      </p:sp>
      <p:sp>
        <p:nvSpPr>
          <p:cNvPr id="4" name="Google Shape;125;g131eba7ae3e_0_0">
            <a:extLst>
              <a:ext uri="{FF2B5EF4-FFF2-40B4-BE49-F238E27FC236}">
                <a16:creationId xmlns:a16="http://schemas.microsoft.com/office/drawing/2014/main" id="{6446DFD2-F4AE-9803-850F-DAD5E8267664}"/>
              </a:ext>
            </a:extLst>
          </p:cNvPr>
          <p:cNvSpPr txBox="1">
            <a:spLocks/>
          </p:cNvSpPr>
          <p:nvPr/>
        </p:nvSpPr>
        <p:spPr>
          <a:xfrm>
            <a:off x="4572000" y="755856"/>
            <a:ext cx="4199716" cy="26360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marL="0" indent="0">
              <a:buFont typeface="Nunito"/>
              <a:buNone/>
            </a:pPr>
            <a:r>
              <a:rPr lang="en-US" sz="1800" u="sng" dirty="0">
                <a:latin typeface="Nunito" pitchFamily="2" charset="0"/>
              </a:rPr>
              <a:t>Business</a:t>
            </a:r>
            <a:endParaRPr lang="en-US" sz="800" u="sng" dirty="0">
              <a:latin typeface="Nunito" pitchFamily="2" charset="0"/>
            </a:endParaRPr>
          </a:p>
          <a:p>
            <a:pPr marL="0" indent="0" algn="ctr">
              <a:lnSpc>
                <a:spcPct val="100000"/>
              </a:lnSpc>
              <a:buFont typeface="Nunito"/>
              <a:buNone/>
            </a:pPr>
            <a:r>
              <a:rPr lang="en-US" sz="6000" b="1" dirty="0" err="1">
                <a:latin typeface="Sitka Display" pitchFamily="2" charset="0"/>
              </a:rPr>
              <a:t>Foodhub</a:t>
            </a:r>
            <a:endParaRPr lang="en-US" sz="6000" b="1" dirty="0">
              <a:latin typeface="Sitka Display" pitchFamily="2" charset="0"/>
            </a:endParaRPr>
          </a:p>
          <a:p>
            <a:pPr marL="0" indent="0" algn="ctr">
              <a:buFont typeface="Nunito"/>
              <a:buNone/>
            </a:pPr>
            <a:r>
              <a:rPr lang="en-US" sz="1600" b="1" dirty="0">
                <a:latin typeface="Sitka Display" pitchFamily="2" charset="0"/>
              </a:rPr>
              <a:t>(food aggregator company)</a:t>
            </a:r>
          </a:p>
        </p:txBody>
      </p:sp>
      <p:pic>
        <p:nvPicPr>
          <p:cNvPr id="5" name="Graphic 4" descr="Table setting">
            <a:extLst>
              <a:ext uri="{FF2B5EF4-FFF2-40B4-BE49-F238E27FC236}">
                <a16:creationId xmlns:a16="http://schemas.microsoft.com/office/drawing/2014/main" id="{ACE1DDF8-9D34-F67E-6D23-C3A4F01381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86401" y="2479501"/>
            <a:ext cx="914400" cy="914400"/>
          </a:xfrm>
          <a:prstGeom prst="rect">
            <a:avLst/>
          </a:prstGeom>
        </p:spPr>
      </p:pic>
      <p:pic>
        <p:nvPicPr>
          <p:cNvPr id="6" name="Graphic 5" descr="Smart Phone">
            <a:extLst>
              <a:ext uri="{FF2B5EF4-FFF2-40B4-BE49-F238E27FC236}">
                <a16:creationId xmlns:a16="http://schemas.microsoft.com/office/drawing/2014/main" id="{B380CB1F-E007-4A0F-EF63-6DDEEC8EE90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21120" y="2457911"/>
            <a:ext cx="914400" cy="914400"/>
          </a:xfrm>
          <a:prstGeom prst="rect">
            <a:avLst/>
          </a:prstGeom>
        </p:spPr>
      </p:pic>
      <p:pic>
        <p:nvPicPr>
          <p:cNvPr id="7" name="Graphic 6" descr="Pasta">
            <a:extLst>
              <a:ext uri="{FF2B5EF4-FFF2-40B4-BE49-F238E27FC236}">
                <a16:creationId xmlns:a16="http://schemas.microsoft.com/office/drawing/2014/main" id="{2D4C5D13-B0CB-4F7B-4062-1274825BB28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55839" y="2400992"/>
            <a:ext cx="914400" cy="914400"/>
          </a:xfrm>
          <a:prstGeom prst="rect">
            <a:avLst/>
          </a:prstGeom>
        </p:spPr>
      </p:pic>
      <p:sp>
        <p:nvSpPr>
          <p:cNvPr id="8" name="TextBox 7">
            <a:extLst>
              <a:ext uri="{FF2B5EF4-FFF2-40B4-BE49-F238E27FC236}">
                <a16:creationId xmlns:a16="http://schemas.microsoft.com/office/drawing/2014/main" id="{E0BF4871-D3A9-00A2-1C7E-3B6CFBC663FF}"/>
              </a:ext>
            </a:extLst>
          </p:cNvPr>
          <p:cNvSpPr txBox="1"/>
          <p:nvPr/>
        </p:nvSpPr>
        <p:spPr>
          <a:xfrm>
            <a:off x="4560021" y="3500212"/>
            <a:ext cx="4636597" cy="1077218"/>
          </a:xfrm>
          <a:prstGeom prst="rect">
            <a:avLst/>
          </a:prstGeom>
          <a:noFill/>
        </p:spPr>
        <p:txBody>
          <a:bodyPr wrap="square" rtlCol="0">
            <a:spAutoFit/>
          </a:bodyPr>
          <a:lstStyle/>
          <a:p>
            <a:pPr marL="285750" indent="-285750">
              <a:buFont typeface="Wingdings" panose="05000000000000000000" pitchFamily="2" charset="2"/>
              <a:buChar char="Ø"/>
            </a:pPr>
            <a:r>
              <a:rPr lang="en-US" dirty="0"/>
              <a:t>Offers access to multiple restaurants through a single smartphone app</a:t>
            </a:r>
          </a:p>
          <a:p>
            <a:pPr marL="285750" indent="-285750">
              <a:buFont typeface="Wingdings" panose="05000000000000000000" pitchFamily="2" charset="2"/>
              <a:buChar char="Ø"/>
            </a:pPr>
            <a:endParaRPr lang="en-US" sz="800" dirty="0"/>
          </a:p>
          <a:p>
            <a:pPr marL="285750" indent="-285750">
              <a:buFont typeface="Wingdings" panose="05000000000000000000" pitchFamily="2" charset="2"/>
              <a:buChar char="Ø"/>
            </a:pPr>
            <a:r>
              <a:rPr lang="en-US" dirty="0"/>
              <a:t>Earns money by collecting a fixed margin of the delivery order from the restaurants</a:t>
            </a:r>
          </a:p>
        </p:txBody>
      </p:sp>
      <p:cxnSp>
        <p:nvCxnSpPr>
          <p:cNvPr id="3" name="Straight Connector 2">
            <a:extLst>
              <a:ext uri="{FF2B5EF4-FFF2-40B4-BE49-F238E27FC236}">
                <a16:creationId xmlns:a16="http://schemas.microsoft.com/office/drawing/2014/main" id="{CF817761-D07C-D9AF-5AC7-EB1CFA50DA8C}"/>
              </a:ext>
            </a:extLst>
          </p:cNvPr>
          <p:cNvCxnSpPr/>
          <p:nvPr/>
        </p:nvCxnSpPr>
        <p:spPr>
          <a:xfrm>
            <a:off x="4348480" y="862440"/>
            <a:ext cx="0" cy="3974181"/>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1C987-FE70-07F1-B3A2-9461C99B8FC4}"/>
              </a:ext>
            </a:extLst>
          </p:cNvPr>
          <p:cNvSpPr>
            <a:spLocks noGrp="1"/>
          </p:cNvSpPr>
          <p:nvPr>
            <p:ph type="title"/>
          </p:nvPr>
        </p:nvSpPr>
        <p:spPr/>
        <p:txBody>
          <a:bodyPr/>
          <a:lstStyle/>
          <a:p>
            <a:r>
              <a:rPr lang="en-US" dirty="0"/>
              <a:t>Function of App</a:t>
            </a:r>
          </a:p>
        </p:txBody>
      </p:sp>
      <p:sp>
        <p:nvSpPr>
          <p:cNvPr id="23" name="Flowchart: Alternate Process 22">
            <a:extLst>
              <a:ext uri="{FF2B5EF4-FFF2-40B4-BE49-F238E27FC236}">
                <a16:creationId xmlns:a16="http://schemas.microsoft.com/office/drawing/2014/main" id="{58AB01DF-7771-8AFE-75C2-CE1429A777AD}"/>
              </a:ext>
            </a:extLst>
          </p:cNvPr>
          <p:cNvSpPr/>
          <p:nvPr/>
        </p:nvSpPr>
        <p:spPr>
          <a:xfrm>
            <a:off x="5709022" y="1255025"/>
            <a:ext cx="1468224" cy="1496812"/>
          </a:xfrm>
          <a:prstGeom prst="flowChartAlternateProcess">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Black" panose="020B0A04020102020204" pitchFamily="34" charset="0"/>
              </a:rPr>
              <a:t>Delivery Person uses map to reach restaurant and waits for food package</a:t>
            </a:r>
          </a:p>
        </p:txBody>
      </p:sp>
      <p:sp>
        <p:nvSpPr>
          <p:cNvPr id="31" name="TextBox 30">
            <a:extLst>
              <a:ext uri="{FF2B5EF4-FFF2-40B4-BE49-F238E27FC236}">
                <a16:creationId xmlns:a16="http://schemas.microsoft.com/office/drawing/2014/main" id="{A5F02167-4F2B-B24A-D6A2-D63D49AA0087}"/>
              </a:ext>
            </a:extLst>
          </p:cNvPr>
          <p:cNvSpPr txBox="1"/>
          <p:nvPr/>
        </p:nvSpPr>
        <p:spPr>
          <a:xfrm>
            <a:off x="455951" y="1434675"/>
            <a:ext cx="1478362" cy="646331"/>
          </a:xfrm>
          <a:prstGeom prst="rect">
            <a:avLst/>
          </a:prstGeom>
          <a:noFill/>
        </p:spPr>
        <p:txBody>
          <a:bodyPr wrap="square" rtlCol="0">
            <a:spAutoFit/>
          </a:bodyPr>
          <a:lstStyle/>
          <a:p>
            <a:r>
              <a:rPr lang="en-US" sz="1200" b="1" dirty="0">
                <a:solidFill>
                  <a:schemeClr val="bg1"/>
                </a:solidFill>
              </a:rPr>
              <a:t>Customer orders online through app</a:t>
            </a:r>
          </a:p>
        </p:txBody>
      </p:sp>
      <p:sp>
        <p:nvSpPr>
          <p:cNvPr id="32" name="Flowchart: Alternate Process 31">
            <a:extLst>
              <a:ext uri="{FF2B5EF4-FFF2-40B4-BE49-F238E27FC236}">
                <a16:creationId xmlns:a16="http://schemas.microsoft.com/office/drawing/2014/main" id="{CD8E6273-4731-2F53-6A07-E1EA122892BD}"/>
              </a:ext>
            </a:extLst>
          </p:cNvPr>
          <p:cNvSpPr/>
          <p:nvPr/>
        </p:nvSpPr>
        <p:spPr>
          <a:xfrm>
            <a:off x="5710549" y="3165713"/>
            <a:ext cx="1468225" cy="1496812"/>
          </a:xfrm>
          <a:prstGeom prst="flowChartAlternateProcess">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Black" panose="020B0A04020102020204" pitchFamily="34" charset="0"/>
              </a:rPr>
              <a:t>Delivery Person travels to customer's location </a:t>
            </a:r>
          </a:p>
        </p:txBody>
      </p:sp>
      <p:sp>
        <p:nvSpPr>
          <p:cNvPr id="34" name="Flowchart: Alternate Process 33">
            <a:extLst>
              <a:ext uri="{FF2B5EF4-FFF2-40B4-BE49-F238E27FC236}">
                <a16:creationId xmlns:a16="http://schemas.microsoft.com/office/drawing/2014/main" id="{C2A07D0D-4855-CD4F-5F3B-E9D6FD944888}"/>
              </a:ext>
            </a:extLst>
          </p:cNvPr>
          <p:cNvSpPr/>
          <p:nvPr/>
        </p:nvSpPr>
        <p:spPr>
          <a:xfrm>
            <a:off x="7570981" y="3165713"/>
            <a:ext cx="1468225" cy="1496812"/>
          </a:xfrm>
          <a:prstGeom prst="flowChartAlternateProcess">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Black" panose="020B0A04020102020204" pitchFamily="34" charset="0"/>
              </a:rPr>
              <a:t>Delivery Person confirms pick-up in app </a:t>
            </a:r>
          </a:p>
        </p:txBody>
      </p:sp>
      <p:sp>
        <p:nvSpPr>
          <p:cNvPr id="35" name="Flowchart: Alternate Process 34">
            <a:extLst>
              <a:ext uri="{FF2B5EF4-FFF2-40B4-BE49-F238E27FC236}">
                <a16:creationId xmlns:a16="http://schemas.microsoft.com/office/drawing/2014/main" id="{161BC149-F440-AF8B-1ECC-DAAA74C9F271}"/>
              </a:ext>
            </a:extLst>
          </p:cNvPr>
          <p:cNvSpPr/>
          <p:nvPr/>
        </p:nvSpPr>
        <p:spPr>
          <a:xfrm>
            <a:off x="3829895" y="3165713"/>
            <a:ext cx="1468225" cy="1496812"/>
          </a:xfrm>
          <a:prstGeom prst="flowChartAlternateProcess">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Black" panose="020B0A04020102020204" pitchFamily="34" charset="0"/>
              </a:rPr>
              <a:t>Delivery Person delivers food package to customer</a:t>
            </a:r>
          </a:p>
        </p:txBody>
      </p:sp>
      <p:sp>
        <p:nvSpPr>
          <p:cNvPr id="36" name="Flowchart: Alternate Process 35">
            <a:extLst>
              <a:ext uri="{FF2B5EF4-FFF2-40B4-BE49-F238E27FC236}">
                <a16:creationId xmlns:a16="http://schemas.microsoft.com/office/drawing/2014/main" id="{B888F425-6FDD-3C35-882E-EF7DC0CE49CF}"/>
              </a:ext>
            </a:extLst>
          </p:cNvPr>
          <p:cNvSpPr/>
          <p:nvPr/>
        </p:nvSpPr>
        <p:spPr>
          <a:xfrm>
            <a:off x="1961548" y="3170322"/>
            <a:ext cx="1484893" cy="1496812"/>
          </a:xfrm>
          <a:prstGeom prst="flowChartAlternateProcess">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Black" panose="020B0A04020102020204" pitchFamily="34" charset="0"/>
              </a:rPr>
              <a:t>Delivery Person confirms drop-off in app</a:t>
            </a:r>
          </a:p>
        </p:txBody>
      </p:sp>
      <p:sp>
        <p:nvSpPr>
          <p:cNvPr id="37" name="Flowchart: Alternate Process 36">
            <a:extLst>
              <a:ext uri="{FF2B5EF4-FFF2-40B4-BE49-F238E27FC236}">
                <a16:creationId xmlns:a16="http://schemas.microsoft.com/office/drawing/2014/main" id="{D596E833-D344-EF42-6B48-89173F403DE3}"/>
              </a:ext>
            </a:extLst>
          </p:cNvPr>
          <p:cNvSpPr/>
          <p:nvPr/>
        </p:nvSpPr>
        <p:spPr>
          <a:xfrm>
            <a:off x="130096" y="3170322"/>
            <a:ext cx="1493861" cy="1496812"/>
          </a:xfrm>
          <a:prstGeom prst="flowChartAlternateProcess">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Black" panose="020B0A04020102020204" pitchFamily="34" charset="0"/>
              </a:rPr>
              <a:t>Customer can rate order in app</a:t>
            </a:r>
          </a:p>
        </p:txBody>
      </p:sp>
      <p:sp>
        <p:nvSpPr>
          <p:cNvPr id="38" name="Flowchart: Alternate Process 37">
            <a:extLst>
              <a:ext uri="{FF2B5EF4-FFF2-40B4-BE49-F238E27FC236}">
                <a16:creationId xmlns:a16="http://schemas.microsoft.com/office/drawing/2014/main" id="{1528D9FC-F728-D392-CD0F-D76E1AE30978}"/>
              </a:ext>
            </a:extLst>
          </p:cNvPr>
          <p:cNvSpPr/>
          <p:nvPr/>
        </p:nvSpPr>
        <p:spPr>
          <a:xfrm>
            <a:off x="7570981" y="1255025"/>
            <a:ext cx="1468225" cy="1496812"/>
          </a:xfrm>
          <a:prstGeom prst="flowChartAlternateProcess">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Black" panose="020B0A04020102020204" pitchFamily="34" charset="0"/>
              </a:rPr>
              <a:t>Restaurant hands over food package to delivery person</a:t>
            </a:r>
          </a:p>
        </p:txBody>
      </p:sp>
      <p:sp>
        <p:nvSpPr>
          <p:cNvPr id="39" name="Flowchart: Alternate Process 38">
            <a:extLst>
              <a:ext uri="{FF2B5EF4-FFF2-40B4-BE49-F238E27FC236}">
                <a16:creationId xmlns:a16="http://schemas.microsoft.com/office/drawing/2014/main" id="{7AF5E9F0-385D-CEC4-CF90-B643D516A7FB}"/>
              </a:ext>
            </a:extLst>
          </p:cNvPr>
          <p:cNvSpPr/>
          <p:nvPr/>
        </p:nvSpPr>
        <p:spPr>
          <a:xfrm>
            <a:off x="3847062" y="1229381"/>
            <a:ext cx="1468225" cy="1496812"/>
          </a:xfrm>
          <a:prstGeom prst="flowChartAlternateProcess">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Black" panose="020B0A04020102020204" pitchFamily="34" charset="0"/>
              </a:rPr>
              <a:t>Company assigns delivery person to pick up order </a:t>
            </a:r>
          </a:p>
        </p:txBody>
      </p:sp>
      <p:sp>
        <p:nvSpPr>
          <p:cNvPr id="40" name="Flowchart: Alternate Process 39">
            <a:extLst>
              <a:ext uri="{FF2B5EF4-FFF2-40B4-BE49-F238E27FC236}">
                <a16:creationId xmlns:a16="http://schemas.microsoft.com/office/drawing/2014/main" id="{B8A41852-4727-C9CD-F257-E605DF87AC6F}"/>
              </a:ext>
            </a:extLst>
          </p:cNvPr>
          <p:cNvSpPr/>
          <p:nvPr/>
        </p:nvSpPr>
        <p:spPr>
          <a:xfrm>
            <a:off x="1994690" y="1221161"/>
            <a:ext cx="1484893" cy="1496812"/>
          </a:xfrm>
          <a:prstGeom prst="flowChartAlternateProcess">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Black" panose="020B0A04020102020204" pitchFamily="34" charset="0"/>
              </a:rPr>
              <a:t>Restaurant receives and confirms order</a:t>
            </a:r>
          </a:p>
        </p:txBody>
      </p:sp>
      <p:sp>
        <p:nvSpPr>
          <p:cNvPr id="41" name="Flowchart: Alternate Process 40">
            <a:extLst>
              <a:ext uri="{FF2B5EF4-FFF2-40B4-BE49-F238E27FC236}">
                <a16:creationId xmlns:a16="http://schemas.microsoft.com/office/drawing/2014/main" id="{2545ADF6-E90E-7F65-D6DC-CE89B5BDC835}"/>
              </a:ext>
            </a:extLst>
          </p:cNvPr>
          <p:cNvSpPr/>
          <p:nvPr/>
        </p:nvSpPr>
        <p:spPr>
          <a:xfrm>
            <a:off x="148130" y="1204550"/>
            <a:ext cx="1503785" cy="1496812"/>
          </a:xfrm>
          <a:prstGeom prst="flowChartAlternateProcess">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Arial Black" panose="020B0A04020102020204" pitchFamily="34" charset="0"/>
              </a:rPr>
              <a:t>Customer orders online through app</a:t>
            </a:r>
          </a:p>
        </p:txBody>
      </p:sp>
      <p:sp>
        <p:nvSpPr>
          <p:cNvPr id="43" name="Arrow: Right 42">
            <a:extLst>
              <a:ext uri="{FF2B5EF4-FFF2-40B4-BE49-F238E27FC236}">
                <a16:creationId xmlns:a16="http://schemas.microsoft.com/office/drawing/2014/main" id="{A4BFA7EF-44C8-E4C3-0B4E-36BB8A8729A4}"/>
              </a:ext>
            </a:extLst>
          </p:cNvPr>
          <p:cNvSpPr/>
          <p:nvPr/>
        </p:nvSpPr>
        <p:spPr>
          <a:xfrm>
            <a:off x="1693007" y="1825161"/>
            <a:ext cx="261852" cy="249574"/>
          </a:xfrm>
          <a:prstGeom prst="rightArrow">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B8D18632-F492-6A01-095D-1631234F67DA}"/>
              </a:ext>
            </a:extLst>
          </p:cNvPr>
          <p:cNvSpPr/>
          <p:nvPr/>
        </p:nvSpPr>
        <p:spPr>
          <a:xfrm>
            <a:off x="3538303" y="1844780"/>
            <a:ext cx="261852" cy="249574"/>
          </a:xfrm>
          <a:prstGeom prst="rightArrow">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5042A965-0053-086C-13E0-E0598B2C0877}"/>
              </a:ext>
            </a:extLst>
          </p:cNvPr>
          <p:cNvSpPr/>
          <p:nvPr/>
        </p:nvSpPr>
        <p:spPr>
          <a:xfrm>
            <a:off x="5387550" y="1841367"/>
            <a:ext cx="261852" cy="249574"/>
          </a:xfrm>
          <a:prstGeom prst="rightArrow">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Right 45">
            <a:extLst>
              <a:ext uri="{FF2B5EF4-FFF2-40B4-BE49-F238E27FC236}">
                <a16:creationId xmlns:a16="http://schemas.microsoft.com/office/drawing/2014/main" id="{9C84C4D3-14A1-04E4-63DC-68D3CA2B3CE5}"/>
              </a:ext>
            </a:extLst>
          </p:cNvPr>
          <p:cNvSpPr/>
          <p:nvPr/>
        </p:nvSpPr>
        <p:spPr>
          <a:xfrm>
            <a:off x="7248215" y="1860120"/>
            <a:ext cx="261852" cy="249574"/>
          </a:xfrm>
          <a:prstGeom prst="rightArrow">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Right 46">
            <a:extLst>
              <a:ext uri="{FF2B5EF4-FFF2-40B4-BE49-F238E27FC236}">
                <a16:creationId xmlns:a16="http://schemas.microsoft.com/office/drawing/2014/main" id="{8EFD93B7-DDF2-DFF6-4DB8-6E4D415596E9}"/>
              </a:ext>
            </a:extLst>
          </p:cNvPr>
          <p:cNvSpPr/>
          <p:nvPr/>
        </p:nvSpPr>
        <p:spPr>
          <a:xfrm rot="5400000">
            <a:off x="8174166" y="2865431"/>
            <a:ext cx="261852" cy="249574"/>
          </a:xfrm>
          <a:prstGeom prst="rightArrow">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row: Right 51">
            <a:extLst>
              <a:ext uri="{FF2B5EF4-FFF2-40B4-BE49-F238E27FC236}">
                <a16:creationId xmlns:a16="http://schemas.microsoft.com/office/drawing/2014/main" id="{314C89F9-498E-1780-DD24-1363F08BBBD1}"/>
              </a:ext>
            </a:extLst>
          </p:cNvPr>
          <p:cNvSpPr/>
          <p:nvPr/>
        </p:nvSpPr>
        <p:spPr>
          <a:xfrm rot="10649971">
            <a:off x="1646055" y="3852220"/>
            <a:ext cx="261852" cy="249574"/>
          </a:xfrm>
          <a:prstGeom prst="rightArrow">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row: Right 52">
            <a:extLst>
              <a:ext uri="{FF2B5EF4-FFF2-40B4-BE49-F238E27FC236}">
                <a16:creationId xmlns:a16="http://schemas.microsoft.com/office/drawing/2014/main" id="{4D5A45EC-9F8C-6A50-8B39-5FFDA9D0ECC4}"/>
              </a:ext>
            </a:extLst>
          </p:cNvPr>
          <p:cNvSpPr/>
          <p:nvPr/>
        </p:nvSpPr>
        <p:spPr>
          <a:xfrm rot="10649971">
            <a:off x="3500083" y="3835662"/>
            <a:ext cx="261852" cy="249574"/>
          </a:xfrm>
          <a:prstGeom prst="rightArrow">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Arrow: Right 53">
            <a:extLst>
              <a:ext uri="{FF2B5EF4-FFF2-40B4-BE49-F238E27FC236}">
                <a16:creationId xmlns:a16="http://schemas.microsoft.com/office/drawing/2014/main" id="{73057E79-72A5-CDCB-7431-C0D897D4C1C7}"/>
              </a:ext>
            </a:extLst>
          </p:cNvPr>
          <p:cNvSpPr/>
          <p:nvPr/>
        </p:nvSpPr>
        <p:spPr>
          <a:xfrm rot="10649971">
            <a:off x="5368429" y="3852219"/>
            <a:ext cx="261852" cy="249574"/>
          </a:xfrm>
          <a:prstGeom prst="rightArrow">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row: Right 54">
            <a:extLst>
              <a:ext uri="{FF2B5EF4-FFF2-40B4-BE49-F238E27FC236}">
                <a16:creationId xmlns:a16="http://schemas.microsoft.com/office/drawing/2014/main" id="{71A1208D-0CD0-03B3-131A-96CC4BB81C2A}"/>
              </a:ext>
            </a:extLst>
          </p:cNvPr>
          <p:cNvSpPr/>
          <p:nvPr/>
        </p:nvSpPr>
        <p:spPr>
          <a:xfrm rot="10649971">
            <a:off x="7238920" y="3835661"/>
            <a:ext cx="261852" cy="249574"/>
          </a:xfrm>
          <a:prstGeom prst="rightArrow">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9065244"/>
      </p:ext>
    </p:extLst>
  </p:cSld>
  <p:clrMapOvr>
    <a:masterClrMapping/>
  </p:clrMapOvr>
</p:sld>
</file>

<file path=ppt/theme/theme1.xml><?xml version="1.0" encoding="utf-8"?>
<a:theme xmlns:a="http://schemas.openxmlformats.org/drawingml/2006/main"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2280</TotalTime>
  <Words>2502</Words>
  <Application>Microsoft Office PowerPoint</Application>
  <PresentationFormat>On-screen Show (16:9)</PresentationFormat>
  <Paragraphs>248</Paragraphs>
  <Slides>21</Slides>
  <Notes>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Wingdings</vt:lpstr>
      <vt:lpstr>Nunito</vt:lpstr>
      <vt:lpstr>Nunito ExtraBold</vt:lpstr>
      <vt:lpstr>Sitka Display</vt:lpstr>
      <vt:lpstr>Nunito SemiBold</vt:lpstr>
      <vt:lpstr>Arial Black</vt:lpstr>
      <vt:lpstr>Arial</vt:lpstr>
      <vt:lpstr>Calibri</vt:lpstr>
      <vt:lpstr>Just Logo</vt:lpstr>
      <vt:lpstr>Just Logo</vt:lpstr>
      <vt:lpstr>FoodHub Data Analysis</vt:lpstr>
      <vt:lpstr>Contents / Agenda</vt:lpstr>
      <vt:lpstr>Conclusions from Analysis</vt:lpstr>
      <vt:lpstr>PowerPoint Presentation</vt:lpstr>
      <vt:lpstr>PowerPoint Presentation</vt:lpstr>
      <vt:lpstr>Recommendations to Help Improve Business (Cuisine Type and Feedback Ratings)</vt:lpstr>
      <vt:lpstr>PowerPoint Presentation</vt:lpstr>
      <vt:lpstr>Business Problem Overview and Solution Approach</vt:lpstr>
      <vt:lpstr>Function of App</vt:lpstr>
      <vt:lpstr>PowerPoint Presentation</vt:lpstr>
      <vt:lpstr>Data Information </vt:lpstr>
      <vt:lpstr>Data Overview</vt:lpstr>
      <vt:lpstr>EDA - Univariate Analysis</vt:lpstr>
      <vt:lpstr>Cuisine Type</vt:lpstr>
      <vt:lpstr>Cost of the Order </vt:lpstr>
      <vt:lpstr>Cuisine vs  Cost of the Order</vt:lpstr>
      <vt:lpstr>Rating vs  Delivery Time</vt:lpstr>
      <vt:lpstr>Correlation among Variables </vt:lpstr>
      <vt:lpstr>Restaurants Fulfilling Criteria to Get Promotional Offer in Advertisement</vt:lpstr>
      <vt:lpstr>Percentage of Orders that Take More Than 60 Minutes to Get Delivered from Time Order is Placed.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Foodhub Business Analysis</dc:title>
  <dc:creator>Faith Hung</dc:creator>
  <cp:lastModifiedBy>Katy Hung</cp:lastModifiedBy>
  <cp:revision>80</cp:revision>
  <dcterms:modified xsi:type="dcterms:W3CDTF">2023-06-19T14:58:50Z</dcterms:modified>
</cp:coreProperties>
</file>