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0" r:id="rId3"/>
    <p:sldId id="257" r:id="rId4"/>
    <p:sldId id="258" r:id="rId5"/>
    <p:sldId id="263" r:id="rId6"/>
    <p:sldId id="264" r:id="rId7"/>
    <p:sldId id="265" r:id="rId8"/>
    <p:sldId id="266" r:id="rId9"/>
    <p:sldId id="267" r:id="rId10"/>
    <p:sldId id="268" r:id="rId11"/>
    <p:sldId id="269" r:id="rId12"/>
    <p:sldId id="270" r:id="rId13"/>
    <p:sldId id="271" r:id="rId14"/>
    <p:sldId id="273" r:id="rId15"/>
    <p:sldId id="274" r:id="rId16"/>
    <p:sldId id="259"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06"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wanl\Downloads\NTUC%20LearningHub,%20SQL%20Capstone\health_related_conditions.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health_related_conditions!$B$1:$B$1340</cx:f>
        <cx:lvl ptCount="1340" formatCode="General">
          <cx:pt idx="0">23.199999999999999</cx:pt>
          <cx:pt idx="1">30.100000000000001</cx:pt>
          <cx:pt idx="2">33.299999999999997</cx:pt>
          <cx:pt idx="3">33.700000000000003</cx:pt>
          <cx:pt idx="4">34.100000000000001</cx:pt>
          <cx:pt idx="5">34.399999999999999</cx:pt>
          <cx:pt idx="6">37.299999999999997</cx:pt>
          <cx:pt idx="7">41.100000000000001</cx:pt>
          <cx:pt idx="8">43</cx:pt>
          <cx:pt idx="9">53.100000000000001</cx:pt>
          <cx:pt idx="10">19.800000000000001</cx:pt>
          <cx:pt idx="11">20.300000000000001</cx:pt>
          <cx:pt idx="12">20.699999999999999</cx:pt>
          <cx:pt idx="13">27.600000000000001</cx:pt>
          <cx:pt idx="14">28.699999999999999</cx:pt>
          <cx:pt idx="15">30.399999999999999</cx:pt>
          <cx:pt idx="16">34.100000000000001</cx:pt>
          <cx:pt idx="17">34.399999999999999</cx:pt>
          <cx:pt idx="18">35.399999999999999</cx:pt>
          <cx:pt idx="19">33.299999999999997</cx:pt>
          <cx:pt idx="20">23.199999999999999</cx:pt>
          <cx:pt idx="21">31.100000000000001</cx:pt>
          <cx:pt idx="22">35.5</cx:pt>
          <cx:pt idx="23">36.899999999999999</cx:pt>
          <cx:pt idx="24">20.800000000000001</cx:pt>
          <cx:pt idx="25">43</cx:pt>
          <cx:pt idx="26">26.699999999999999</cx:pt>
          <cx:pt idx="27">17.5</cx:pt>
          <cx:pt idx="28">31.100000000000001</cx:pt>
          <cx:pt idx="29">31.399999999999999</cx:pt>
          <cx:pt idx="30">20.399999999999999</cx:pt>
          <cx:pt idx="31">21.800000000000001</cx:pt>
          <cx:pt idx="32">22.600000000000001</cx:pt>
          <cx:pt idx="33">36.899999999999999</cx:pt>
          <cx:pt idx="34">38.200000000000003</cx:pt>
          <cx:pt idx="35">38.299999999999997</cx:pt>
          <cx:pt idx="36">25.199999999999999</cx:pt>
          <cx:pt idx="37">25.600000000000001</cx:pt>
          <cx:pt idx="38">39.200000000000003</cx:pt>
          <cx:pt idx="39">39.799999999999997</cx:pt>
          <cx:pt idx="40">40.299999999999997</cx:pt>
          <cx:pt idx="41">27.800000000000001</cx:pt>
          <cx:pt idx="42">30.600000000000001</cx:pt>
          <cx:pt idx="43">30.600000000000001</cx:pt>
          <cx:pt idx="44">35.5</cx:pt>
          <cx:pt idx="45">26.800000000000001</cx:pt>
          <cx:pt idx="46">33.799999999999997</cx:pt>
          <cx:pt idx="47">39.5</cx:pt>
          <cx:pt idx="48">16</cx:pt>
          <cx:pt idx="49">21.5</cx:pt>
          <cx:pt idx="50">23</cx:pt>
          <cx:pt idx="51">23.100000000000001</cx:pt>
          <cx:pt idx="52">23.800000000000001</cx:pt>
          <cx:pt idx="53">25.5</cx:pt>
          <cx:pt idx="54">26.100000000000001</cx:pt>
          <cx:pt idx="55">23.300000000000001</cx:pt>
          <cx:pt idx="56">28.5</cx:pt>
          <cx:pt idx="57">29.399999999999999</cx:pt>
          <cx:pt idx="58">30</cx:pt>
          <cx:pt idx="59">33.799999999999997</cx:pt>
          <cx:pt idx="60">35.200000000000003</cx:pt>
          <cx:pt idx="61">17.800000000000001</cx:pt>
          <cx:pt idx="62">18.600000000000001</cx:pt>
          <cx:pt idx="63">20.600000000000001</cx:pt>
          <cx:pt idx="64">24.699999999999999</cx:pt>
          <cx:pt idx="65">28.899999999999999</cx:pt>
          <cx:pt idx="66">29.800000000000001</cx:pt>
          <cx:pt idx="67">32.899999999999999</cx:pt>
          <cx:pt idx="68">40.5</cx:pt>
          <cx:pt idx="69">29.699999999999999</cx:pt>
          <cx:pt idx="70">26.5</cx:pt>
          <cx:pt idx="71">32.600000000000001</cx:pt>
          <cx:pt idx="72">34.399999999999999</cx:pt>
          <cx:pt idx="73">20.899999999999999</cx:pt>
          <cx:pt idx="74">24.600000000000001</cx:pt>
          <cx:pt idx="75">41.899999999999999</cx:pt>
          <cx:pt idx="76">28.399999999999999</cx:pt>
          <cx:pt idx="77">29.600000000000001</cx:pt>
          <cx:pt idx="78">31.5</cx:pt>
          <cx:pt idx="79">33</cx:pt>
          <cx:pt idx="80">33.299999999999997</cx:pt>
          <cx:pt idx="81">29</cx:pt>
          <cx:pt idx="82">31.300000000000001</cx:pt>
          <cx:pt idx="83">36.899999999999999</cx:pt>
          <cx:pt idx="84">22</cx:pt>
          <cx:pt idx="85">27.899999999999999</cx:pt>
          <cx:pt idx="86">23.399999999999999</cx:pt>
          <cx:pt idx="87">25.800000000000001</cx:pt>
          <cx:pt idx="88">29.300000000000001</cx:pt>
          <cx:pt idx="89">33</cx:pt>
          <cx:pt idx="90">32</cx:pt>
          <cx:pt idx="91">40.5</cx:pt>
          <cx:pt idx="92">35.899999999999999</cx:pt>
          <cx:pt idx="93">25.800000000000001</cx:pt>
          <cx:pt idx="94">34.600000000000001</cx:pt>
          <cx:pt idx="95">34.899999999999999</cx:pt>
          <cx:pt idx="96">39.5</cx:pt>
          <cx:pt idx="97">25.199999999999999</cx:pt>
          <cx:pt idx="98">32.100000000000001</cx:pt>
          <cx:pt idx="99">26</cx:pt>
          <cx:pt idx="100">22.300000000000001</cx:pt>
          <cx:pt idx="101">27.399999999999999</cx:pt>
          <cx:pt idx="102">22.5</cx:pt>
          <cx:pt idx="103">30.5</cx:pt>
          <cx:pt idx="104">32.100000000000001</cx:pt>
          <cx:pt idx="105">35.200000000000003</cx:pt>
          <cx:pt idx="106">36.600000000000001</cx:pt>
          <cx:pt idx="107">25.699999999999999</cx:pt>
          <cx:pt idx="108">37.399999999999999</cx:pt>
          <cx:pt idx="109">24.300000000000001</cx:pt>
          <cx:pt idx="110">27.100000000000001</cx:pt>
          <cx:pt idx="111">28.100000000000001</cx:pt>
          <cx:pt idx="112">28.800000000000001</cx:pt>
          <cx:pt idx="113">36</cx:pt>
          <cx:pt idx="114">25.100000000000001</cx:pt>
          <cx:pt idx="115">26.300000000000001</cx:pt>
          <cx:pt idx="116">28.199999999999999</cx:pt>
          <cx:pt idx="117">24.100000000000001</cx:pt>
          <cx:pt idx="118">30.100000000000001</cx:pt>
          <cx:pt idx="119">30.300000000000001</cx:pt>
          <cx:pt idx="120">31.899999999999999</cx:pt>
          <cx:pt idx="121">33.200000000000003</cx:pt>
          <cx:pt idx="122">35.600000000000001</cx:pt>
          <cx:pt idx="123">40.200000000000003</cx:pt>
          <cx:pt idx="124">40.299999999999997</cx:pt>
          <cx:pt idx="125">37.299999999999997</cx:pt>
          <cx:pt idx="126">25.600000000000001</cx:pt>
          <cx:pt idx="127">28.899999999999999</cx:pt>
          <cx:pt idx="128">31.699999999999999</cx:pt>
          <cx:pt idx="129">29</cx:pt>
          <cx:pt idx="130">31.899999999999999</cx:pt>
          <cx:pt idx="131">20.800000000000001</cx:pt>
          <cx:pt idx="132">26.199999999999999</cx:pt>
          <cx:pt idx="133">35.399999999999999</cx:pt>
          <cx:pt idx="134">28.399999999999999</cx:pt>
          <cx:pt idx="135">23.699999999999999</cx:pt>
          <cx:pt idx="136">32.399999999999999</cx:pt>
          <cx:pt idx="137">23.800000000000001</cx:pt>
          <cx:pt idx="138">24.5</cx:pt>
          <cx:pt idx="139">35.700000000000003</cx:pt>
          <cx:pt idx="140">35.200000000000003</cx:pt>
          <cx:pt idx="141">50.399999999999999</cx:pt>
          <cx:pt idx="142">28.800000000000001</cx:pt>
          <cx:pt idx="143">22.600000000000001</cx:pt>
          <cx:pt idx="144">30.600000000000001</cx:pt>
          <cx:pt idx="145">27.699999999999999</cx:pt>
          <cx:pt idx="146">34</cx:pt>
          <cx:pt idx="147">39.5</cx:pt>
          <cx:pt idx="148">23.100000000000001</cx:pt>
          <cx:pt idx="149">30.5</cx:pt>
          <cx:pt idx="150">32.700000000000003</cx:pt>
          <cx:pt idx="151">33.700000000000003</cx:pt>
          <cx:pt idx="152">27.600000000000001</cx:pt>
          <cx:pt idx="153">20.199999999999999</cx:pt>
          <cx:pt idx="154">35.600000000000001</cx:pt>
          <cx:pt idx="155">31.100000000000001</cx:pt>
          <cx:pt idx="156">17.399999999999999</cx:pt>
          <cx:pt idx="157">22.100000000000001</cx:pt>
          <cx:pt idx="158">26.399999999999999</cx:pt>
          <cx:pt idx="159">30.300000000000001</cx:pt>
          <cx:pt idx="160">28.300000000000001</cx:pt>
          <cx:pt idx="161">31.399999999999999</cx:pt>
          <cx:pt idx="162">17.699999999999999</cx:pt>
          <cx:pt idx="163">38.100000000000001</cx:pt>
          <cx:pt idx="164">28.100000000000001</cx:pt>
          <cx:pt idx="165">31.100000000000001</cx:pt>
          <cx:pt idx="166">24.5</cx:pt>
          <cx:pt idx="167">24.600000000000001</cx:pt>
          <cx:pt idx="168">25.699999999999999</cx:pt>
          <cx:pt idx="169">31.800000000000001</cx:pt>
          <cx:pt idx="170">26.199999999999999</cx:pt>
          <cx:pt idx="171">30.600000000000001</cx:pt>
          <cx:pt idx="172">39.600000000000001</cx:pt>
          <cx:pt idx="173">23.199999999999999</cx:pt>
          <cx:pt idx="174">30.399999999999999</cx:pt>
          <cx:pt idx="175">39.799999999999997</cx:pt>
          <cx:pt idx="176">17.399999999999999</cx:pt>
          <cx:pt idx="177">27.399999999999999</cx:pt>
          <cx:pt idx="178">32.100000000000001</cx:pt>
          <cx:pt idx="179">20.600000000000001</cx:pt>
          <cx:pt idx="180">24.199999999999999</cx:pt>
          <cx:pt idx="181">29.899999999999999</cx:pt>
          <cx:pt idx="182">33.299999999999997</cx:pt>
          <cx:pt idx="183">27.199999999999999</cx:pt>
          <cx:pt idx="184">27.899999999999999</cx:pt>
          <cx:pt idx="185">29.5</cx:pt>
          <cx:pt idx="186">34.899999999999999</cx:pt>
          <cx:pt idx="187">29.199999999999999</cx:pt>
          <cx:pt idx="188">30</cx:pt>
          <cx:pt idx="189">23.399999999999999</cx:pt>
          <cx:pt idx="190">46.5</cx:pt>
          <cx:pt idx="191">24.100000000000001</cx:pt>
          <cx:pt idx="192">34.5</cx:pt>
          <cx:pt idx="193">25.300000000000001</cx:pt>
          <cx:pt idx="194">26.600000000000001</cx:pt>
          <cx:pt idx="195">31.800000000000001</cx:pt>
          <cx:pt idx="196">30.899999999999999</cx:pt>
          <cx:pt idx="197">26</cx:pt>
          <cx:pt idx="198">23</cx:pt>
          <cx:pt idx="199">23.800000000000001</cx:pt>
          <cx:pt idx="200">25.800000000000001</cx:pt>
          <cx:pt idx="201">16.800000000000001</cx:pt>
          <cx:pt idx="202">33.100000000000001</cx:pt>
          <cx:pt idx="203">33.399999999999999</cx:pt>
          <cx:pt idx="204">22.199999999999999</cx:pt>
          <cx:pt idx="205">22.600000000000001</cx:pt>
          <cx:pt idx="206">21.899999999999999</cx:pt>
          <cx:pt idx="207">40.200000000000003</cx:pt>
          <cx:pt idx="208">23.5</cx:pt>
          <cx:pt idx="209">20.800000000000001</cx:pt>
          <cx:pt idx="210">28.600000000000001</cx:pt>
          <cx:pt idx="211">34</cx:pt>
          <cx:pt idx="212">42.100000000000001</cx:pt>
          <cx:pt idx="213">20.399999999999999</cx:pt>
          <cx:pt idx="214">35.399999999999999</cx:pt>
          <cx:pt idx="215">37.100000000000001</cx:pt>
          <cx:pt idx="216">25.699999999999999</cx:pt>
          <cx:pt idx="217">33.899999999999999</cx:pt>
          <cx:pt idx="218">25.800000000000001</cx:pt>
          <cx:pt idx="219">25.899999999999999</cx:pt>
          <cx:pt idx="220">21.5</cx:pt>
          <cx:pt idx="221">35.5</cx:pt>
          <cx:pt idx="222">19.800000000000001</cx:pt>
          <cx:pt idx="223">28.800000000000001</cx:pt>
          <cx:pt idx="224">29.5</cx:pt>
          <cx:pt idx="225">29.899999999999999</cx:pt>
          <cx:pt idx="226">38.700000000000003</cx:pt>
          <cx:pt idx="227">42.399999999999999</cx:pt>
          <cx:pt idx="228">34.799999999999997</cx:pt>
          <cx:pt idx="229">38.899999999999999</cx:pt>
          <cx:pt idx="230">30.399999999999999</cx:pt>
          <cx:pt idx="231">23.699999999999999</cx:pt>
          <cx:pt idx="232">32.5</cx:pt>
          <cx:pt idx="233">39.299999999999997</cx:pt>
          <cx:pt idx="234">28.5</cx:pt>
          <cx:pt idx="235">27.699999999999999</cx:pt>
          <cx:pt idx="236">34.799999999999997</cx:pt>
          <cx:pt idx="237">25.199999999999999</cx:pt>
          <cx:pt idx="238">23.199999999999999</cx:pt>
          <cx:pt idx="239">34.799999999999997</cx:pt>
          <cx:pt idx="240">33.600000000000001</cx:pt>
          <cx:pt idx="241">32.700000000000003</cx:pt>
          <cx:pt idx="242">22.5</cx:pt>
          <cx:pt idx="243">37.100000000000001</cx:pt>
          <cx:pt idx="244">25.5</cx:pt>
          <cx:pt idx="245">31.399999999999999</cx:pt>
          <cx:pt idx="246">45.899999999999999</cx:pt>
          <cx:pt idx="247">30.300000000000001</cx:pt>
          <cx:pt idx="248">17.300000000000001</cx:pt>
          <cx:pt idx="249">26</cx:pt>
          <cx:pt idx="250">25.699999999999999</cx:pt>
          <cx:pt idx="251">26.600000000000001</cx:pt>
          <cx:pt idx="252">29.100000000000001</cx:pt>
          <cx:pt idx="253">37.600000000000001</cx:pt>
          <cx:pt idx="254">23.800000000000001</cx:pt>
          <cx:pt idx="255">30.899999999999999</cx:pt>
          <cx:pt idx="256">20.199999999999999</cx:pt>
          <cx:pt idx="257">28.899999999999999</cx:pt>
          <cx:pt idx="258">39.5</cx:pt>
          <cx:pt idx="259">30.899999999999999</cx:pt>
          <cx:pt idx="260">26.800000000000001</cx:pt>
          <cx:pt idx="261">34.600000000000001</cx:pt>
          <cx:pt idx="262">34.200000000000003</cx:pt>
          <cx:pt idx="263">31.199999999999999</cx:pt>
          <cx:pt idx="264">29.600000000000001</cx:pt>
          <cx:pt idx="265">31.300000000000001</cx:pt>
          <cx:pt idx="266">28.899999999999999</cx:pt>
          <cx:pt idx="267">29.899999999999999</cx:pt>
          <cx:pt idx="268">34.200000000000003</cx:pt>
          <cx:pt idx="269">41.100000000000001</cx:pt>
          <cx:pt idx="270">44.200000000000003</cx:pt>
          <cx:pt idx="271">20</cx:pt>
          <cx:pt idx="272">24.100000000000001</cx:pt>
          <cx:pt idx="273">29</cx:pt>
          <cx:pt idx="274">37.299999999999997</cx:pt>
          <cx:pt idx="275">33.200000000000003</cx:pt>
          <cx:pt idx="276">30</cx:pt>
          <cx:pt idx="277">31.5</cx:pt>
          <cx:pt idx="278">25.899999999999999</cx:pt>
          <cx:pt idx="279">21.800000000000001</cx:pt>
          <cx:pt idx="280">27.899999999999999</cx:pt>
          <cx:pt idx="281">32.399999999999999</cx:pt>
          <cx:pt idx="282">33.299999999999997</cx:pt>
          <cx:pt idx="283">24.300000000000001</cx:pt>
          <cx:pt idx="284">26.800000000000001</cx:pt>
          <cx:pt idx="285">30.100000000000001</cx:pt>
          <cx:pt idx="286">27.600000000000001</cx:pt>
          <cx:pt idx="287">25.899999999999999</cx:pt>
          <cx:pt idx="288">28.600000000000001</cx:pt>
          <cx:pt idx="289">30.300000000000001</cx:pt>
          <cx:pt idx="290">44.200000000000003</cx:pt>
          <cx:pt idx="291">21.300000000000001</cx:pt>
          <cx:pt idx="292">35.799999999999997</cx:pt>
          <cx:pt idx="293">28.899999999999999</cx:pt>
          <cx:pt idx="294">26.5</cx:pt>
          <cx:pt idx="295">31.100000000000001</cx:pt>
          <cx:pt idx="296">33</cx:pt>
          <cx:pt idx="297">29.300000000000001</cx:pt>
          <cx:pt idx="298">29.699999999999999</cx:pt>
          <cx:pt idx="299">24.300000000000001</cx:pt>
          <cx:pt idx="300">29.699999999999999</cx:pt>
          <cx:pt idx="301">31.5</cx:pt>
          <cx:pt idx="302">27.699999999999999</cx:pt>
          <cx:pt idx="303">22.5</cx:pt>
          <cx:pt idx="304">31.699999999999999</cx:pt>
          <cx:pt idx="305">32.100000000000001</cx:pt>
          <cx:pt idx="306">27</cx:pt>
          <cx:pt idx="307">29.300000000000001</cx:pt>
          <cx:pt idx="308">26.899999999999999</cx:pt>
          <cx:pt idx="309">33</cx:pt>
          <cx:pt idx="310">27.800000000000001</cx:pt>
          <cx:pt idx="311">33.799999999999997</cx:pt>
          <cx:pt idx="312">38.399999999999999</cx:pt>
          <cx:pt idx="313">35</cx:pt>
          <cx:pt idx="314">21.399999999999999</cx:pt>
          <cx:pt idx="315">33.700000000000003</cx:pt>
          <cx:pt idx="316">34.700000000000003</cx:pt>
          <cx:pt idx="317">28.399999999999999</cx:pt>
          <cx:pt idx="318">24.600000000000001</cx:pt>
          <cx:pt idx="319">42.899999999999999</cx:pt>
          <cx:pt idx="320">20.5</cx:pt>
          <cx:pt idx="321">31.399999999999999</cx:pt>
          <cx:pt idx="322">29.600000000000001</cx:pt>
          <cx:pt idx="323">29.399999999999999</cx:pt>
          <cx:pt idx="324">26.699999999999999</cx:pt>
          <cx:pt idx="325">30.199999999999999</cx:pt>
          <cx:pt idx="326">30.800000000000001</cx:pt>
          <cx:pt idx="327">27.300000000000001</cx:pt>
          <cx:pt idx="328">37.299999999999997</cx:pt>
          <cx:pt idx="329">35.200000000000003</cx:pt>
          <cx:pt idx="330">37.200000000000003</cx:pt>
          <cx:pt idx="331">46.5</cx:pt>
          <cx:pt idx="332">28.600000000000001</cx:pt>
          <cx:pt idx="333">21.899999999999999</cx:pt>
          <cx:pt idx="334">22.899999999999999</cx:pt>
          <cx:pt idx="335">23.800000000000001</cx:pt>
          <cx:pt idx="336">32.700000000000003</cx:pt>
          <cx:pt idx="337">27.100000000000001</cx:pt>
          <cx:pt idx="338">27.600000000000001</cx:pt>
          <cx:pt idx="339">30.5</cx:pt>
          <cx:pt idx="340">43.100000000000001</cx:pt>
          <cx:pt idx="341">38.600000000000001</cx:pt>
          <cx:pt idx="342">18.5</cx:pt>
          <cx:pt idx="343">28.300000000000001</cx:pt>
          <cx:pt idx="344">39.799999999999997</cx:pt>
          <cx:pt idx="345">18.899999999999999</cx:pt>
          <cx:pt idx="346">37</cx:pt>
          <cx:pt idx="347">31.600000000000001</cx:pt>
          <cx:pt idx="348">32.600000000000001</cx:pt>
          <cx:pt idx="349">26.699999999999999</cx:pt>
          <cx:pt idx="350">26.199999999999999</cx:pt>
          <cx:pt idx="351">29.899999999999999</cx:pt>
          <cx:pt idx="352">35.799999999999997</cx:pt>
          <cx:pt idx="353">25.300000000000001</cx:pt>
          <cx:pt idx="354">20.199999999999999</cx:pt>
          <cx:pt idx="355">30.100000000000001</cx:pt>
          <cx:pt idx="356">32.100000000000001</cx:pt>
          <cx:pt idx="357">23.600000000000001</cx:pt>
          <cx:pt idx="358">25.800000000000001</cx:pt>
          <cx:pt idx="359">36.600000000000001</cx:pt>
          <cx:pt idx="360">23.600000000000001</cx:pt>
          <cx:pt idx="361">26.699999999999999</cx:pt>
          <cx:pt idx="362">27.5</cx:pt>
          <cx:pt idx="363">33.700000000000003</cx:pt>
          <cx:pt idx="364">29.600000000000001</cx:pt>
          <cx:pt idx="365">27.600000000000001</cx:pt>
          <cx:pt idx="366">23.899999999999999</cx:pt>
          <cx:pt idx="367">17.899999999999999</cx:pt>
          <cx:pt idx="368">42.100000000000001</cx:pt>
          <cx:pt idx="369">24.100000000000001</cx:pt>
          <cx:pt idx="370">38.799999999999997</cx:pt>
          <cx:pt idx="371">31.5</cx:pt>
          <cx:pt idx="372">29.800000000000001</cx:pt>
          <cx:pt idx="373">22.5</cx:pt>
          <cx:pt idx="374">26.100000000000001</cx:pt>
          <cx:pt idx="375">31</cx:pt>
          <cx:pt idx="376">34.200000000000003</cx:pt>
          <cx:pt idx="377">34.799999999999997</cx:pt>
          <cx:pt idx="378">30.800000000000001</cx:pt>
          <cx:pt idx="379">24.600000000000001</cx:pt>
          <cx:pt idx="380">27.5</cx:pt>
          <cx:pt idx="381">25.800000000000001</cx:pt>
          <cx:pt idx="382">26.899999999999999</cx:pt>
          <cx:pt idx="383">30</cx:pt>
          <cx:pt idx="384">26.300000000000001</cx:pt>
          <cx:pt idx="385">30.899999999999999</cx:pt>
          <cx:pt idx="386">32.799999999999997</cx:pt>
          <cx:pt idx="387">22.100000000000001</cx:pt>
          <cx:pt idx="388">30.899999999999999</cx:pt>
          <cx:pt idx="389">32.899999999999999</cx:pt>
          <cx:pt idx="390">33.799999999999997</cx:pt>
          <cx:pt idx="391">27.600000000000001</cx:pt>
          <cx:pt idx="392">26.399999999999999</cx:pt>
          <cx:pt idx="393">37.700000000000003</cx:pt>
          <cx:pt idx="394">40.200000000000003</cx:pt>
          <cx:pt idx="395">25.100000000000001</cx:pt>
          <cx:pt idx="396">31.100000000000001</cx:pt>
          <cx:pt idx="397">37.399999999999999</cx:pt>
          <cx:pt idx="398">41.700000000000003</cx:pt>
          <cx:pt idx="399">19.899999999999999</cx:pt>
          <cx:pt idx="400">27.699999999999999</cx:pt>
          <cx:pt idx="401">25.899999999999999</cx:pt>
          <cx:pt idx="402">29.899999999999999</cx:pt>
          <cx:pt idx="403">28.300000000000001</cx:pt>
          <cx:pt idx="404">31</cx:pt>
          <cx:pt idx="405">34.399999999999999</cx:pt>
          <cx:pt idx="406">33.299999999999997</cx:pt>
          <cx:pt idx="407">24.300000000000001</cx:pt>
          <cx:pt idx="408">35.799999999999997</cx:pt>
          <cx:pt idx="409">32.799999999999997</cx:pt>
          <cx:pt idx="410">41.799999999999997</cx:pt>
          <cx:pt idx="411">20</cx:pt>
          <cx:pt idx="412">33.600000000000001</cx:pt>
          <cx:pt idx="413">25.600000000000001</cx:pt>
          <cx:pt idx="414">40.299999999999997</cx:pt>
          <cx:pt idx="415">34.799999999999997</cx:pt>
          <cx:pt idx="416">42.700000000000003</cx:pt>
          <cx:pt idx="417">35.899999999999999</cx:pt>
          <cx:pt idx="418">43.299999999999997</cx:pt>
          <cx:pt idx="419">20</cx:pt>
          <cx:pt idx="420">29.600000000000001</cx:pt>
          <cx:pt idx="421">36.200000000000003</cx:pt>
          <cx:pt idx="422">28.899999999999999</cx:pt>
          <cx:pt idx="423">34.299999999999997</cx:pt>
          <cx:pt idx="424">24.899999999999999</cx:pt>
          <cx:pt idx="425">26.899999999999999</cx:pt>
          <cx:pt idx="426">38.899999999999999</cx:pt>
          <cx:pt idx="427">28.899999999999999</cx:pt>
          <cx:pt idx="428">30.699999999999999</cx:pt>
          <cx:pt idx="429">34.100000000000001</cx:pt>
          <cx:pt idx="430">37.299999999999997</cx:pt>
          <cx:pt idx="431">29.399999999999999</cx:pt>
          <cx:pt idx="432">28</cx:pt>
          <cx:pt idx="433">37.100000000000001</cx:pt>
          <cx:pt idx="434">34.700000000000003</cx:pt>
          <cx:pt idx="435">34.100000000000001</cx:pt>
          <cx:pt idx="436">30.5</cx:pt>
          <cx:pt idx="437">21.899999999999999</cx:pt>
          <cx:pt idx="438">26.199999999999999</cx:pt>
          <cx:pt idx="439">33.200000000000003</cx:pt>
          <cx:pt idx="440">29.300000000000001</cx:pt>
          <cx:pt idx="441">31</cx:pt>
          <cx:pt idx="442">31.600000000000001</cx:pt>
          <cx:pt idx="443">38</cx:pt>
          <cx:pt idx="444">24.300000000000001</cx:pt>
          <cx:pt idx="445">28</cx:pt>
          <cx:pt idx="446">32.5</cx:pt>
          <cx:pt idx="447">23.199999999999999</cx:pt>
          <cx:pt idx="448">21.800000000000001</cx:pt>
          <cx:pt idx="449">28.800000000000001</cx:pt>
          <cx:pt idx="450">34.200000000000003</cx:pt>
          <cx:pt idx="451">29.5</cx:pt>
          <cx:pt idx="452">30.800000000000001</cx:pt>
          <cx:pt idx="453">37.100000000000001</cx:pt>
          <cx:pt idx="454">32.299999999999997</cx:pt>
          <cx:pt idx="455">45.399999999999999</cx:pt>
          <cx:pt idx="456">31.300000000000001</cx:pt>
          <cx:pt idx="457">42.899999999999999</cx:pt>
          <cx:pt idx="458">40.600000000000001</cx:pt>
          <cx:pt idx="459">26.300000000000001</cx:pt>
          <cx:pt idx="460">29.399999999999999</cx:pt>
          <cx:pt idx="461">23.5</cx:pt>
          <cx:pt idx="462">29.800000000000001</cx:pt>
          <cx:pt idx="463">27.699999999999999</cx:pt>
          <cx:pt idx="464">46.5</cx:pt>
          <cx:pt idx="465">27.800000000000001</cx:pt>
          <cx:pt idx="466">29.300000000000001</cx:pt>
          <cx:pt idx="467">37.899999999999999</cx:pt>
          <cx:pt idx="468">27.399999999999999</cx:pt>
          <cx:pt idx="469">29.800000000000001</cx:pt>
          <cx:pt idx="470">28.600000000000001</cx:pt>
          <cx:pt idx="471">36.299999999999997</cx:pt>
          <cx:pt idx="472">27.300000000000001</cx:pt>
          <cx:pt idx="473">33</cx:pt>
          <cx:pt idx="474">34.799999999999997</cx:pt>
          <cx:pt idx="475">25</cx:pt>
          <cx:pt idx="476">34.100000000000001</cx:pt>
          <cx:pt idx="477">29.899999999999999</cx:pt>
          <cx:pt idx="478">41.200000000000003</cx:pt>
          <cx:pt idx="479">16.800000000000001</cx:pt>
          <cx:pt idx="480">21.100000000000001</cx:pt>
          <cx:pt idx="481">33.399999999999999</cx:pt>
          <cx:pt idx="482">28.399999999999999</cx:pt>
          <cx:pt idx="483">42.399999999999999</cx:pt>
          <cx:pt idx="484">23.399999999999999</cx:pt>
          <cx:pt idx="485">24.5</cx:pt>
          <cx:pt idx="486">27.600000000000001</cx:pt>
          <cx:pt idx="487">28.899999999999999</cx:pt>
          <cx:pt idx="488">19</cx:pt>
          <cx:pt idx="489">28.100000000000001</cx:pt>
          <cx:pt idx="490">32.200000000000003</cx:pt>
          <cx:pt idx="491">36.100000000000001</cx:pt>
          <cx:pt idx="492">30.899999999999999</cx:pt>
          <cx:pt idx="493">28.5</cx:pt>
          <cx:pt idx="494">26</cx:pt>
          <cx:pt idx="495">30.100000000000001</cx:pt>
          <cx:pt idx="496">23.899999999999999</cx:pt>
          <cx:pt idx="497">32.200000000000003</cx:pt>
          <cx:pt idx="498">17.300000000000001</cx:pt>
          <cx:pt idx="499">19.5</cx:pt>
          <cx:pt idx="500">26.300000000000001</cx:pt>
          <cx:pt idx="501">39.5</cx:pt>
          <cx:pt idx="502">22.699999999999999</cx:pt>
          <cx:pt idx="503">32.299999999999997</cx:pt>
          <cx:pt idx="504">25.300000000000001</cx:pt>
          <cx:pt idx="505">26.199999999999999</cx:pt>
          <cx:pt idx="506">32.899999999999999</cx:pt>
          <cx:pt idx="507">29</cx:pt>
          <cx:pt idx="508">25.5</cx:pt>
          <cx:pt idx="509">20</cx:pt>
          <cx:pt idx="510">27.800000000000001</cx:pt>
          <cx:pt idx="511">22.300000000000001</cx:pt>
          <cx:pt idx="512">34.299999999999997</cx:pt>
          <cx:pt idx="513">28</cx:pt>
          <cx:pt idx="514">38.100000000000001</cx:pt>
          <cx:pt idx="515">28.300000000000001</cx:pt>
          <cx:pt idx="516">35.799999999999997</cx:pt>
          <cx:pt idx="517">36</cx:pt>
          <cx:pt idx="518">37.200000000000003</cx:pt>
          <cx:pt idx="519">22.699999999999999</cx:pt>
          <cx:pt idx="520">35.299999999999997</cx:pt>
          <cx:pt idx="521">26.300000000000001</cx:pt>
          <cx:pt idx="522">31.899999999999999</cx:pt>
          <cx:pt idx="523">21.399999999999999</cx:pt>
          <cx:pt idx="524">22.100000000000001</cx:pt>
          <cx:pt idx="525">29</cx:pt>
          <cx:pt idx="526">30.600000000000001</cx:pt>
          <cx:pt idx="527">34.200000000000003</cx:pt>
          <cx:pt idx="528">37.100000000000001</cx:pt>
          <cx:pt idx="529">27.699999999999999</cx:pt>
          <cx:pt idx="530">29.199999999999999</cx:pt>
          <cx:pt idx="531">25.100000000000001</cx:pt>
          <cx:pt idx="532">29.899999999999999</cx:pt>
          <cx:pt idx="533">33.100000000000001</cx:pt>
          <cx:pt idx="534">35.600000000000001</cx:pt>
          <cx:pt idx="535">35.299999999999997</cx:pt>
          <cx:pt idx="536">31.600000000000001</cx:pt>
          <cx:pt idx="537">37.100000000000001</cx:pt>
          <cx:pt idx="538">34.100000000000001</cx:pt>
          <cx:pt idx="539">26.399999999999999</cx:pt>
          <cx:pt idx="540">27.600000000000001</cx:pt>
          <cx:pt idx="541">30.199999999999999</cx:pt>
          <cx:pt idx="542">32.600000000000001</cx:pt>
          <cx:pt idx="543">36.200000000000003</cx:pt>
          <cx:pt idx="544">33.700000000000003</cx:pt>
          <cx:pt idx="545">39.799999999999997</cx:pt>
          <cx:pt idx="546">29.600000000000001</cx:pt>
          <cx:pt idx="547">25.399999999999999</cx:pt>
          <cx:pt idx="548">19.899999999999999</cx:pt>
          <cx:pt idx="549">30.199999999999999</cx:pt>
          <cx:pt idx="550">25</cx:pt>
          <cx:pt idx="551">25.800000000000001</cx:pt>
          <cx:pt idx="552">27.5</cx:pt>
          <cx:pt idx="553">32.299999999999997</cx:pt>
          <cx:pt idx="554">33.200000000000003</cx:pt>
          <cx:pt idx="555">29.5</cx:pt>
          <cx:pt idx="556">41.299999999999997</cx:pt>
          <cx:pt idx="557">33</cx:pt>
          <cx:pt idx="558">27.399999999999999</cx:pt>
          <cx:pt idx="559">34.600000000000001</cx:pt>
          <cx:pt idx="560">26.100000000000001</cx:pt>
          <cx:pt idx="561">30.699999999999999</cx:pt>
          <cx:pt idx="562">35.799999999999997</cx:pt>
          <cx:pt idx="563">37.100000000000001</cx:pt>
          <cx:pt idx="564">26.600000000000001</cx:pt>
          <cx:pt idx="565">33.100000000000001</cx:pt>
          <cx:pt idx="566">29.699999999999999</cx:pt>
          <cx:pt idx="567">40.200000000000003</cx:pt>
          <cx:pt idx="568">38.299999999999997</cx:pt>
          <cx:pt idx="569">32.600000000000001</cx:pt>
          <cx:pt idx="570">22.800000000000001</cx:pt>
          <cx:pt idx="571">23.300000000000001</cx:pt>
          <cx:pt idx="572">25</cx:pt>
          <cx:pt idx="573">37</cx:pt>
          <cx:pt idx="574">27.699999999999999</cx:pt>
          <cx:pt idx="575">28.699999999999999</cx:pt>
          <cx:pt idx="576">28.699999999999999</cx:pt>
          <cx:pt idx="577">32.299999999999997</cx:pt>
          <cx:pt idx="578">36.200000000000003</cx:pt>
          <cx:pt idx="579">47.5</cx:pt>
          <cx:pt idx="580">32</cx:pt>
          <cx:pt idx="581">30.300000000000001</cx:pt>
          <cx:pt idx="582">35.899999999999999</cx:pt>
          <cx:pt idx="583">36.899999999999999</cx:pt>
          <cx:pt idx="584">30.899999999999999</cx:pt>
          <cx:pt idx="585">24</cx:pt>
          <cx:pt idx="586">29.800000000000001</cx:pt>
          <cx:pt idx="587">27.699999999999999</cx:pt>
          <cx:pt idx="588">28.100000000000001</cx:pt>
          <cx:pt idx="589">33.399999999999999</cx:pt>
          <cx:pt idx="590">23.399999999999999</cx:pt>
          <cx:pt idx="591">22.800000000000001</cx:pt>
          <cx:pt idx="592">28.899999999999999</cx:pt>
          <cx:pt idx="593">31.100000000000001</cx:pt>
          <cx:pt idx="594">33.299999999999997</cx:pt>
          <cx:pt idx="595">22.100000000000001</cx:pt>
          <cx:pt idx="596">30.699999999999999</cx:pt>
          <cx:pt idx="597">33.299999999999997</cx:pt>
          <cx:pt idx="598">33.399999999999999</cx:pt>
          <cx:pt idx="599">39.399999999999999</cx:pt>
          <cx:pt idx="600">38.200000000000003</cx:pt>
          <cx:pt idx="601">30.100000000000001</cx:pt>
          <cx:pt idx="602">30.5</cx:pt>
          <cx:pt idx="603">19.600000000000001</cx:pt>
          <cx:pt idx="604">25.300000000000001</cx:pt>
          <cx:pt idx="605">26.600000000000001</cx:pt>
          <cx:pt idx="606">36.200000000000003</cx:pt>
          <cx:pt idx="607">27.800000000000001</cx:pt>
          <cx:pt idx="608">28.600000000000001</cx:pt>
          <cx:pt idx="609">30.899999999999999</cx:pt>
          <cx:pt idx="610">34.399999999999999</cx:pt>
          <cx:pt idx="611">36.299999999999997</cx:pt>
          <cx:pt idx="612">24.300000000000001</cx:pt>
          <cx:pt idx="613">33.200000000000003</cx:pt>
          <cx:pt idx="614">23.600000000000001</cx:pt>
          <cx:pt idx="615">29.399999999999999</cx:pt>
          <cx:pt idx="616">32</cx:pt>
          <cx:pt idx="617">36</cx:pt>
          <cx:pt idx="618">45.299999999999997</cx:pt>
          <cx:pt idx="619">23.899999999999999</cx:pt>
          <cx:pt idx="620">34.299999999999997</cx:pt>
          <cx:pt idx="621">27.199999999999999</cx:pt>
          <cx:pt idx="622">23.600000000000001</cx:pt>
          <cx:pt idx="623">24</cx:pt>
          <cx:pt idx="624">20.399999999999999</cx:pt>
          <cx:pt idx="625">27.399999999999999</cx:pt>
          <cx:pt idx="626">27.5</cx:pt>
          <cx:pt idx="627">19.199999999999999</cx:pt>
          <cx:pt idx="628">36.600000000000001</cx:pt>
          <cx:pt idx="629">22.5</cx:pt>
          <cx:pt idx="630">28.699999999999999</cx:pt>
          <cx:pt idx="631">40.399999999999999</cx:pt>
          <cx:pt idx="632">32.299999999999997</cx:pt>
          <cx:pt idx="633">25.399999999999999</cx:pt>
          <cx:pt idx="634">37</cx:pt>
          <cx:pt idx="635">28.899999999999999</cx:pt>
          <cx:pt idx="636">33.700000000000003</cx:pt>
          <cx:pt idx="637">30.199999999999999</cx:pt>
          <cx:pt idx="638">26.399999999999999</cx:pt>
          <cx:pt idx="639">32.200000000000003</cx:pt>
          <cx:pt idx="640">32.200000000000003</cx:pt>
          <cx:pt idx="641">21.899999999999999</cx:pt>
          <cx:pt idx="642">29.5</cx:pt>
          <cx:pt idx="643">25.600000000000001</cx:pt>
          <cx:pt idx="644">43.899999999999999</cx:pt>
          <cx:pt idx="645">31.399999999999999</cx:pt>
          <cx:pt idx="646">24.199999999999999</cx:pt>
          <cx:pt idx="647">30.199999999999999</cx:pt>
          <cx:pt idx="648">37.299999999999997</cx:pt>
          <cx:pt idx="649">29.899999999999999</cx:pt>
          <cx:pt idx="650">37.100000000000001</cx:pt>
          <cx:pt idx="651">44.799999999999997</cx:pt>
          <cx:pt idx="652">25.199999999999999</cx:pt>
          <cx:pt idx="653">25.699999999999999</cx:pt>
          <cx:pt idx="654">34.100000000000001</cx:pt>
          <cx:pt idx="655">36.700000000000003</cx:pt>
          <cx:pt idx="656">31.600000000000001</cx:pt>
          <cx:pt idx="657">21.300000000000001</cx:pt>
          <cx:pt idx="658">20</cx:pt>
          <cx:pt idx="659">29.600000000000001</cx:pt>
          <cx:pt idx="660">25.5</cx:pt>
          <cx:pt idx="661">28.899999999999999</cx:pt>
          <cx:pt idx="662">20.600000000000001</cx:pt>
          <cx:pt idx="663">25.800000000000001</cx:pt>
          <cx:pt idx="664">34.100000000000001</cx:pt>
          <cx:pt idx="665">29.800000000000001</cx:pt>
          <cx:pt idx="666">31.399999999999999</cx:pt>
          <cx:pt idx="667">25.699999999999999</cx:pt>
          <cx:pt idx="668">37.5</cx:pt>
          <cx:pt idx="669">22.399999999999999</cx:pt>
          <cx:pt idx="670">30</cx:pt>
          <cx:pt idx="671">36</cx:pt>
          <cx:pt idx="672">39.700000000000003</cx:pt>
          <cx:pt idx="673">32.299999999999997</cx:pt>
          <cx:pt idx="674">30.800000000000001</cx:pt>
          <cx:pt idx="675">48.100000000000001</cx:pt>
          <cx:pt idx="676">27.300000000000001</cx:pt>
          <cx:pt idx="677">27.399999999999999</cx:pt>
          <cx:pt idx="678">29.5</cx:pt>
          <cx:pt idx="679">24.800000000000001</cx:pt>
          <cx:pt idx="680">41.5</cx:pt>
          <cx:pt idx="681">44.700000000000003</cx:pt>
          <cx:pt idx="682">46.100000000000001</cx:pt>
          <cx:pt idx="683">34.299999999999997</cx:pt>
          <cx:pt idx="684">22.600000000000001</cx:pt>
          <cx:pt idx="685">34.799999999999997</cx:pt>
          <cx:pt idx="686">27.5</cx:pt>
          <cx:pt idx="687">29.800000000000001</cx:pt>
          <cx:pt idx="688">31.199999999999999</cx:pt>
          <cx:pt idx="689">32.299999999999997</cx:pt>
          <cx:pt idx="690">37.399999999999999</cx:pt>
          <cx:pt idx="691">18.100000000000001</cx:pt>
          <cx:pt idx="692">40</cx:pt>
          <cx:pt idx="693">26.600000000000001</cx:pt>
          <cx:pt idx="694">33.299999999999997</cx:pt>
          <cx:pt idx="695">30.199999999999999</cx:pt>
          <cx:pt idx="696">47.700000000000003</cx:pt>
          <cx:pt idx="697">30.800000000000001</cx:pt>
          <cx:pt idx="698">24.300000000000001</cx:pt>
          <cx:pt idx="699">42.700000000000003</cx:pt>
          <cx:pt idx="700">31.600000000000001</cx:pt>
          <cx:pt idx="701">21.600000000000001</cx:pt>
          <cx:pt idx="702">25.800000000000001</cx:pt>
          <cx:pt idx="703">24.300000000000001</cx:pt>
          <cx:pt idx="704">33.899999999999999</cx:pt>
          <cx:pt idx="705">28.899999999999999</cx:pt>
          <cx:pt idx="706">34.200000000000003</cx:pt>
          <cx:pt idx="707">40.700000000000003</cx:pt>
          <cx:pt idx="708">37.700000000000003</cx:pt>
          <cx:pt idx="709">39.5</cx:pt>
          <cx:pt idx="710">30.100000000000001</cx:pt>
          <cx:pt idx="711">27.699999999999999</cx:pt>
          <cx:pt idx="712">32.299999999999997</cx:pt>
          <cx:pt idx="713">18.300000000000001</cx:pt>
          <cx:pt idx="714">32.299999999999997</cx:pt>
          <cx:pt idx="715">21.399999999999999</cx:pt>
          <cx:pt idx="716">30.5</cx:pt>
          <cx:pt idx="717">36.100000000000001</cx:pt>
          <cx:pt idx="718">25.800000000000001</cx:pt>
          <cx:pt idx="719">27.100000000000001</cx:pt>
          <cx:pt idx="720">23.5</cx:pt>
          <cx:pt idx="721">33.899999999999999</cx:pt>
          <cx:pt idx="722">31.600000000000001</cx:pt>
          <cx:pt idx="723">30.800000000000001</cx:pt>
          <cx:pt idx="724">23.199999999999999</cx:pt>
          <cx:pt idx="725">23.199999999999999</cx:pt>
          <cx:pt idx="726">29.899999999999999</cx:pt>
          <cx:pt idx="727">38.299999999999997</cx:pt>
          <cx:pt idx="728">30.199999999999999</cx:pt>
          <cx:pt idx="729">28.699999999999999</cx:pt>
          <cx:pt idx="730">32.299999999999997</cx:pt>
          <cx:pt idx="731">38.600000000000001</cx:pt>
          <cx:pt idx="732">31.199999999999999</cx:pt>
          <cx:pt idx="733">26.600000000000001</cx:pt>
          <cx:pt idx="734">33.299999999999997</cx:pt>
          <cx:pt idx="735">36.600000000000001</cx:pt>
          <cx:pt idx="736">28.199999999999999</cx:pt>
          <cx:pt idx="737">24</cx:pt>
          <cx:pt idx="738">32.799999999999997</cx:pt>
          <cx:pt idx="739">29.199999999999999</cx:pt>
          <cx:pt idx="740">39.600000000000001</cx:pt>
          <cx:pt idx="741">31.199999999999999</cx:pt>
          <cx:pt idx="742">26.199999999999999</cx:pt>
          <cx:pt idx="743">33.299999999999997</cx:pt>
          <cx:pt idx="744">33.299999999999997</cx:pt>
          <cx:pt idx="745">22.100000000000001</cx:pt>
          <cx:pt idx="746">39.600000000000001</cx:pt>
          <cx:pt idx="747">34.399999999999999</cx:pt>
          <cx:pt idx="748">27.600000000000001</cx:pt>
          <cx:pt idx="749">31</cx:pt>
          <cx:pt idx="750">39.600000000000001</cx:pt>
          <cx:pt idx="751">32.799999999999997</cx:pt>
          <cx:pt idx="752">40.299999999999997</cx:pt>
          <cx:pt idx="753">28.199999999999999</cx:pt>
          <cx:pt idx="754">30.5</cx:pt>
          <cx:pt idx="755">37.100000000000001</cx:pt>
          <cx:pt idx="756">35.600000000000001</cx:pt>
          <cx:pt idx="757">21.5</cx:pt>
          <cx:pt idx="758">33.399999999999999</cx:pt>
          <cx:pt idx="759">29</cx:pt>
          <cx:pt idx="760">30.800000000000001</cx:pt>
          <cx:pt idx="761">33.299999999999997</cx:pt>
          <cx:pt idx="762">32.700000000000003</cx:pt>
          <cx:pt idx="763">33.600000000000001</cx:pt>
          <cx:pt idx="764">36.700000000000003</cx:pt>
          <cx:pt idx="765">32.700000000000003</cx:pt>
          <cx:pt idx="766">31.899999999999999</cx:pt>
          <cx:pt idx="767">24.800000000000001</cx:pt>
          <cx:pt idx="768">23.699999999999999</cx:pt>
          <cx:pt idx="769">37.399999999999999</cx:pt>
          <cx:pt idx="770">28.100000000000001</cx:pt>
          <cx:pt idx="771">33.700000000000003</cx:pt>
          <cx:pt idx="772">41.5</cx:pt>
          <cx:pt idx="773">40.399999999999999</cx:pt>
          <cx:pt idx="774">21</cx:pt>
          <cx:pt idx="775">27.899999999999999</cx:pt>
          <cx:pt idx="776">41.200000000000003</cx:pt>
          <cx:pt idx="777">25.300000000000001</cx:pt>
          <cx:pt idx="778">27.199999999999999</cx:pt>
          <cx:pt idx="779">27</cx:pt>
          <cx:pt idx="780">28.100000000000001</cx:pt>
          <cx:pt idx="781">39.799999999999997</cx:pt>
          <cx:pt idx="782">41.899999999999999</cx:pt>
          <cx:pt idx="783">26.699999999999999</cx:pt>
          <cx:pt idx="784">35.899999999999999</cx:pt>
          <cx:pt idx="785">25.899999999999999</cx:pt>
          <cx:pt idx="786">31.699999999999999</cx:pt>
          <cx:pt idx="787">26.399999999999999</cx:pt>
          <cx:pt idx="788">28.600000000000001</cx:pt>
          <cx:pt idx="789">36.600000000000001</cx:pt>
          <cx:pt idx="790">28.300000000000001</cx:pt>
          <cx:pt idx="791">29.800000000000001</cx:pt>
          <cx:pt idx="792">32.799999999999997</cx:pt>
          <cx:pt idx="793">33.700000000000003</cx:pt>
          <cx:pt idx="794">27.600000000000001</cx:pt>
          <cx:pt idx="795">42.5</cx:pt>
          <cx:pt idx="796">23.300000000000001</cx:pt>
          <cx:pt idx="797">31.5</cx:pt>
          <cx:pt idx="798">34</cx:pt>
          <cx:pt idx="799">35.700000000000003</cx:pt>
          <cx:pt idx="800">36.100000000000001</cx:pt>
          <cx:pt idx="801">38</cx:pt>
          <cx:pt idx="802">49.100000000000001</cx:pt>
          <cx:pt idx="803">35.200000000000003</cx:pt>
          <cx:pt idx="804">38.399999999999999</cx:pt>
          <cx:pt idx="805">44.700000000000003</cx:pt>
          <cx:pt idx="806">36.399999999999999</cx:pt>
          <cx:pt idx="807">25.699999999999999</cx:pt>
          <cx:pt idx="808">28.699999999999999</cx:pt>
          <cx:pt idx="809">33.899999999999999</cx:pt>
          <cx:pt idx="810">32.200000000000003</cx:pt>
          <cx:pt idx="811">32.299999999999997</cx:pt>
          <cx:pt idx="812">24.399999999999999</cx:pt>
          <cx:pt idx="813">18.300000000000001</cx:pt>
          <cx:pt idx="814">46.700000000000003</cx:pt>
          <cx:pt idx="815">31.899999999999999</cx:pt>
          <cx:pt idx="816">27.899999999999999</cx:pt>
          <cx:pt idx="817">40.899999999999999</cx:pt>
          <cx:pt idx="818">43.700000000000003</cx:pt>
          <cx:pt idx="819">28.300000000000001</cx:pt>
          <cx:pt idx="820">28.600000000000001</cx:pt>
          <cx:pt idx="821">28.800000000000001</cx:pt>
          <cx:pt idx="822">35.799999999999997</cx:pt>
          <cx:pt idx="823">23.800000000000001</cx:pt>
          <cx:pt idx="824">28.600000000000001</cx:pt>
          <cx:pt idx="825">27</cx:pt>
          <cx:pt idx="826">28.100000000000001</cx:pt>
          <cx:pt idx="827">26.399999999999999</cx:pt>
          <cx:pt idx="828">34.399999999999999</cx:pt>
          <cx:pt idx="829">32.100000000000001</cx:pt>
          <cx:pt idx="830">23.199999999999999</cx:pt>
          <cx:pt idx="831">22.800000000000001</cx:pt>
          <cx:pt idx="832">25.199999999999999</cx:pt>
          <cx:pt idx="833">30.5</cx:pt>
          <cx:pt idx="834">29</cx:pt>
          <cx:pt idx="835">31.800000000000001</cx:pt>
          <cx:pt idx="836">33.100000000000001</cx:pt>
          <cx:pt idx="837">39.100000000000001</cx:pt>
          <cx:pt idx="838">32.399999999999999</cx:pt>
          <cx:pt idx="839">29.699999999999999</cx:pt>
          <cx:pt idx="840">30.100000000000001</cx:pt>
          <cx:pt idx="841">21.800000000000001</cx:pt>
          <cx:pt idx="842">25.199999999999999</cx:pt>
          <cx:pt idx="843">30.300000000000001</cx:pt>
          <cx:pt idx="844">34.899999999999999</cx:pt>
          <cx:pt idx="845">33.600000000000001</cx:pt>
          <cx:pt idx="846">32</cx:pt>
          <cx:pt idx="847">33.899999999999999</cx:pt>
          <cx:pt idx="848">22.199999999999999</cx:pt>
          <cx:pt idx="849">20.100000000000001</cx:pt>
          <cx:pt idx="850">26.600000000000001</cx:pt>
          <cx:pt idx="851">23</cx:pt>
          <cx:pt idx="852">28.899999999999999</cx:pt>
          <cx:pt idx="853">30.800000000000001</cx:pt>
          <cx:pt idx="854">25.5</cx:pt>
          <cx:pt idx="855">28.800000000000001</cx:pt>
          <cx:pt idx="856">25.699999999999999</cx:pt>
          <cx:pt idx="857">28.899999999999999</cx:pt>
          <cx:pt idx="858">27.199999999999999</cx:pt>
          <cx:pt idx="859">28.199999999999999</cx:pt>
          <cx:pt idx="860">33.399999999999999</cx:pt>
          <cx:pt idx="861">27.5</cx:pt>
          <cx:pt idx="862">36.5</cx:pt>
          <cx:pt idx="863">35.200000000000003</cx:pt>
          <cx:pt idx="864">37.5</cx:pt>
          <cx:pt idx="865">32.799999999999997</cx:pt>
          <cx:pt idx="866">33.5</cx:pt>
          <cx:pt idx="867">24.699999999999999</cx:pt>
          <cx:pt idx="868">27.5</cx:pt>
          <cx:pt idx="869">37.100000000000001</cx:pt>
          <cx:pt idx="870">36.100000000000001</cx:pt>
          <cx:pt idx="871">35.200000000000003</cx:pt>
          <cx:pt idx="872">33</cx:pt>
          <cx:pt idx="873">21.5</cx:pt>
          <cx:pt idx="874">24.600000000000001</cx:pt>
          <cx:pt idx="875">40.799999999999997</cx:pt>
          <cx:pt idx="876">35.799999999999997</cx:pt>
          <cx:pt idx="877">24.300000000000001</cx:pt>
          <cx:pt idx="878">31.600000000000001</cx:pt>
          <cx:pt idx="879">43.399999999999999</cx:pt>
          <cx:pt idx="880">46.799999999999997</cx:pt>
          <cx:pt idx="881">26.800000000000001</cx:pt>
          <cx:pt idx="882">31.399999999999999</cx:pt>
          <cx:pt idx="883">25.699999999999999</cx:pt>
          <cx:pt idx="884">24.5</cx:pt>
          <cx:pt idx="885">30.5</cx:pt>
          <cx:pt idx="886">33.799999999999997</cx:pt>
          <cx:pt idx="887">35.100000000000001</cx:pt>
          <cx:pt idx="888">38</cx:pt>
          <cx:pt idx="889">38.100000000000001</cx:pt>
          <cx:pt idx="890">29.600000000000001</cx:pt>
          <cx:pt idx="891">37</cx:pt>
          <cx:pt idx="892">36.5</cx:pt>
          <cx:pt idx="893">26.5</cx:pt>
          <cx:pt idx="894">17.300000000000001</cx:pt>
          <cx:pt idx="895">39.100000000000001</cx:pt>
          <cx:pt idx="896">25.5</cx:pt>
          <cx:pt idx="897">29.699999999999999</cx:pt>
          <cx:pt idx="898">31.800000000000001</cx:pt>
          <cx:pt idx="899">33.700000000000003</cx:pt>
          <cx:pt idx="900">38.399999999999999</cx:pt>
          <cx:pt idx="901">21.399999999999999</cx:pt>
          <cx:pt idx="902">37.399999999999999</cx:pt>
          <cx:pt idx="903">38.799999999999997</cx:pt>
          <cx:pt idx="904">39.899999999999999</cx:pt>
          <cx:pt idx="905">24</cx:pt>
          <cx:pt idx="906">32.399999999999999</cx:pt>
          <cx:pt idx="907">28.199999999999999</cx:pt>
          <cx:pt idx="908">25.399999999999999</cx:pt>
          <cx:pt idx="909">44</cx:pt>
          <cx:pt idx="910">24.300000000000001</cx:pt>
          <cx:pt idx="911">28</cx:pt>
          <cx:pt idx="912">23.699999999999999</cx:pt>
          <cx:pt idx="913">33.5</cx:pt>
          <cx:pt idx="914">33.899999999999999</cx:pt>
          <cx:pt idx="915">18.300000000000001</cx:pt>
          <cx:pt idx="916">27.600000000000001</cx:pt>
          <cx:pt idx="917">34.299999999999997</cx:pt>
          <cx:pt idx="918">28.699999999999999</cx:pt>
          <cx:pt idx="919">36</cx:pt>
          <cx:pt idx="920">30</cx:pt>
          <cx:pt idx="921">30.800000000000001</cx:pt>
          <cx:pt idx="922">33.100000000000001</cx:pt>
          <cx:pt idx="923">41.5</cx:pt>
          <cx:pt idx="924">21.100000000000001</cx:pt>
          <cx:pt idx="925">31.199999999999999</cx:pt>
          <cx:pt idx="926">32.299999999999997</cx:pt>
          <cx:pt idx="927">25</cx:pt>
          <cx:pt idx="928">29.899999999999999</cx:pt>
          <cx:pt idx="929">33.200000000000003</cx:pt>
          <cx:pt idx="930">39.200000000000003</cx:pt>
          <cx:pt idx="931">39.200000000000003</cx:pt>
          <cx:pt idx="932">32.100000000000001</cx:pt>
          <cx:pt idx="933">31.800000000000001</cx:pt>
          <cx:pt idx="934">22</cx:pt>
          <cx:pt idx="935">35.899999999999999</cx:pt>
          <cx:pt idx="936">21.800000000000001</cx:pt>
          <cx:pt idx="937">21.600000000000001</cx:pt>
          <cx:pt idx="938">28.300000000000001</cx:pt>
          <cx:pt idx="939">34.5</cx:pt>
          <cx:pt idx="940">40.5</cx:pt>
          <cx:pt idx="941">21.699999999999999</cx:pt>
          <cx:pt idx="942">32.700000000000003</cx:pt>
          <cx:pt idx="943">31.800000000000001</cx:pt>
          <cx:pt idx="944">36.299999999999997</cx:pt>
          <cx:pt idx="945">36.899999999999999</cx:pt>
          <cx:pt idx="946">33.100000000000001</cx:pt>
          <cx:pt idx="947">27.600000000000001</cx:pt>
          <cx:pt idx="948">31.399999999999999</cx:pt>
          <cx:pt idx="949">36.799999999999997</cx:pt>
          <cx:pt idx="950">27.699999999999999</cx:pt>
          <cx:pt idx="951">27.800000000000001</cx:pt>
          <cx:pt idx="952">32.100000000000001</cx:pt>
          <cx:pt idx="953">31.699999999999999</cx:pt>
          <cx:pt idx="954">32.299999999999997</cx:pt>
          <cx:pt idx="955">38.299999999999997</cx:pt>
          <cx:pt idx="956">37.899999999999999</cx:pt>
          <cx:pt idx="957">39.100000000000001</cx:pt>
          <cx:pt idx="958">25.100000000000001</cx:pt>
          <cx:pt idx="959">26.199999999999999</cx:pt>
          <cx:pt idx="960">21.699999999999999</cx:pt>
          <cx:pt idx="961">36</cx:pt>
          <cx:pt idx="962">39.700000000000003</cx:pt>
          <cx:pt idx="963">21.699999999999999</cx:pt>
          <cx:pt idx="964">32.799999999999997</cx:pt>
          <cx:pt idx="965">26.699999999999999</cx:pt>
          <cx:pt idx="966">28.800000000000001</cx:pt>
          <cx:pt idx="967">26.399999999999999</cx:pt>
          <cx:pt idx="968">38.200000000000003</cx:pt>
          <cx:pt idx="969">39.200000000000003</cx:pt>
          <cx:pt idx="970">23.199999999999999</cx:pt>
          <cx:pt idx="971">21.699999999999999</cx:pt>
          <cx:pt idx="972">23.100000000000001</cx:pt>
          <cx:pt idx="973">17.199999999999999</cx:pt>
          <cx:pt idx="974">35.200000000000003</cx:pt>
          <cx:pt idx="975">25.5</cx:pt>
          <cx:pt idx="976">20.5</cx:pt>
          <cx:pt idx="977">32.399999999999999</cx:pt>
          <cx:pt idx="978">33</cx:pt>
          <cx:pt idx="979">22.399999999999999</cx:pt>
          <cx:pt idx="980">39.299999999999997</cx:pt>
          <cx:pt idx="981">25.600000000000001</cx:pt>
          <cx:pt idx="982">18</cx:pt>
          <cx:pt idx="983">30.5</cx:pt>
          <cx:pt idx="984">33.700000000000003</cx:pt>
          <cx:pt idx="985">39.799999999999997</cx:pt>
          <cx:pt idx="986">38.100000000000001</cx:pt>
          <cx:pt idx="987">21.899999999999999</cx:pt>
          <cx:pt idx="988">25.199999999999999</cx:pt>
          <cx:pt idx="989">41.299999999999997</cx:pt>
          <cx:pt idx="990">33</cx:pt>
          <cx:pt idx="991">24.100000000000001</cx:pt>
          <cx:pt idx="992">19.300000000000001</cx:pt>
          <cx:pt idx="993">29.300000000000001</cx:pt>
          <cx:pt idx="994">31.800000000000001</cx:pt>
          <cx:pt idx="995">39.100000000000001</cx:pt>
          <cx:pt idx="996">21.899999999999999</cx:pt>
          <cx:pt idx="997">22.899999999999999</cx:pt>
          <cx:pt idx="998">27.300000000000001</cx:pt>
          <cx:pt idx="999">27.699999999999999</cx:pt>
          <cx:pt idx="1000">20</cx:pt>
          <cx:pt idx="1001">26</cx:pt>
          <cx:pt idx="1002">30.100000000000001</cx:pt>
          <cx:pt idx="1003">24.800000000000001</cx:pt>
          <cx:pt idx="1004">31</cx:pt>
          <cx:pt idx="1005">21.800000000000001</cx:pt>
          <cx:pt idx="1006">19.100000000000001</cx:pt>
          <cx:pt idx="1007">30.600000000000001</cx:pt>
          <cx:pt idx="1008">27.899999999999999</cx:pt>
          <cx:pt idx="1009">27.100000000000001</cx:pt>
          <cx:pt idx="1010">28.300000000000001</cx:pt>
          <cx:pt idx="1011">26.800000000000001</cx:pt>
          <cx:pt idx="1012">33.600000000000001</cx:pt>
          <cx:pt idx="1013">27.399999999999999</cx:pt>
          <cx:pt idx="1014">19.800000000000001</cx:pt>
          <cx:pt idx="1015">29.100000000000001</cx:pt>
          <cx:pt idx="1016">23</cx:pt>
          <cx:pt idx="1017">28.300000000000001</cx:pt>
          <cx:pt idx="1018">24.600000000000001</cx:pt>
          <cx:pt idx="1019">28</cx:pt>
          <cx:pt idx="1020">23.699999999999999</cx:pt>
          <cx:pt idx="1021">24</cx:pt>
          <cx:pt idx="1022">28.899999999999999</cx:pt>
          <cx:pt idx="1023">41.299999999999997</cx:pt>
          <cx:pt idx="1024">24.800000000000001</cx:pt>
          <cx:pt idx="1025">31.800000000000001</cx:pt>
          <cx:pt idx="1026">25.699999999999999</cx:pt>
          <cx:pt idx="1027">28.300000000000001</cx:pt>
          <cx:pt idx="1028">29.699999999999999</cx:pt>
          <cx:pt idx="1029">32.200000000000003</cx:pt>
          <cx:pt idx="1030">27.300000000000001</cx:pt>
          <cx:pt idx="1031">29.199999999999999</cx:pt>
          <cx:pt idx="1032">24.399999999999999</cx:pt>
          <cx:pt idx="1033">28.5</cx:pt>
          <cx:pt idx="1034">28.5</cx:pt>
          <cx:pt idx="1035">22.600000000000001</cx:pt>
          <cx:pt idx="1036">29.800000000000001</cx:pt>
          <cx:pt idx="1037">23.699999999999999</cx:pt>
          <cx:pt idx="1038">20.100000000000001</cx:pt>
          <cx:pt idx="1039">30.399999999999999</cx:pt>
          <cx:pt idx="1040">35.299999999999997</cx:pt>
          <cx:pt idx="1041">27.899999999999999</cx:pt>
          <cx:pt idx="1042">32.399999999999999</cx:pt>
          <cx:pt idx="1043">27.600000000000001</cx:pt>
          <cx:pt idx="1044">38.799999999999997</cx:pt>
          <cx:pt idx="1045">25.300000000000001</cx:pt>
          <cx:pt idx="1046">18.300000000000001</cx:pt>
          <cx:pt idx="1047">27.100000000000001</cx:pt>
          <cx:pt idx="1048">27.899999999999999</cx:pt>
          <cx:pt idx="1049">35.700000000000003</cx:pt>
          <cx:pt idx="1050">25.899999999999999</cx:pt>
          <cx:pt idx="1051">36.200000000000003</cx:pt>
          <cx:pt idx="1052">29.800000000000001</cx:pt>
          <cx:pt idx="1053">24.399999999999999</cx:pt>
          <cx:pt idx="1054">33.299999999999997</cx:pt>
          <cx:pt idx="1055">22.199999999999999</cx:pt>
          <cx:pt idx="1056">39.700000000000003</cx:pt>
          <cx:pt idx="1057">24.600000000000001</cx:pt>
          <cx:pt idx="1058">28.399999999999999</cx:pt>
          <cx:pt idx="1059">26.399999999999999</cx:pt>
          <cx:pt idx="1060">20.199999999999999</cx:pt>
          <cx:pt idx="1061">33.799999999999997</cx:pt>
          <cx:pt idx="1062">28.899999999999999</cx:pt>
          <cx:pt idx="1063">27.800000000000001</cx:pt>
          <cx:pt idx="1064">20</cx:pt>
          <cx:pt idx="1065">29.699999999999999</cx:pt>
          <cx:pt idx="1066">23.399999999999999</cx:pt>
          <cx:pt idx="1067">27.800000000000001</cx:pt>
          <cx:pt idx="1068">26.399999999999999</cx:pt>
          <cx:pt idx="1069">21.800000000000001</cx:pt>
          <cx:pt idx="1070">27.5</cx:pt>
          <cx:pt idx="1071">28</cx:pt>
          <cx:pt idx="1072">29.600000000000001</cx:pt>
          <cx:pt idx="1073">25.600000000000001</cx:pt>
          <cx:pt idx="1074">29.800000000000001</cx:pt>
          <cx:pt idx="1075">38.100000000000001</cx:pt>
          <cx:pt idx="1076">37.299999999999997</cx:pt>
          <cx:pt idx="1077">40.299999999999997</cx:pt>
          <cx:pt idx="1078">28.699999999999999</cx:pt>
          <cx:pt idx="1079">28</cx:pt>
          <cx:pt idx="1080">33</cx:pt>
          <cx:pt idx="1081">33.299999999999997</cx:pt>
          <cx:pt idx="1082">27.699999999999999</cx:pt>
          <cx:pt idx="1083">28.300000000000001</cx:pt>
          <cx:pt idx="1084">22.899999999999999</cx:pt>
          <cx:pt idx="1085">20.899999999999999</cx:pt>
          <cx:pt idx="1086">24.399999999999999</cx:pt>
          <cx:pt idx="1087">29.600000000000001</cx:pt>
          <cx:pt idx="1088">24.600000000000001</cx:pt>
          <cx:pt idx="1089">30.100000000000001</cx:pt>
          <cx:pt idx="1090">26.600000000000001</cx:pt>
          <cx:pt idx="1091">28.100000000000001</cx:pt>
          <cx:pt idx="1092">18.699999999999999</cx:pt>
          <cx:pt idx="1093">24.899999999999999</cx:pt>
          <cx:pt idx="1094">23.699999999999999</cx:pt>
          <cx:pt idx="1095">25.300000000000001</cx:pt>
          <cx:pt idx="1096">26.899999999999999</cx:pt>
          <cx:pt idx="1097">37.399999999999999</cx:pt>
          <cx:pt idx="1098">24.699999999999999</cx:pt>
          <cx:pt idx="1099">25.399999999999999</cx:pt>
          <cx:pt idx="1100">22.699999999999999</cx:pt>
          <cx:pt idx="1101">30</cx:pt>
          <cx:pt idx="1102">24</cx:pt>
          <cx:pt idx="1103">23.199999999999999</cx:pt>
          <cx:pt idx="1104">28.100000000000001</cx:pt>
          <cx:pt idx="1105">24.199999999999999</cx:pt>
          <cx:pt idx="1106">20</cx:pt>
          <cx:pt idx="1107">29.899999999999999</cx:pt>
          <cx:pt idx="1108">26.699999999999999</cx:pt>
          <cx:pt idx="1109">27.300000000000001</cx:pt>
          <cx:pt idx="1110">30.899999999999999</cx:pt>
          <cx:pt idx="1111">27.800000000000001</cx:pt>
          <cx:pt idx="1112">33.100000000000001</cx:pt>
          <cx:pt idx="1113">25</cx:pt>
          <cx:pt idx="1114">22.899999999999999</cx:pt>
          <cx:pt idx="1115">24.300000000000001</cx:pt>
          <cx:pt idx="1116">25.600000000000001</cx:pt>
          <cx:pt idx="1117">26.100000000000001</cx:pt>
          <cx:pt idx="1118">34.100000000000001</cx:pt>
          <cx:pt idx="1119">28</cx:pt>
          <cx:pt idx="1120">25.800000000000001</cx:pt>
          <cx:pt idx="1121">24.100000000000001</cx:pt>
          <cx:pt idx="1122">24.800000000000001</cx:pt>
          <cx:pt idx="1123">30.600000000000001</cx:pt>
          <cx:pt idx="1124">23.800000000000001</cx:pt>
          <cx:pt idx="1125">25.899999999999999</cx:pt>
          <cx:pt idx="1126">41.899999999999999</cx:pt>
          <cx:pt idx="1127">27.399999999999999</cx:pt>
          <cx:pt idx="1128">30</cx:pt>
          <cx:pt idx="1129">25.100000000000001</cx:pt>
          <cx:pt idx="1130">27.600000000000001</cx:pt>
          <cx:pt idx="1131">27.600000000000001</cx:pt>
          <cx:pt idx="1132">27.600000000000001</cx:pt>
          <cx:pt idx="1133">25.300000000000001</cx:pt>
          <cx:pt idx="1134">29.600000000000001</cx:pt>
          <cx:pt idx="1135">24.300000000000001</cx:pt>
          <cx:pt idx="1136">22.600000000000001</cx:pt>
          <cx:pt idx="1137">38.100000000000001</cx:pt>
          <cx:pt idx="1138">28.199999999999999</cx:pt>
          <cx:pt idx="1139">23.199999999999999</cx:pt>
          <cx:pt idx="1140">29.800000000000001</cx:pt>
          <cx:pt idx="1141">32.100000000000001</cx:pt>
          <cx:pt idx="1142">25.100000000000001</cx:pt>
          <cx:pt idx="1143">25.5</cx:pt>
          <cx:pt idx="1144">27.399999999999999</cx:pt>
          <cx:pt idx="1145">23.699999999999999</cx:pt>
          <cx:pt idx="1146">26.399999999999999</cx:pt>
          <cx:pt idx="1147">32.700000000000003</cx:pt>
          <cx:pt idx="1148">26.699999999999999</cx:pt>
          <cx:pt idx="1149">24.399999999999999</cx:pt>
          <cx:pt idx="1150">27.100000000000001</cx:pt>
          <cx:pt idx="1151">24.100000000000001</cx:pt>
          <cx:pt idx="1152">35.899999999999999</cx:pt>
          <cx:pt idx="1153">36.799999999999997</cx:pt>
          <cx:pt idx="1154">23.800000000000001</cx:pt>
          <cx:pt idx="1155">31.5</cx:pt>
          <cx:pt idx="1156">23</cx:pt>
          <cx:pt idx="1157">24.899999999999999</cx:pt>
          <cx:pt idx="1158">29</cx:pt>
          <cx:pt idx="1159">31.899999999999999</cx:pt>
          <cx:pt idx="1160">31.399999999999999</cx:pt>
          <cx:pt idx="1161">22.399999999999999</cx:pt>
          <cx:pt idx="1162">29.800000000000001</cx:pt>
          <cx:pt idx="1163">35.299999999999997</cx:pt>
          <cx:pt idx="1164">26.300000000000001</cx:pt>
          <cx:pt idx="1165">36.100000000000001</cx:pt>
          <cx:pt idx="1166">26.699999999999999</cx:pt>
          <cx:pt idx="1167">36.5</cx:pt>
          <cx:pt idx="1168">27.600000000000001</cx:pt>
          <cx:pt idx="1169">36.700000000000003</cx:pt>
          <cx:pt idx="1170">41.399999999999999</cx:pt>
          <cx:pt idx="1171">28.300000000000001</cx:pt>
          <cx:pt idx="1172">25.800000000000001</cx:pt>
          <cx:pt idx="1173">27</cx:pt>
          <cx:pt idx="1174">29.100000000000001</cx:pt>
          <cx:pt idx="1175">32.299999999999997</cx:pt>
          <cx:pt idx="1176">26.899999999999999</cx:pt>
          <cx:pt idx="1177">27.699999999999999</cx:pt>
          <cx:pt idx="1178">37.700000000000003</cx:pt>
          <cx:pt idx="1179">24.699999999999999</cx:pt>
          <cx:pt idx="1180">29.800000000000001</cx:pt>
          <cx:pt idx="1181">28.600000000000001</cx:pt>
          <cx:pt idx="1182">25.399999999999999</cx:pt>
          <cx:pt idx="1183">29.899999999999999</cx:pt>
          <cx:pt idx="1184">36.899999999999999</cx:pt>
          <cx:pt idx="1185">29.699999999999999</cx:pt>
          <cx:pt idx="1186">30.300000000000001</cx:pt>
          <cx:pt idx="1187">17.800000000000001</cx:pt>
          <cx:pt idx="1188">28.300000000000001</cx:pt>
          <cx:pt idx="1189">30</cx:pt>
          <cx:pt idx="1190">37.5</cx:pt>
          <cx:pt idx="1191">30.699999999999999</cx:pt>
          <cx:pt idx="1192">31.699999999999999</cx:pt>
          <cx:pt idx="1193">31.899999999999999</cx:pt>
          <cx:pt idx="1194">30.199999999999999</cx:pt>
          <cx:pt idx="1195">30.399999999999999</cx:pt>
          <cx:pt idx="1196">31.399999999999999</cx:pt>
          <cx:pt idx="1197">31.100000000000001</cx:pt>
          <cx:pt idx="1198">31.699999999999999</cx:pt>
          <cx:pt idx="1199">33.100000000000001</cx:pt>
          <cx:pt idx="1200">32.700000000000003</cx:pt>
          <cx:pt idx="1201">33.5</cx:pt>
          <cx:pt idx="1202">31.699999999999999</cx:pt>
          <cx:pt idx="1203">34.799999999999997</cx:pt>
          <cx:pt idx="1204">31.100000000000001</cx:pt>
          <cx:pt idx="1205">34.899999999999999</cx:pt>
          <cx:pt idx="1206">31.399999999999999</cx:pt>
          <cx:pt idx="1207">22.899999999999999</cx:pt>
          <cx:pt idx="1208">28.5</cx:pt>
          <cx:pt idx="1209">26.800000000000001</cx:pt>
          <cx:pt idx="1210">30.800000000000001</cx:pt>
          <cx:pt idx="1211">35.600000000000001</cx:pt>
          <cx:pt idx="1212">31</cx:pt>
          <cx:pt idx="1213">32.799999999999997</cx:pt>
          <cx:pt idx="1214">32.899999999999999</cx:pt>
          <cx:pt idx="1215">33.299999999999997</cx:pt>
          <cx:pt idx="1216">36.899999999999999</cx:pt>
          <cx:pt idx="1217">31.699999999999999</cx:pt>
          <cx:pt idx="1218">34.399999999999999</cx:pt>
          <cx:pt idx="1219">37</cx:pt>
          <cx:pt idx="1220">38.200000000000003</cx:pt>
          <cx:pt idx="1221">34.700000000000003</cx:pt>
          <cx:pt idx="1222">33.299999999999997</cx:pt>
          <cx:pt idx="1223">35.299999999999997</cx:pt>
          <cx:pt idx="1224">32.5</cx:pt>
          <cx:pt idx="1225">34.799999999999997</cx:pt>
          <cx:pt idx="1226">35.5</cx:pt>
          <cx:pt idx="1227">33.5</cx:pt>
          <cx:pt idx="1228">36.100000000000001</cx:pt>
          <cx:pt idx="1229">37.600000000000001</cx:pt>
          <cx:pt idx="1230">30.800000000000001</cx:pt>
          <cx:pt idx="1231">35.600000000000001</cx:pt>
          <cx:pt idx="1232">37.100000000000001</cx:pt>
          <cx:pt idx="1233">33.600000000000001</cx:pt>
          <cx:pt idx="1234">31.899999999999999</cx:pt>
          <cx:pt idx="1235">34.399999999999999</cx:pt>
          <cx:pt idx="1236">27.800000000000001</cx:pt>
          <cx:pt idx="1237">40.200000000000003</cx:pt>
          <cx:pt idx="1238">26.100000000000001</cx:pt>
          <cx:pt idx="1239">35.799999999999997</cx:pt>
          <cx:pt idx="1240">39.399999999999999</cx:pt>
          <cx:pt idx="1241">33.399999999999999</cx:pt>
          <cx:pt idx="1242">36.700000000000003</cx:pt>
          <cx:pt idx="1243">35.200000000000003</cx:pt>
          <cx:pt idx="1244">36.299999999999997</cx:pt>
          <cx:pt idx="1245">34.399999999999999</cx:pt>
          <cx:pt idx="1246">42.200000000000003</cx:pt>
          <cx:pt idx="1247">30.199999999999999</cx:pt>
          <cx:pt idx="1248">34.200000000000003</cx:pt>
          <cx:pt idx="1249">32.799999999999997</cx:pt>
          <cx:pt idx="1250">37.799999999999997</cx:pt>
          <cx:pt idx="1251">31.399999999999999</cx:pt>
          <cx:pt idx="1252">30.800000000000001</cx:pt>
          <cx:pt idx="1253">42.100000000000001</cx:pt>
          <cx:pt idx="1254">44.899999999999999</cx:pt>
          <cx:pt idx="1255">30.5</cx:pt>
          <cx:pt idx="1256">30.899999999999999</cx:pt>
          <cx:pt idx="1257">36.700000000000003</cx:pt>
          <cx:pt idx="1258">34.799999999999997</cx:pt>
          <cx:pt idx="1259">37.100000000000001</cx:pt>
          <cx:pt idx="1260">34.100000000000001</cx:pt>
          <cx:pt idx="1261">32.799999999999997</cx:pt>
          <cx:pt idx="1262">35.299999999999997</cx:pt>
          <cx:pt idx="1263">34.100000000000001</cx:pt>
          <cx:pt idx="1264">35.799999999999997</cx:pt>
          <cx:pt idx="1265">38.399999999999999</cx:pt>
          <cx:pt idx="1266">30.5</cx:pt>
          <cx:pt idx="1267">42.799999999999997</cx:pt>
          <cx:pt idx="1268">39.100000000000001</cx:pt>
          <cx:pt idx="1269">32.600000000000001</cx:pt>
          <cx:pt idx="1270">33.100000000000001</cx:pt>
          <cx:pt idx="1271">35</cx:pt>
          <cx:pt idx="1272">31.800000000000001</cx:pt>
          <cx:pt idx="1273">34.600000000000001</cx:pt>
          <cx:pt idx="1274">36.200000000000003</cx:pt>
          <cx:pt idx="1275">32.299999999999997</cx:pt>
          <cx:pt idx="1276">38.399999999999999</cx:pt>
          <cx:pt idx="1277">30.800000000000001</cx:pt>
          <cx:pt idx="1278">35.5</cx:pt>
          <cx:pt idx="1279">45.5</cx:pt>
          <cx:pt idx="1280">36</cx:pt>
          <cx:pt idx="1281">36.100000000000001</cx:pt>
          <cx:pt idx="1282">30.699999999999999</cx:pt>
          <cx:pt idx="1283">38.100000000000001</cx:pt>
          <cx:pt idx="1284">36.5</cx:pt>
          <cx:pt idx="1285">34.200000000000003</cx:pt>
          <cx:pt idx="1286">36.600000000000001</cx:pt>
          <cx:pt idx="1287">39</cx:pt>
          <cx:pt idx="1288">34.100000000000001</cx:pt>
          <cx:pt idx="1289">31.199999999999999</cx:pt>
          <cx:pt idx="1290">41.899999999999999</cx:pt>
          <cx:pt idx="1291">31.800000000000001</cx:pt>
          <cx:pt idx="1292">40.399999999999999</cx:pt>
          <cx:pt idx="1293">33.600000000000001</cx:pt>
          <cx:pt idx="1294">30.199999999999999</cx:pt>
          <cx:pt idx="1295">38.899999999999999</cx:pt>
          <cx:pt idx="1296">34.200000000000003</cx:pt>
          <cx:pt idx="1297">38.100000000000001</cx:pt>
          <cx:pt idx="1298">35.200000000000003</cx:pt>
          <cx:pt idx="1299">52.600000000000001</cx:pt>
          <cx:pt idx="1300">35.5</cx:pt>
          <cx:pt idx="1301">35</cx:pt>
          <cx:pt idx="1302">32.5</cx:pt>
          <cx:pt idx="1303">40.600000000000001</cx:pt>
          <cx:pt idx="1304">32</cx:pt>
          <cx:pt idx="1305">46.200000000000003</cx:pt>
          <cx:pt idx="1306">47.600000000000001</cx:pt>
          <cx:pt idx="1307">31.399999999999999</cx:pt>
          <cx:pt idx="1308">42.399999999999999</cx:pt>
          <cx:pt idx="1309">43.899999999999999</cx:pt>
          <cx:pt idx="1310">37.100000000000001</cx:pt>
          <cx:pt idx="1311">35.899999999999999</cx:pt>
          <cx:pt idx="1312">36.899999999999999</cx:pt>
          <cx:pt idx="1313">30.899999999999999</cx:pt>
          <cx:pt idx="1314">33.899999999999999</cx:pt>
          <cx:pt idx="1315">35.100000000000001</cx:pt>
          <cx:pt idx="1316">41.799999999999997</cx:pt>
          <cx:pt idx="1317">31.300000000000001</cx:pt>
          <cx:pt idx="1318">32.200000000000003</cx:pt>
          <cx:pt idx="1319">36.299999999999997</cx:pt>
          <cx:pt idx="1320">42.899999999999999</cx:pt>
          <cx:pt idx="1321">37</cx:pt>
          <cx:pt idx="1322">36.799999999999997</cx:pt>
          <cx:pt idx="1323">33.799999999999997</cx:pt>
          <cx:pt idx="1324">39.899999999999999</cx:pt>
          <cx:pt idx="1325">36.399999999999999</cx:pt>
          <cx:pt idx="1326">40.600000000000001</cx:pt>
          <cx:pt idx="1327">40.899999999999999</cx:pt>
          <cx:pt idx="1328">42.100000000000001</cx:pt>
          <cx:pt idx="1329">37.700000000000003</cx:pt>
          <cx:pt idx="1330">38.100000000000001</cx:pt>
          <cx:pt idx="1331">41.100000000000001</cx:pt>
          <cx:pt idx="1332">37</cx:pt>
          <cx:pt idx="1333">36.399999999999999</cx:pt>
          <cx:pt idx="1334">32.799999999999997</cx:pt>
          <cx:pt idx="1335">35.5</cx:pt>
          <cx:pt idx="1336">38.100000000000001</cx:pt>
          <cx:pt idx="1337">34.5</cx:pt>
          <cx:pt idx="1338">30.399999999999999</cx:pt>
          <cx:pt idx="1339">47.399999999999999</cx:pt>
        </cx:lvl>
      </cx:numDim>
    </cx:data>
  </cx:chartData>
  <cx:chart>
    <cx:title pos="t" align="ctr" overlay="0">
      <cx:tx>
        <cx:txData>
          <cx:v>BMI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BMI </a:t>
          </a:r>
        </a:p>
      </cx:txPr>
    </cx:title>
    <cx:plotArea>
      <cx:plotAreaRegion>
        <cx:series layoutId="clusteredColumn" uniqueId="{29F0364D-853D-4580-B6F7-8764BDD1BE19}">
          <cx:dataLabels pos="inEnd">
            <cx:visibility seriesName="0" categoryName="0" value="1"/>
          </cx:dataLabels>
          <cx:dataId val="0"/>
          <cx:layoutPr>
            <cx:binning intervalClosed="r"/>
          </cx:layoutPr>
        </cx:series>
      </cx:plotAreaRegion>
      <cx:axis id="0">
        <cx:catScaling gapWidth="0"/>
        <cx:tickLabels/>
      </cx:axis>
      <cx:axis id="1" hidden="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C1717-3E0E-44BE-9516-D435FD4E5E83}"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28251-4CA8-40E1-9953-0E29129D7F5F}" type="slidenum">
              <a:rPr lang="en-US" smtClean="0"/>
              <a:t>‹#›</a:t>
            </a:fld>
            <a:endParaRPr lang="en-US"/>
          </a:p>
        </p:txBody>
      </p:sp>
    </p:spTree>
    <p:extLst>
      <p:ext uri="{BB962C8B-B14F-4D97-AF65-F5344CB8AC3E}">
        <p14:creationId xmlns:p14="http://schemas.microsoft.com/office/powerpoint/2010/main" val="393728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actor_analysi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simple.wikipedia.org/wiki/Cluster_analysis#:~:text=Clustering%20or%20cluster%20analysis%20is%20a%20type%20of,This%20is%20a%20common%20task%20in%20data%20min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actor_analysi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simple.wikipedia.org/wiki/Cluster_analysis#:~:text=Clustering%20or%20cluster%20analysis%20is%20a%20type%20of,This%20is%20a%20common%20task%20in%20data%20mi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428251-4CA8-40E1-9953-0E29129D7F5F}" type="slidenum">
              <a:rPr lang="en-US" smtClean="0"/>
              <a:t>12</a:t>
            </a:fld>
            <a:endParaRPr lang="en-US"/>
          </a:p>
        </p:txBody>
      </p:sp>
    </p:spTree>
    <p:extLst>
      <p:ext uri="{BB962C8B-B14F-4D97-AF65-F5344CB8AC3E}">
        <p14:creationId xmlns:p14="http://schemas.microsoft.com/office/powerpoint/2010/main" val="127224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Factor analysis is a statistical method used to describe variability among observed, correlated variables in terms of a potentially lower number of unobserved variables called factors. For example, it is possible that variations in six observed variables mainly reflect the variations in two unobserved (underlying) variables.</a:t>
            </a:r>
          </a:p>
          <a:p>
            <a:r>
              <a:rPr lang="en-US" dirty="0">
                <a:hlinkClick r:id="rId3"/>
              </a:rPr>
              <a:t>Factor analysis – Wikipedia</a:t>
            </a:r>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r>
              <a:rPr lang="en-US" b="0" i="0" dirty="0">
                <a:solidFill>
                  <a:srgbClr val="111111"/>
                </a:solidFill>
                <a:effectLst/>
                <a:latin typeface="Roboto" panose="02000000000000000000" pitchFamily="2" charset="0"/>
              </a:rPr>
              <a:t>Clustering or cluster analysis is a</a:t>
            </a:r>
            <a:r>
              <a:rPr lang="en-US" b="1" i="0" dirty="0">
                <a:solidFill>
                  <a:srgbClr val="111111"/>
                </a:solidFill>
                <a:effectLst/>
                <a:latin typeface="Roboto" panose="02000000000000000000" pitchFamily="2" charset="0"/>
              </a:rPr>
              <a:t> type of data analysis</a:t>
            </a:r>
            <a:r>
              <a:rPr lang="en-US" b="0" i="0" dirty="0">
                <a:solidFill>
                  <a:srgbClr val="111111"/>
                </a:solidFill>
                <a:effectLst/>
                <a:latin typeface="Roboto" panose="02000000000000000000" pitchFamily="2" charset="0"/>
              </a:rPr>
              <a:t>. The analyst groups objects so that objects in the same group (called a cluster) are more similar to each other than to objects in other groups (clusters) in some way. This is a common task in data mining.</a:t>
            </a:r>
            <a:endParaRPr lang="en-US" b="0" i="0" dirty="0">
              <a:solidFill>
                <a:srgbClr val="666666"/>
              </a:solidFill>
              <a:effectLst/>
              <a:latin typeface="Roboto" panose="02000000000000000000" pitchFamily="2" charset="0"/>
            </a:endParaRPr>
          </a:p>
          <a:p>
            <a:r>
              <a:rPr lang="en-US" dirty="0">
                <a:hlinkClick r:id="rId4"/>
              </a:rPr>
              <a:t>Cluster analysis - Simple English Wikipedia, the free encyclopedia</a:t>
            </a:r>
            <a:endParaRPr lang="en-US" dirty="0"/>
          </a:p>
        </p:txBody>
      </p:sp>
      <p:sp>
        <p:nvSpPr>
          <p:cNvPr id="4" name="Slide Number Placeholder 3"/>
          <p:cNvSpPr>
            <a:spLocks noGrp="1"/>
          </p:cNvSpPr>
          <p:nvPr>
            <p:ph type="sldNum" sz="quarter" idx="5"/>
          </p:nvPr>
        </p:nvSpPr>
        <p:spPr/>
        <p:txBody>
          <a:bodyPr/>
          <a:lstStyle/>
          <a:p>
            <a:fld id="{84428251-4CA8-40E1-9953-0E29129D7F5F}" type="slidenum">
              <a:rPr lang="en-US" smtClean="0"/>
              <a:t>16</a:t>
            </a:fld>
            <a:endParaRPr lang="en-US"/>
          </a:p>
        </p:txBody>
      </p:sp>
    </p:spTree>
    <p:extLst>
      <p:ext uri="{BB962C8B-B14F-4D97-AF65-F5344CB8AC3E}">
        <p14:creationId xmlns:p14="http://schemas.microsoft.com/office/powerpoint/2010/main" val="269050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Factor analysis is a statistical method used to describe variability among observed, correlated variables in terms of a potentially lower number of unobserved variables called factors. For example, it is possible that variations in six observed variables mainly reflect the variations in two unobserved (underlying) variables.</a:t>
            </a:r>
          </a:p>
          <a:p>
            <a:r>
              <a:rPr lang="en-US" dirty="0">
                <a:hlinkClick r:id="rId3"/>
              </a:rPr>
              <a:t>Factor analysis – Wikipedia</a:t>
            </a:r>
            <a:endParaRPr lang="en-US" b="0" i="0" dirty="0">
              <a:solidFill>
                <a:srgbClr val="666666"/>
              </a:solidFill>
              <a:effectLst/>
              <a:latin typeface="Roboto" panose="02000000000000000000" pitchFamily="2" charset="0"/>
            </a:endParaRPr>
          </a:p>
          <a:p>
            <a:endParaRPr lang="en-US" b="0" i="0" dirty="0">
              <a:solidFill>
                <a:srgbClr val="666666"/>
              </a:solidFill>
              <a:effectLst/>
              <a:latin typeface="Roboto" panose="02000000000000000000" pitchFamily="2" charset="0"/>
            </a:endParaRPr>
          </a:p>
          <a:p>
            <a:r>
              <a:rPr lang="en-US" b="0" i="0" dirty="0">
                <a:solidFill>
                  <a:srgbClr val="111111"/>
                </a:solidFill>
                <a:effectLst/>
                <a:latin typeface="Roboto" panose="02000000000000000000" pitchFamily="2" charset="0"/>
              </a:rPr>
              <a:t>Clustering or cluster analysis is a</a:t>
            </a:r>
            <a:r>
              <a:rPr lang="en-US" b="1" i="0" dirty="0">
                <a:solidFill>
                  <a:srgbClr val="111111"/>
                </a:solidFill>
                <a:effectLst/>
                <a:latin typeface="Roboto" panose="02000000000000000000" pitchFamily="2" charset="0"/>
              </a:rPr>
              <a:t> type of data analysis</a:t>
            </a:r>
            <a:r>
              <a:rPr lang="en-US" b="0" i="0" dirty="0">
                <a:solidFill>
                  <a:srgbClr val="111111"/>
                </a:solidFill>
                <a:effectLst/>
                <a:latin typeface="Roboto" panose="02000000000000000000" pitchFamily="2" charset="0"/>
              </a:rPr>
              <a:t>. The analyst groups objects so that objects in the same group (called a cluster) are more similar to each other than to objects in other groups (clusters) in some way. This is a common task in data mining.</a:t>
            </a:r>
            <a:endParaRPr lang="en-US" b="0" i="0" dirty="0">
              <a:solidFill>
                <a:srgbClr val="666666"/>
              </a:solidFill>
              <a:effectLst/>
              <a:latin typeface="Roboto" panose="02000000000000000000" pitchFamily="2" charset="0"/>
            </a:endParaRPr>
          </a:p>
          <a:p>
            <a:r>
              <a:rPr lang="en-US" dirty="0">
                <a:hlinkClick r:id="rId4"/>
              </a:rPr>
              <a:t>Cluster analysis - Simple English Wikipedia, the free encyclopedia</a:t>
            </a:r>
            <a:endParaRPr lang="en-US" dirty="0"/>
          </a:p>
        </p:txBody>
      </p:sp>
      <p:sp>
        <p:nvSpPr>
          <p:cNvPr id="4" name="Slide Number Placeholder 3"/>
          <p:cNvSpPr>
            <a:spLocks noGrp="1"/>
          </p:cNvSpPr>
          <p:nvPr>
            <p:ph type="sldNum" sz="quarter" idx="5"/>
          </p:nvPr>
        </p:nvSpPr>
        <p:spPr/>
        <p:txBody>
          <a:bodyPr/>
          <a:lstStyle/>
          <a:p>
            <a:fld id="{84428251-4CA8-40E1-9953-0E29129D7F5F}" type="slidenum">
              <a:rPr lang="en-US" smtClean="0"/>
              <a:t>17</a:t>
            </a:fld>
            <a:endParaRPr lang="en-US"/>
          </a:p>
        </p:txBody>
      </p:sp>
    </p:spTree>
    <p:extLst>
      <p:ext uri="{BB962C8B-B14F-4D97-AF65-F5344CB8AC3E}">
        <p14:creationId xmlns:p14="http://schemas.microsoft.com/office/powerpoint/2010/main" val="325507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76192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233688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64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748325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696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82778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4014516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3296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3649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9AE5-B6B5-4B66-946E-E78819C27759}"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70048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39AE5-B6B5-4B66-946E-E78819C27759}"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54624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39AE5-B6B5-4B66-946E-E78819C27759}"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281941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39AE5-B6B5-4B66-946E-E78819C27759}"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45003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39AE5-B6B5-4B66-946E-E78819C27759}"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40518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F39AE5-B6B5-4B66-946E-E78819C27759}"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58145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9AE5-B6B5-4B66-946E-E78819C27759}"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12562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F39AE5-B6B5-4B66-946E-E78819C27759}" type="datetimeFigureOut">
              <a:rPr lang="en-US" smtClean="0"/>
              <a:t>3/10/2023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6F7523-DD30-4AE8-A144-B1197EEA9D82}" type="slidenum">
              <a:rPr lang="en-US" smtClean="0"/>
              <a:t>‹#›</a:t>
            </a:fld>
            <a:endParaRPr lang="en-US"/>
          </a:p>
        </p:txBody>
      </p:sp>
    </p:spTree>
    <p:extLst>
      <p:ext uri="{BB962C8B-B14F-4D97-AF65-F5344CB8AC3E}">
        <p14:creationId xmlns:p14="http://schemas.microsoft.com/office/powerpoint/2010/main" val="2677592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www.picpedia.org/legal-01/i/insurance-claim.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hyperlink" Target="https://www.cdc.gov/obesity/basics/adult-defining.html#:~:text=Adult%20Body%20Mass%20Index&amp;text=If%20your%20BMI%20is%20less,falls%20within%20the%20obesity%20ran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thedevastator/insurance-claim-analysis-demographic-and-health" TargetMode="External"/><Relationship Id="rId7" Type="http://schemas.openxmlformats.org/officeDocument/2006/relationships/image" Target="../media/image10.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60AE-4F96-C9E5-8D46-C9CDEA631D04}"/>
              </a:ext>
            </a:extLst>
          </p:cNvPr>
          <p:cNvSpPr>
            <a:spLocks noGrp="1"/>
          </p:cNvSpPr>
          <p:nvPr>
            <p:ph type="ctrTitle"/>
          </p:nvPr>
        </p:nvSpPr>
        <p:spPr>
          <a:xfrm>
            <a:off x="680547" y="357622"/>
            <a:ext cx="11380343" cy="2197459"/>
          </a:xfrm>
        </p:spPr>
        <p:txBody>
          <a:bodyPr>
            <a:normAutofit/>
          </a:bodyPr>
          <a:lstStyle/>
          <a:p>
            <a:pPr algn="l"/>
            <a:r>
              <a:rPr lang="en-US" sz="4000" dirty="0">
                <a:solidFill>
                  <a:schemeClr val="tx1"/>
                </a:solidFill>
                <a:latin typeface="+mn-lt"/>
              </a:rPr>
              <a:t>NTUC </a:t>
            </a:r>
            <a:r>
              <a:rPr lang="en-US" sz="4000" dirty="0" err="1">
                <a:solidFill>
                  <a:schemeClr val="tx1"/>
                </a:solidFill>
                <a:latin typeface="+mn-lt"/>
              </a:rPr>
              <a:t>LearningHub</a:t>
            </a:r>
            <a:r>
              <a:rPr lang="en-US" sz="4000" dirty="0">
                <a:solidFill>
                  <a:schemeClr val="tx1"/>
                </a:solidFill>
                <a:latin typeface="+mn-lt"/>
              </a:rPr>
              <a:t> Capstone Project 2:</a:t>
            </a:r>
            <a:br>
              <a:rPr lang="en-US" sz="4000" dirty="0">
                <a:solidFill>
                  <a:schemeClr val="tx1"/>
                </a:solidFill>
                <a:latin typeface="+mn-lt"/>
              </a:rPr>
            </a:br>
            <a:r>
              <a:rPr lang="en-US" sz="800" dirty="0">
                <a:solidFill>
                  <a:schemeClr val="tx1"/>
                </a:solidFill>
                <a:latin typeface="+mn-lt"/>
              </a:rPr>
              <a:t> </a:t>
            </a:r>
            <a:br>
              <a:rPr lang="en-US" sz="4000" dirty="0">
                <a:solidFill>
                  <a:schemeClr val="tx1"/>
                </a:solidFill>
                <a:latin typeface="+mn-lt"/>
              </a:rPr>
            </a:br>
            <a:r>
              <a:rPr lang="en-US" sz="4000" dirty="0">
                <a:solidFill>
                  <a:schemeClr val="tx1"/>
                </a:solidFill>
                <a:latin typeface="+mn-lt"/>
              </a:rPr>
              <a:t>Relational Database and </a:t>
            </a:r>
            <a:br>
              <a:rPr lang="en-US" sz="4000" dirty="0">
                <a:solidFill>
                  <a:schemeClr val="tx1"/>
                </a:solidFill>
                <a:latin typeface="+mn-lt"/>
              </a:rPr>
            </a:br>
            <a:r>
              <a:rPr lang="en-US" sz="4000" dirty="0">
                <a:solidFill>
                  <a:schemeClr val="tx1"/>
                </a:solidFill>
                <a:latin typeface="+mn-lt"/>
              </a:rPr>
              <a:t>                            MS Excel Dashboard</a:t>
            </a:r>
          </a:p>
        </p:txBody>
      </p:sp>
      <p:sp>
        <p:nvSpPr>
          <p:cNvPr id="11" name="TextBox 10">
            <a:extLst>
              <a:ext uri="{FF2B5EF4-FFF2-40B4-BE49-F238E27FC236}">
                <a16:creationId xmlns:a16="http://schemas.microsoft.com/office/drawing/2014/main" id="{6AC9A74A-43E0-632D-1FB8-B022C96A6719}"/>
              </a:ext>
            </a:extLst>
          </p:cNvPr>
          <p:cNvSpPr txBox="1"/>
          <p:nvPr/>
        </p:nvSpPr>
        <p:spPr>
          <a:xfrm>
            <a:off x="1427250" y="5333762"/>
            <a:ext cx="3623823" cy="707886"/>
          </a:xfrm>
          <a:prstGeom prst="rect">
            <a:avLst/>
          </a:prstGeom>
          <a:noFill/>
        </p:spPr>
        <p:txBody>
          <a:bodyPr wrap="square" rtlCol="0">
            <a:spAutoFit/>
          </a:bodyPr>
          <a:lstStyle/>
          <a:p>
            <a:r>
              <a:rPr lang="en-US" sz="4000" dirty="0"/>
              <a:t>Hung Lin </a:t>
            </a:r>
            <a:r>
              <a:rPr lang="en-US" sz="4000" dirty="0" err="1"/>
              <a:t>Lin</a:t>
            </a:r>
            <a:endParaRPr lang="en-US" sz="4000" dirty="0"/>
          </a:p>
        </p:txBody>
      </p:sp>
      <p:sp>
        <p:nvSpPr>
          <p:cNvPr id="17" name="Rectangle 16">
            <a:extLst>
              <a:ext uri="{FF2B5EF4-FFF2-40B4-BE49-F238E27FC236}">
                <a16:creationId xmlns:a16="http://schemas.microsoft.com/office/drawing/2014/main" id="{403A3D85-B44A-EA7D-A89F-DFADFE1F8876}"/>
              </a:ext>
            </a:extLst>
          </p:cNvPr>
          <p:cNvSpPr/>
          <p:nvPr/>
        </p:nvSpPr>
        <p:spPr>
          <a:xfrm>
            <a:off x="786518" y="2773938"/>
            <a:ext cx="8762592" cy="1754326"/>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INSURANCE CLAIM</a:t>
            </a:r>
          </a:p>
          <a:p>
            <a:pPr algn="ctr"/>
            <a:r>
              <a:rPr lang="en-US" sz="5400" b="1" dirty="0">
                <a:ln w="22225">
                  <a:solidFill>
                    <a:schemeClr val="accent2"/>
                  </a:solidFill>
                  <a:prstDash val="solid"/>
                </a:ln>
                <a:solidFill>
                  <a:schemeClr val="accent2">
                    <a:lumMod val="40000"/>
                    <a:lumOff val="60000"/>
                  </a:schemeClr>
                </a:solidFill>
              </a:rPr>
              <a:t>(Predictive Data Analytics)</a:t>
            </a:r>
          </a:p>
        </p:txBody>
      </p:sp>
      <p:pic>
        <p:nvPicPr>
          <p:cNvPr id="10" name="Picture 9">
            <a:extLst>
              <a:ext uri="{FF2B5EF4-FFF2-40B4-BE49-F238E27FC236}">
                <a16:creationId xmlns:a16="http://schemas.microsoft.com/office/drawing/2014/main" id="{9ECF7395-276E-3F00-8320-7CED50D5C15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70719" y="4749830"/>
            <a:ext cx="2631491" cy="1754327"/>
          </a:xfrm>
          <a:prstGeom prst="rect">
            <a:avLst/>
          </a:prstGeom>
        </p:spPr>
      </p:pic>
      <p:sp>
        <p:nvSpPr>
          <p:cNvPr id="12" name="TextBox 11">
            <a:extLst>
              <a:ext uri="{FF2B5EF4-FFF2-40B4-BE49-F238E27FC236}">
                <a16:creationId xmlns:a16="http://schemas.microsoft.com/office/drawing/2014/main" id="{800A0B90-437E-A637-A31A-967B256FE867}"/>
              </a:ext>
            </a:extLst>
          </p:cNvPr>
          <p:cNvSpPr txBox="1"/>
          <p:nvPr/>
        </p:nvSpPr>
        <p:spPr>
          <a:xfrm>
            <a:off x="7562211" y="6947289"/>
            <a:ext cx="1679149" cy="507831"/>
          </a:xfrm>
          <a:prstGeom prst="rect">
            <a:avLst/>
          </a:prstGeom>
          <a:noFill/>
        </p:spPr>
        <p:txBody>
          <a:bodyPr wrap="square" rtlCol="0">
            <a:spAutoFit/>
          </a:bodyPr>
          <a:lstStyle/>
          <a:p>
            <a:r>
              <a:rPr lang="en-US" sz="900" dirty="0">
                <a:hlinkClick r:id="rId4" tooltip="https://www.picpedia.org/legal-01/i/insurance-claim.html"/>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3850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1563-3B6F-91A1-0E9B-A2D36A67FA65}"/>
              </a:ext>
            </a:extLst>
          </p:cNvPr>
          <p:cNvSpPr>
            <a:spLocks noGrp="1"/>
          </p:cNvSpPr>
          <p:nvPr>
            <p:ph type="title"/>
          </p:nvPr>
        </p:nvSpPr>
        <p:spPr>
          <a:xfrm>
            <a:off x="691402" y="367965"/>
            <a:ext cx="8596668" cy="1320800"/>
          </a:xfrm>
        </p:spPr>
        <p:txBody>
          <a:bodyPr>
            <a:normAutofit/>
          </a:bodyPr>
          <a:lstStyle/>
          <a:p>
            <a:r>
              <a:rPr lang="en-US" sz="2400" b="1" dirty="0">
                <a:solidFill>
                  <a:schemeClr val="tx1"/>
                </a:solidFill>
                <a:latin typeface="Bahnschrift Condensed" panose="020B0502040204020203" pitchFamily="34" charset="0"/>
              </a:rPr>
              <a:t>Check on NULL Values</a:t>
            </a:r>
          </a:p>
        </p:txBody>
      </p:sp>
      <p:pic>
        <p:nvPicPr>
          <p:cNvPr id="5" name="Content Placeholder 4">
            <a:extLst>
              <a:ext uri="{FF2B5EF4-FFF2-40B4-BE49-F238E27FC236}">
                <a16:creationId xmlns:a16="http://schemas.microsoft.com/office/drawing/2014/main" id="{503519E2-2F71-9778-C774-684DDB8C14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5110" y="817349"/>
            <a:ext cx="2457793" cy="2400635"/>
          </a:xfrm>
        </p:spPr>
      </p:pic>
      <p:pic>
        <p:nvPicPr>
          <p:cNvPr id="7" name="Picture 6">
            <a:extLst>
              <a:ext uri="{FF2B5EF4-FFF2-40B4-BE49-F238E27FC236}">
                <a16:creationId xmlns:a16="http://schemas.microsoft.com/office/drawing/2014/main" id="{FBC55CC2-CCD7-A605-D378-D72B56F2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10" y="3429000"/>
            <a:ext cx="8196348" cy="2987196"/>
          </a:xfrm>
          <a:prstGeom prst="rect">
            <a:avLst/>
          </a:prstGeom>
        </p:spPr>
      </p:pic>
      <p:sp>
        <p:nvSpPr>
          <p:cNvPr id="8" name="Oval 7">
            <a:extLst>
              <a:ext uri="{FF2B5EF4-FFF2-40B4-BE49-F238E27FC236}">
                <a16:creationId xmlns:a16="http://schemas.microsoft.com/office/drawing/2014/main" id="{1DB9029A-3791-F733-1078-F2C86A7F96E6}"/>
              </a:ext>
            </a:extLst>
          </p:cNvPr>
          <p:cNvSpPr/>
          <p:nvPr/>
        </p:nvSpPr>
        <p:spPr>
          <a:xfrm>
            <a:off x="2349305" y="4290646"/>
            <a:ext cx="506437" cy="12660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74B282-BA52-288A-1C0E-D6562744A559}"/>
              </a:ext>
            </a:extLst>
          </p:cNvPr>
          <p:cNvSpPr/>
          <p:nvPr/>
        </p:nvSpPr>
        <p:spPr>
          <a:xfrm>
            <a:off x="7554351" y="5444198"/>
            <a:ext cx="393896" cy="8299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269F41F-FDF7-8009-55A6-4DFD1D8F1964}"/>
              </a:ext>
            </a:extLst>
          </p:cNvPr>
          <p:cNvSpPr txBox="1"/>
          <p:nvPr/>
        </p:nvSpPr>
        <p:spPr>
          <a:xfrm>
            <a:off x="9158068" y="3643532"/>
            <a:ext cx="2198822" cy="1015663"/>
          </a:xfrm>
          <a:prstGeom prst="rect">
            <a:avLst/>
          </a:prstGeom>
          <a:noFill/>
        </p:spPr>
        <p:txBody>
          <a:bodyPr wrap="square" rtlCol="0">
            <a:spAutoFit/>
          </a:bodyPr>
          <a:lstStyle/>
          <a:p>
            <a:r>
              <a:rPr lang="en-US" sz="2000" dirty="0">
                <a:latin typeface="Bahnschrift Condensed" panose="020B0502040204020203" pitchFamily="34" charset="0"/>
              </a:rPr>
              <a:t>In total, there are 8 NULL values. 5 in age and 3 in region.</a:t>
            </a:r>
          </a:p>
        </p:txBody>
      </p:sp>
    </p:spTree>
    <p:extLst>
      <p:ext uri="{BB962C8B-B14F-4D97-AF65-F5344CB8AC3E}">
        <p14:creationId xmlns:p14="http://schemas.microsoft.com/office/powerpoint/2010/main" val="64196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4B8D-C4FB-F1CD-B0FB-EBF89A8A9F1C}"/>
              </a:ext>
            </a:extLst>
          </p:cNvPr>
          <p:cNvSpPr>
            <a:spLocks noGrp="1"/>
          </p:cNvSpPr>
          <p:nvPr>
            <p:ph type="title"/>
          </p:nvPr>
        </p:nvSpPr>
        <p:spPr>
          <a:xfrm>
            <a:off x="550725" y="552581"/>
            <a:ext cx="8596668" cy="1320800"/>
          </a:xfrm>
        </p:spPr>
        <p:txBody>
          <a:bodyPr>
            <a:normAutofit/>
          </a:bodyPr>
          <a:lstStyle/>
          <a:p>
            <a:r>
              <a:rPr lang="en-US" sz="2400" b="1" dirty="0">
                <a:solidFill>
                  <a:schemeClr val="tx1"/>
                </a:solidFill>
                <a:latin typeface="Bahnschrift Condensed" panose="020B0502040204020203" pitchFamily="34" charset="0"/>
              </a:rPr>
              <a:t>DATA </a:t>
            </a:r>
            <a:r>
              <a:rPr lang="en-US" sz="2400" b="1" dirty="0" err="1">
                <a:solidFill>
                  <a:schemeClr val="tx1"/>
                </a:solidFill>
                <a:latin typeface="Bahnschrift Condensed" panose="020B0502040204020203" pitchFamily="34" charset="0"/>
              </a:rPr>
              <a:t>Normalisation</a:t>
            </a:r>
            <a:br>
              <a:rPr lang="en-US" sz="2400" b="1" dirty="0">
                <a:solidFill>
                  <a:schemeClr val="tx1"/>
                </a:solidFill>
              </a:rPr>
            </a:br>
            <a:r>
              <a:rPr lang="en-US" sz="2000" b="1" dirty="0">
                <a:solidFill>
                  <a:schemeClr val="tx1"/>
                </a:solidFill>
                <a:latin typeface="Bahnschrift Condensed" panose="020B0502040204020203" pitchFamily="34" charset="0"/>
              </a:rPr>
              <a:t>Importing the Data into 3 Tables to Satisfy the Third Normal Form</a:t>
            </a:r>
          </a:p>
        </p:txBody>
      </p:sp>
      <p:pic>
        <p:nvPicPr>
          <p:cNvPr id="5" name="Content Placeholder 4">
            <a:extLst>
              <a:ext uri="{FF2B5EF4-FFF2-40B4-BE49-F238E27FC236}">
                <a16:creationId xmlns:a16="http://schemas.microsoft.com/office/drawing/2014/main" id="{FB833305-6936-8266-A234-4181ED41FF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518" y="1619253"/>
            <a:ext cx="5001323" cy="914528"/>
          </a:xfrm>
        </p:spPr>
      </p:pic>
      <p:pic>
        <p:nvPicPr>
          <p:cNvPr id="7" name="Picture 6">
            <a:extLst>
              <a:ext uri="{FF2B5EF4-FFF2-40B4-BE49-F238E27FC236}">
                <a16:creationId xmlns:a16="http://schemas.microsoft.com/office/drawing/2014/main" id="{B5080629-42AA-EE8F-CE06-FB6A7325A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18" y="2940053"/>
            <a:ext cx="4305901" cy="952633"/>
          </a:xfrm>
          <a:prstGeom prst="rect">
            <a:avLst/>
          </a:prstGeom>
        </p:spPr>
      </p:pic>
      <p:pic>
        <p:nvPicPr>
          <p:cNvPr id="9" name="Picture 8">
            <a:extLst>
              <a:ext uri="{FF2B5EF4-FFF2-40B4-BE49-F238E27FC236}">
                <a16:creationId xmlns:a16="http://schemas.microsoft.com/office/drawing/2014/main" id="{B547955C-1D8E-B48C-972E-5A72940AD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518" y="4298958"/>
            <a:ext cx="2524477" cy="933580"/>
          </a:xfrm>
          <a:prstGeom prst="rect">
            <a:avLst/>
          </a:prstGeom>
        </p:spPr>
      </p:pic>
      <p:sp>
        <p:nvSpPr>
          <p:cNvPr id="10" name="TextBox 9">
            <a:extLst>
              <a:ext uri="{FF2B5EF4-FFF2-40B4-BE49-F238E27FC236}">
                <a16:creationId xmlns:a16="http://schemas.microsoft.com/office/drawing/2014/main" id="{5DB8EF99-A59D-8635-9C04-921AEC916FD2}"/>
              </a:ext>
            </a:extLst>
          </p:cNvPr>
          <p:cNvSpPr txBox="1"/>
          <p:nvPr/>
        </p:nvSpPr>
        <p:spPr>
          <a:xfrm>
            <a:off x="6749143" y="2220686"/>
            <a:ext cx="4789339" cy="2763934"/>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CB3A0E08-71ED-C3A0-21CB-83801EAC8231}"/>
              </a:ext>
            </a:extLst>
          </p:cNvPr>
          <p:cNvSpPr txBox="1"/>
          <p:nvPr/>
        </p:nvSpPr>
        <p:spPr>
          <a:xfrm>
            <a:off x="5757633" y="2220686"/>
            <a:ext cx="5887519" cy="4401205"/>
          </a:xfrm>
          <a:prstGeom prst="rect">
            <a:avLst/>
          </a:prstGeom>
          <a:noFill/>
        </p:spPr>
        <p:txBody>
          <a:bodyPr wrap="square" rtlCol="0">
            <a:spAutoFit/>
          </a:bodyPr>
          <a:lstStyle/>
          <a:p>
            <a:pPr algn="just"/>
            <a:r>
              <a:rPr lang="en-US" sz="2000" b="1" dirty="0">
                <a:latin typeface="Bahnschrift Condensed" panose="020B0502040204020203" pitchFamily="34" charset="0"/>
              </a:rPr>
              <a:t>First Normal Form</a:t>
            </a:r>
          </a:p>
          <a:p>
            <a:pPr marL="285750" indent="-285750" algn="just">
              <a:buFont typeface="Arial" panose="020B0604020202020204" pitchFamily="34" charset="0"/>
              <a:buChar char="•"/>
            </a:pPr>
            <a:r>
              <a:rPr lang="en-US" sz="2000" dirty="0">
                <a:latin typeface="Bahnschrift Condensed" panose="020B0502040204020203" pitchFamily="34" charset="0"/>
              </a:rPr>
              <a:t>All rows must be unique (no duplicate rows)</a:t>
            </a:r>
          </a:p>
          <a:p>
            <a:pPr marL="285750" indent="-285750" algn="just">
              <a:buFont typeface="Arial" panose="020B0604020202020204" pitchFamily="34" charset="0"/>
              <a:buChar char="•"/>
            </a:pPr>
            <a:r>
              <a:rPr lang="en-US" sz="2000" dirty="0">
                <a:latin typeface="Bahnschrift Condensed" panose="020B0502040204020203" pitchFamily="34" charset="0"/>
              </a:rPr>
              <a:t>Each cell must only contain a single value (not a list)</a:t>
            </a:r>
          </a:p>
          <a:p>
            <a:pPr marL="285750" indent="-285750" algn="just">
              <a:buFont typeface="Arial" panose="020B0604020202020204" pitchFamily="34" charset="0"/>
              <a:buChar char="•"/>
            </a:pPr>
            <a:r>
              <a:rPr lang="en-US" sz="2000" dirty="0">
                <a:latin typeface="Bahnschrift Condensed" panose="020B0502040204020203" pitchFamily="34" charset="0"/>
              </a:rPr>
              <a:t>Each value should be non divisible (can’t be split down further)</a:t>
            </a:r>
          </a:p>
          <a:p>
            <a:pPr marL="285750" indent="-285750" algn="just">
              <a:buFont typeface="Arial" panose="020B0604020202020204" pitchFamily="34" charset="0"/>
              <a:buChar char="•"/>
            </a:pPr>
            <a:endParaRPr lang="en-US" sz="2000" dirty="0">
              <a:latin typeface="Bahnschrift Condensed" panose="020B0502040204020203" pitchFamily="34" charset="0"/>
            </a:endParaRPr>
          </a:p>
          <a:p>
            <a:pPr algn="just"/>
            <a:r>
              <a:rPr lang="en-US" sz="2000" b="1" dirty="0">
                <a:latin typeface="Bahnschrift Condensed" panose="020B0502040204020203" pitchFamily="34" charset="0"/>
              </a:rPr>
              <a:t>Second Normal Form</a:t>
            </a:r>
          </a:p>
          <a:p>
            <a:pPr marL="342900" indent="-342900" algn="just">
              <a:buFont typeface="Arial" panose="020B0604020202020204" pitchFamily="34" charset="0"/>
              <a:buChar char="•"/>
            </a:pPr>
            <a:r>
              <a:rPr lang="en-US" sz="2000" dirty="0">
                <a:latin typeface="Bahnschrift Condensed" panose="020B0502040204020203" pitchFamily="34" charset="0"/>
              </a:rPr>
              <a:t>Database must be in First Normal Form.</a:t>
            </a:r>
          </a:p>
          <a:p>
            <a:pPr marL="342900" indent="-342900" algn="just">
              <a:buFont typeface="Arial" panose="020B0604020202020204" pitchFamily="34" charset="0"/>
              <a:buChar char="•"/>
            </a:pPr>
            <a:r>
              <a:rPr lang="en-US" sz="2000" u="sng" dirty="0">
                <a:latin typeface="Bahnschrift Condensed" panose="020B0502040204020203" pitchFamily="34" charset="0"/>
              </a:rPr>
              <a:t>Non partial dependency – All non-prime attributes should be fully functionally dependent on the candidate key.</a:t>
            </a:r>
          </a:p>
          <a:p>
            <a:pPr algn="just"/>
            <a:endParaRPr lang="en-US" sz="2000" dirty="0">
              <a:latin typeface="Bahnschrift Condensed" panose="020B0502040204020203" pitchFamily="34" charset="0"/>
            </a:endParaRPr>
          </a:p>
          <a:p>
            <a:pPr algn="just"/>
            <a:r>
              <a:rPr lang="en-US" sz="2000" b="1" dirty="0">
                <a:latin typeface="Bahnschrift Condensed" panose="020B0502040204020203" pitchFamily="34" charset="0"/>
              </a:rPr>
              <a:t>Third Normal Form</a:t>
            </a:r>
          </a:p>
          <a:p>
            <a:pPr marL="342900" indent="-342900" algn="just">
              <a:buFont typeface="Arial" panose="020B0604020202020204" pitchFamily="34" charset="0"/>
              <a:buChar char="•"/>
            </a:pPr>
            <a:r>
              <a:rPr lang="en-US" sz="2000" dirty="0">
                <a:latin typeface="Bahnschrift Condensed" panose="020B0502040204020203" pitchFamily="34" charset="0"/>
              </a:rPr>
              <a:t>Database must be in First &amp; Second Normal Form</a:t>
            </a:r>
          </a:p>
          <a:p>
            <a:pPr marL="342900" indent="-342900">
              <a:buFont typeface="Arial" panose="020B0604020202020204" pitchFamily="34" charset="0"/>
              <a:buChar char="•"/>
            </a:pPr>
            <a:r>
              <a:rPr lang="en-US" sz="2000" dirty="0">
                <a:latin typeface="Bahnschrift Condensed" panose="020B0502040204020203" pitchFamily="34" charset="0"/>
              </a:rPr>
              <a:t>No transitive dependency – All fields must only be determinable by the primary/composite key, not by other keys.</a:t>
            </a:r>
          </a:p>
        </p:txBody>
      </p:sp>
    </p:spTree>
    <p:extLst>
      <p:ext uri="{BB962C8B-B14F-4D97-AF65-F5344CB8AC3E}">
        <p14:creationId xmlns:p14="http://schemas.microsoft.com/office/powerpoint/2010/main" val="373656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86C213-57B1-2C3A-2504-A901A5B22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675" y="3037053"/>
            <a:ext cx="4629152" cy="3263283"/>
          </a:xfrm>
          <a:prstGeom prst="rect">
            <a:avLst/>
          </a:prstGeom>
        </p:spPr>
      </p:pic>
      <p:pic>
        <p:nvPicPr>
          <p:cNvPr id="11" name="Picture 10">
            <a:extLst>
              <a:ext uri="{FF2B5EF4-FFF2-40B4-BE49-F238E27FC236}">
                <a16:creationId xmlns:a16="http://schemas.microsoft.com/office/drawing/2014/main" id="{277FB4BB-C3AB-4808-6F66-AA5661DF4B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38" y="1058957"/>
            <a:ext cx="4629998" cy="3248305"/>
          </a:xfrm>
          <a:prstGeom prst="rect">
            <a:avLst/>
          </a:prstGeom>
        </p:spPr>
      </p:pic>
      <p:sp>
        <p:nvSpPr>
          <p:cNvPr id="12" name="TextBox 11">
            <a:extLst>
              <a:ext uri="{FF2B5EF4-FFF2-40B4-BE49-F238E27FC236}">
                <a16:creationId xmlns:a16="http://schemas.microsoft.com/office/drawing/2014/main" id="{5B779F72-D67A-7805-3636-B25FE662F805}"/>
              </a:ext>
            </a:extLst>
          </p:cNvPr>
          <p:cNvSpPr txBox="1"/>
          <p:nvPr/>
        </p:nvSpPr>
        <p:spPr>
          <a:xfrm>
            <a:off x="486238" y="293665"/>
            <a:ext cx="2766772" cy="707886"/>
          </a:xfrm>
          <a:prstGeom prst="rect">
            <a:avLst/>
          </a:prstGeom>
          <a:noFill/>
        </p:spPr>
        <p:txBody>
          <a:bodyPr wrap="square" rtlCol="0">
            <a:spAutoFit/>
          </a:bodyPr>
          <a:lstStyle/>
          <a:p>
            <a:r>
              <a:rPr lang="en-US" sz="2000" dirty="0" err="1">
                <a:latin typeface="Bahnschrift Condensed" panose="020B0502040204020203" pitchFamily="34" charset="0"/>
              </a:rPr>
              <a:t>Patient_basic_profile</a:t>
            </a:r>
            <a:r>
              <a:rPr lang="en-US" sz="2000" dirty="0">
                <a:latin typeface="Bahnschrift Condensed" panose="020B0502040204020203" pitchFamily="34" charset="0"/>
              </a:rPr>
              <a:t> JOIN Claim First 10 rows</a:t>
            </a:r>
          </a:p>
        </p:txBody>
      </p:sp>
      <p:sp>
        <p:nvSpPr>
          <p:cNvPr id="13" name="TextBox 12">
            <a:extLst>
              <a:ext uri="{FF2B5EF4-FFF2-40B4-BE49-F238E27FC236}">
                <a16:creationId xmlns:a16="http://schemas.microsoft.com/office/drawing/2014/main" id="{AF3B7509-9C0C-80AC-6344-AC4FC3D744F2}"/>
              </a:ext>
            </a:extLst>
          </p:cNvPr>
          <p:cNvSpPr txBox="1"/>
          <p:nvPr/>
        </p:nvSpPr>
        <p:spPr>
          <a:xfrm>
            <a:off x="5264266" y="2329167"/>
            <a:ext cx="2630600" cy="707886"/>
          </a:xfrm>
          <a:prstGeom prst="rect">
            <a:avLst/>
          </a:prstGeom>
          <a:noFill/>
        </p:spPr>
        <p:txBody>
          <a:bodyPr wrap="square" rtlCol="0">
            <a:spAutoFit/>
          </a:bodyPr>
          <a:lstStyle/>
          <a:p>
            <a:r>
              <a:rPr lang="en-US" sz="2000" dirty="0" err="1">
                <a:latin typeface="Bahnschrift Condensed" panose="020B0502040204020203" pitchFamily="34" charset="0"/>
              </a:rPr>
              <a:t>Patient_basic_profile</a:t>
            </a:r>
            <a:r>
              <a:rPr lang="en-US" sz="2000" dirty="0">
                <a:latin typeface="Bahnschrift Condensed" panose="020B0502040204020203" pitchFamily="34" charset="0"/>
              </a:rPr>
              <a:t> JOIN Claim Last 10 rows</a:t>
            </a:r>
          </a:p>
        </p:txBody>
      </p:sp>
      <p:sp>
        <p:nvSpPr>
          <p:cNvPr id="18" name="Oval 17">
            <a:extLst>
              <a:ext uri="{FF2B5EF4-FFF2-40B4-BE49-F238E27FC236}">
                <a16:creationId xmlns:a16="http://schemas.microsoft.com/office/drawing/2014/main" id="{EB15579D-68A1-6FF7-BC32-3D46AD93748A}"/>
              </a:ext>
            </a:extLst>
          </p:cNvPr>
          <p:cNvSpPr/>
          <p:nvPr/>
        </p:nvSpPr>
        <p:spPr>
          <a:xfrm>
            <a:off x="8244114" y="4188301"/>
            <a:ext cx="551543" cy="23169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332ADFC-75FA-5393-82BF-ED26A8889C6C}"/>
              </a:ext>
            </a:extLst>
          </p:cNvPr>
          <p:cNvSpPr/>
          <p:nvPr/>
        </p:nvSpPr>
        <p:spPr>
          <a:xfrm>
            <a:off x="7169239" y="4096810"/>
            <a:ext cx="712922" cy="2408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EA99211-D08A-6DA5-5524-E73E27176524}"/>
              </a:ext>
            </a:extLst>
          </p:cNvPr>
          <p:cNvSpPr/>
          <p:nvPr/>
        </p:nvSpPr>
        <p:spPr>
          <a:xfrm>
            <a:off x="3253009" y="2139489"/>
            <a:ext cx="651335" cy="21567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4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ACB0F3-7E52-C2C4-41C8-2D0439022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728" y="2526225"/>
            <a:ext cx="4771028" cy="4079936"/>
          </a:xfrm>
          <a:prstGeom prst="rect">
            <a:avLst/>
          </a:prstGeom>
        </p:spPr>
      </p:pic>
      <p:pic>
        <p:nvPicPr>
          <p:cNvPr id="6" name="Picture 5">
            <a:extLst>
              <a:ext uri="{FF2B5EF4-FFF2-40B4-BE49-F238E27FC236}">
                <a16:creationId xmlns:a16="http://schemas.microsoft.com/office/drawing/2014/main" id="{E7380190-AEC5-A098-F46B-1E1464296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39" y="960424"/>
            <a:ext cx="4587348" cy="3936603"/>
          </a:xfrm>
          <a:prstGeom prst="rect">
            <a:avLst/>
          </a:prstGeom>
        </p:spPr>
      </p:pic>
      <p:sp>
        <p:nvSpPr>
          <p:cNvPr id="8" name="TextBox 7">
            <a:extLst>
              <a:ext uri="{FF2B5EF4-FFF2-40B4-BE49-F238E27FC236}">
                <a16:creationId xmlns:a16="http://schemas.microsoft.com/office/drawing/2014/main" id="{843C2D71-F1E5-9CDE-DC76-0A9CDC01E5F7}"/>
              </a:ext>
            </a:extLst>
          </p:cNvPr>
          <p:cNvSpPr txBox="1"/>
          <p:nvPr/>
        </p:nvSpPr>
        <p:spPr>
          <a:xfrm>
            <a:off x="4992387" y="1818339"/>
            <a:ext cx="2922721" cy="707886"/>
          </a:xfrm>
          <a:prstGeom prst="rect">
            <a:avLst/>
          </a:prstGeom>
          <a:noFill/>
        </p:spPr>
        <p:txBody>
          <a:bodyPr wrap="square" rtlCol="0">
            <a:spAutoFit/>
          </a:bodyPr>
          <a:lstStyle/>
          <a:p>
            <a:r>
              <a:rPr lang="en-US" sz="2000" dirty="0" err="1">
                <a:latin typeface="Bahnschrift Condensed" panose="020B0502040204020203" pitchFamily="34" charset="0"/>
              </a:rPr>
              <a:t>Health_related_conditions</a:t>
            </a:r>
            <a:r>
              <a:rPr lang="en-US" sz="2000" dirty="0">
                <a:latin typeface="Bahnschrift Condensed" panose="020B0502040204020203" pitchFamily="34" charset="0"/>
              </a:rPr>
              <a:t> JOIN Claim Last 10 rows</a:t>
            </a:r>
          </a:p>
        </p:txBody>
      </p:sp>
      <p:sp>
        <p:nvSpPr>
          <p:cNvPr id="9" name="TextBox 8">
            <a:extLst>
              <a:ext uri="{FF2B5EF4-FFF2-40B4-BE49-F238E27FC236}">
                <a16:creationId xmlns:a16="http://schemas.microsoft.com/office/drawing/2014/main" id="{39AC6111-FBCC-C795-5638-F07E37D0F2F0}"/>
              </a:ext>
            </a:extLst>
          </p:cNvPr>
          <p:cNvSpPr txBox="1"/>
          <p:nvPr/>
        </p:nvSpPr>
        <p:spPr>
          <a:xfrm>
            <a:off x="405039" y="252538"/>
            <a:ext cx="2922721" cy="707886"/>
          </a:xfrm>
          <a:prstGeom prst="rect">
            <a:avLst/>
          </a:prstGeom>
          <a:noFill/>
        </p:spPr>
        <p:txBody>
          <a:bodyPr wrap="square" rtlCol="0">
            <a:spAutoFit/>
          </a:bodyPr>
          <a:lstStyle/>
          <a:p>
            <a:r>
              <a:rPr lang="en-US" sz="2000" dirty="0" err="1">
                <a:latin typeface="Bahnschrift Condensed" panose="020B0502040204020203" pitchFamily="34" charset="0"/>
              </a:rPr>
              <a:t>Health_related_conditions</a:t>
            </a:r>
            <a:r>
              <a:rPr lang="en-US" sz="2000" dirty="0">
                <a:latin typeface="Bahnschrift Condensed" panose="020B0502040204020203" pitchFamily="34" charset="0"/>
              </a:rPr>
              <a:t> JOIN Claim First 10 rows</a:t>
            </a:r>
          </a:p>
        </p:txBody>
      </p:sp>
      <p:sp>
        <p:nvSpPr>
          <p:cNvPr id="10" name="Oval 9">
            <a:extLst>
              <a:ext uri="{FF2B5EF4-FFF2-40B4-BE49-F238E27FC236}">
                <a16:creationId xmlns:a16="http://schemas.microsoft.com/office/drawing/2014/main" id="{CA972B6C-D49B-36DB-032F-0B517D5F392F}"/>
              </a:ext>
            </a:extLst>
          </p:cNvPr>
          <p:cNvSpPr/>
          <p:nvPr/>
        </p:nvSpPr>
        <p:spPr>
          <a:xfrm>
            <a:off x="1219200" y="2309247"/>
            <a:ext cx="888569" cy="26981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1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33BF012A-D462-F54D-3D81-E9A31F0E7C56}"/>
                  </a:ext>
                </a:extLst>
              </p:cNvPr>
              <p:cNvGraphicFramePr/>
              <p:nvPr>
                <p:extLst>
                  <p:ext uri="{D42A27DB-BD31-4B8C-83A1-F6EECF244321}">
                    <p14:modId xmlns:p14="http://schemas.microsoft.com/office/powerpoint/2010/main" val="1985075660"/>
                  </p:ext>
                </p:extLst>
              </p:nvPr>
            </p:nvGraphicFramePr>
            <p:xfrm>
              <a:off x="1480457" y="870857"/>
              <a:ext cx="7721600" cy="554445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33BF012A-D462-F54D-3D81-E9A31F0E7C56}"/>
                  </a:ext>
                </a:extLst>
              </p:cNvPr>
              <p:cNvPicPr>
                <a:picLocks noGrp="1" noRot="1" noChangeAspect="1" noMove="1" noResize="1" noEditPoints="1" noAdjustHandles="1" noChangeArrowheads="1" noChangeShapeType="1"/>
              </p:cNvPicPr>
              <p:nvPr/>
            </p:nvPicPr>
            <p:blipFill>
              <a:blip r:embed="rId4"/>
              <a:stretch>
                <a:fillRect/>
              </a:stretch>
            </p:blipFill>
            <p:spPr>
              <a:xfrm>
                <a:off x="1480457" y="870857"/>
                <a:ext cx="7721600" cy="5544457"/>
              </a:xfrm>
              <a:prstGeom prst="rect">
                <a:avLst/>
              </a:prstGeom>
            </p:spPr>
          </p:pic>
        </mc:Fallback>
      </mc:AlternateContent>
      <p:sp>
        <p:nvSpPr>
          <p:cNvPr id="5" name="TextBox 4">
            <a:extLst>
              <a:ext uri="{FF2B5EF4-FFF2-40B4-BE49-F238E27FC236}">
                <a16:creationId xmlns:a16="http://schemas.microsoft.com/office/drawing/2014/main" id="{C954D073-5588-472C-E354-C2CCAC961232}"/>
              </a:ext>
            </a:extLst>
          </p:cNvPr>
          <p:cNvSpPr txBox="1"/>
          <p:nvPr/>
        </p:nvSpPr>
        <p:spPr>
          <a:xfrm>
            <a:off x="1378857" y="286082"/>
            <a:ext cx="4615543" cy="584775"/>
          </a:xfrm>
          <a:prstGeom prst="rect">
            <a:avLst/>
          </a:prstGeom>
          <a:noFill/>
        </p:spPr>
        <p:txBody>
          <a:bodyPr wrap="square" rtlCol="0">
            <a:spAutoFit/>
          </a:bodyPr>
          <a:lstStyle/>
          <a:p>
            <a:r>
              <a:rPr lang="en-US" sz="3200" b="1" dirty="0">
                <a:latin typeface="Bahnschrift Condensed" panose="020B0502040204020203" pitchFamily="34" charset="0"/>
              </a:rPr>
              <a:t>Chart on BMI of Clients</a:t>
            </a:r>
          </a:p>
        </p:txBody>
      </p:sp>
    </p:spTree>
    <p:extLst>
      <p:ext uri="{BB962C8B-B14F-4D97-AF65-F5344CB8AC3E}">
        <p14:creationId xmlns:p14="http://schemas.microsoft.com/office/powerpoint/2010/main" val="38743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08-7285-7778-4B4D-01036716BB8A}"/>
              </a:ext>
            </a:extLst>
          </p:cNvPr>
          <p:cNvSpPr>
            <a:spLocks noGrp="1"/>
          </p:cNvSpPr>
          <p:nvPr>
            <p:ph type="title"/>
          </p:nvPr>
        </p:nvSpPr>
        <p:spPr>
          <a:xfrm>
            <a:off x="561220" y="608759"/>
            <a:ext cx="8596668" cy="1320800"/>
          </a:xfrm>
        </p:spPr>
        <p:txBody>
          <a:bodyPr>
            <a:normAutofit/>
          </a:bodyPr>
          <a:lstStyle/>
          <a:p>
            <a:r>
              <a:rPr lang="en-US" sz="3200" b="1" dirty="0">
                <a:solidFill>
                  <a:schemeClr val="tx1"/>
                </a:solidFill>
                <a:latin typeface="Bahnschrift Condensed" panose="020B0502040204020203" pitchFamily="34" charset="0"/>
              </a:rPr>
              <a:t>Exporting Database to Excel CSV</a:t>
            </a:r>
          </a:p>
        </p:txBody>
      </p:sp>
      <p:pic>
        <p:nvPicPr>
          <p:cNvPr id="5" name="Content Placeholder 4">
            <a:extLst>
              <a:ext uri="{FF2B5EF4-FFF2-40B4-BE49-F238E27FC236}">
                <a16:creationId xmlns:a16="http://schemas.microsoft.com/office/drawing/2014/main" id="{B7E66EDF-07A7-AB99-D418-174C4C4C42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446" y="4874475"/>
            <a:ext cx="8581200" cy="1320800"/>
          </a:xfrm>
        </p:spPr>
      </p:pic>
      <p:pic>
        <p:nvPicPr>
          <p:cNvPr id="7" name="Picture 6">
            <a:extLst>
              <a:ext uri="{FF2B5EF4-FFF2-40B4-BE49-F238E27FC236}">
                <a16:creationId xmlns:a16="http://schemas.microsoft.com/office/drawing/2014/main" id="{761C98A5-FD11-4048-0A49-E8D9D661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411976"/>
            <a:ext cx="6639852" cy="3134162"/>
          </a:xfrm>
          <a:prstGeom prst="rect">
            <a:avLst/>
          </a:prstGeom>
        </p:spPr>
      </p:pic>
    </p:spTree>
    <p:extLst>
      <p:ext uri="{BB962C8B-B14F-4D97-AF65-F5344CB8AC3E}">
        <p14:creationId xmlns:p14="http://schemas.microsoft.com/office/powerpoint/2010/main" val="212653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7F64-E89F-44CB-28E8-F653C260862F}"/>
              </a:ext>
            </a:extLst>
          </p:cNvPr>
          <p:cNvSpPr>
            <a:spLocks noGrp="1"/>
          </p:cNvSpPr>
          <p:nvPr>
            <p:ph idx="1"/>
          </p:nvPr>
        </p:nvSpPr>
        <p:spPr>
          <a:xfrm>
            <a:off x="193331" y="575698"/>
            <a:ext cx="9400612" cy="6548432"/>
          </a:xfrm>
        </p:spPr>
        <p:txBody>
          <a:bodyPr>
            <a:normAutofit fontScale="77500" lnSpcReduction="20000"/>
          </a:bodyPr>
          <a:lstStyle/>
          <a:p>
            <a:pPr marL="0" indent="0" algn="just">
              <a:buNone/>
            </a:pPr>
            <a:r>
              <a:rPr lang="en-US" sz="4100" b="1" dirty="0">
                <a:solidFill>
                  <a:schemeClr val="tx1"/>
                </a:solidFill>
                <a:latin typeface="Bahnschrift Condensed" panose="020B0502040204020203" pitchFamily="34" charset="0"/>
              </a:rPr>
              <a:t>Executive Summary </a:t>
            </a:r>
          </a:p>
          <a:p>
            <a:pPr marL="0" indent="0" algn="just">
              <a:buNone/>
            </a:pPr>
            <a:r>
              <a:rPr lang="en-US" sz="3700" dirty="0">
                <a:latin typeface="Bahnschrift Condensed" panose="020B0502040204020203" pitchFamily="34" charset="0"/>
              </a:rPr>
              <a:t>	</a:t>
            </a:r>
            <a:r>
              <a:rPr lang="en-US" sz="3100" dirty="0">
                <a:solidFill>
                  <a:schemeClr val="tx1"/>
                </a:solidFill>
                <a:latin typeface="Bahnschrift Condensed" panose="020B0502040204020203" pitchFamily="34" charset="0"/>
              </a:rPr>
              <a:t>Actionable Insights</a:t>
            </a:r>
          </a:p>
          <a:p>
            <a:pPr lvl="1" algn="just">
              <a:lnSpc>
                <a:spcPct val="120000"/>
              </a:lnSpc>
              <a:buClr>
                <a:schemeClr val="accent2">
                  <a:lumMod val="75000"/>
                </a:schemeClr>
              </a:buClr>
              <a:buFont typeface="Wingdings" panose="05000000000000000000" pitchFamily="2" charset="2"/>
              <a:buChar char="Ø"/>
            </a:pPr>
            <a:r>
              <a:rPr lang="en-US" sz="2600" dirty="0">
                <a:solidFill>
                  <a:schemeClr val="tx1"/>
                </a:solidFill>
                <a:latin typeface="Bahnschrift Condensed" panose="020B0502040204020203" pitchFamily="34" charset="0"/>
              </a:rPr>
              <a:t>Those who are smokers can have highest claim amount, while non-smokers can have lowest claim amount. Thus higher insurance premium should be considered for smokers.</a:t>
            </a:r>
          </a:p>
          <a:p>
            <a:pPr lvl="1" algn="just">
              <a:lnSpc>
                <a:spcPct val="120000"/>
              </a:lnSpc>
              <a:buClr>
                <a:schemeClr val="accent2">
                  <a:lumMod val="75000"/>
                </a:schemeClr>
              </a:buClr>
              <a:buFont typeface="Wingdings" panose="05000000000000000000" pitchFamily="2" charset="2"/>
              <a:buChar char="Ø"/>
            </a:pPr>
            <a:r>
              <a:rPr lang="en-US" sz="2600" dirty="0">
                <a:solidFill>
                  <a:schemeClr val="tx1"/>
                </a:solidFill>
                <a:latin typeface="Bahnschrift Condensed" panose="020B0502040204020203" pitchFamily="34" charset="0"/>
              </a:rPr>
              <a:t>Those with children are not among those getting lowest claim amount, but those with no children can also be among those getting highest claim amount. Average children is 1.1, meaning most people are just having one or even no children, which can be associated with the decline in birth rate, rather than more people with 0 or 1 children making more claim.</a:t>
            </a:r>
          </a:p>
          <a:p>
            <a:pPr lvl="1" algn="just">
              <a:lnSpc>
                <a:spcPct val="120000"/>
              </a:lnSpc>
              <a:buClr>
                <a:schemeClr val="accent2">
                  <a:lumMod val="75000"/>
                </a:schemeClr>
              </a:buClr>
              <a:buFont typeface="Wingdings" panose="05000000000000000000" pitchFamily="2" charset="2"/>
              <a:buChar char="Ø"/>
            </a:pPr>
            <a:r>
              <a:rPr lang="en-US" sz="2600" dirty="0">
                <a:solidFill>
                  <a:schemeClr val="tx1"/>
                </a:solidFill>
                <a:latin typeface="Bahnschrift Condensed" panose="020B0502040204020203" pitchFamily="34" charset="0"/>
              </a:rPr>
              <a:t>High BMI can be a contributing factor towards getting claim. Most of the clients have high BMI, with average BMI ~30.7 and max 53.1, which both by health guide, will fall within the obesity range. </a:t>
            </a:r>
          </a:p>
          <a:p>
            <a:pPr marL="0" indent="0" algn="l">
              <a:buNone/>
            </a:pPr>
            <a:r>
              <a:rPr lang="en-US" sz="2600" b="0" i="0" dirty="0">
                <a:solidFill>
                  <a:schemeClr val="tx1"/>
                </a:solidFill>
                <a:effectLst/>
                <a:latin typeface="Bahnschrift Condensed" panose="020B0502040204020203" pitchFamily="34" charset="0"/>
              </a:rPr>
              <a:t> 		If your BMI is 25.0 to &lt;30, it falls within the overweight range.</a:t>
            </a:r>
          </a:p>
          <a:p>
            <a:pPr marL="0" indent="0" algn="l">
              <a:buNone/>
            </a:pPr>
            <a:r>
              <a:rPr lang="en-US" sz="2600" b="0" i="0" dirty="0">
                <a:solidFill>
                  <a:schemeClr val="tx1"/>
                </a:solidFill>
                <a:effectLst/>
                <a:latin typeface="Bahnschrift Condensed" panose="020B0502040204020203" pitchFamily="34" charset="0"/>
              </a:rPr>
              <a:t>		If your BMI is 30.0 or higher, it falls within the obesity range.</a:t>
            </a:r>
          </a:p>
          <a:p>
            <a:pPr marL="457200" lvl="1" indent="0" algn="just">
              <a:lnSpc>
                <a:spcPct val="120000"/>
              </a:lnSpc>
              <a:buNone/>
            </a:pPr>
            <a:r>
              <a:rPr lang="en-US" sz="2600" b="0" i="0" dirty="0">
                <a:solidFill>
                  <a:schemeClr val="accent2">
                    <a:lumMod val="75000"/>
                  </a:schemeClr>
                </a:solidFill>
                <a:effectLst/>
                <a:latin typeface="Bahnschrift Condensed" panose="020B0502040204020203" pitchFamily="34" charset="0"/>
                <a:hlinkClick r:id="rId4">
                  <a:extLst>
                    <a:ext uri="{A12FA001-AC4F-418D-AE19-62706E023703}">
                      <ahyp:hlinkClr xmlns:ahyp="http://schemas.microsoft.com/office/drawing/2018/hyperlinkcolor" val="tx"/>
                    </a:ext>
                  </a:extLst>
                </a:hlinkClick>
              </a:rPr>
              <a:t>https://www.cdc.gov/obesity/basics/adult-defining.html#:~:text=Adult%20Body%20Mass%20Index&amp;text=If%20your%20BMI%20is%20less,falls%20within%20the%20obesity%20range</a:t>
            </a:r>
            <a:endParaRPr lang="en-US" sz="2600" b="0" i="0" dirty="0">
              <a:solidFill>
                <a:schemeClr val="accent2">
                  <a:lumMod val="75000"/>
                </a:schemeClr>
              </a:solidFill>
              <a:effectLst/>
              <a:latin typeface="Bahnschrift Condensed" panose="020B0502040204020203" pitchFamily="34" charset="0"/>
            </a:endParaRPr>
          </a:p>
        </p:txBody>
      </p:sp>
      <p:pic>
        <p:nvPicPr>
          <p:cNvPr id="5" name="Graphic 4" descr="Bullseye">
            <a:extLst>
              <a:ext uri="{FF2B5EF4-FFF2-40B4-BE49-F238E27FC236}">
                <a16:creationId xmlns:a16="http://schemas.microsoft.com/office/drawing/2014/main" id="{2C909D21-6F22-BAFD-08F0-33BA50840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4686" y="4480040"/>
            <a:ext cx="914400" cy="914400"/>
          </a:xfrm>
          <a:prstGeom prst="rect">
            <a:avLst/>
          </a:prstGeom>
        </p:spPr>
      </p:pic>
    </p:spTree>
    <p:extLst>
      <p:ext uri="{BB962C8B-B14F-4D97-AF65-F5344CB8AC3E}">
        <p14:creationId xmlns:p14="http://schemas.microsoft.com/office/powerpoint/2010/main" val="65103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7F64-E89F-44CB-28E8-F653C260862F}"/>
              </a:ext>
            </a:extLst>
          </p:cNvPr>
          <p:cNvSpPr>
            <a:spLocks noGrp="1"/>
          </p:cNvSpPr>
          <p:nvPr>
            <p:ph idx="1"/>
          </p:nvPr>
        </p:nvSpPr>
        <p:spPr>
          <a:xfrm>
            <a:off x="382017" y="474099"/>
            <a:ext cx="9269984" cy="7058200"/>
          </a:xfrm>
        </p:spPr>
        <p:txBody>
          <a:bodyPr>
            <a:normAutofit/>
          </a:bodyPr>
          <a:lstStyle/>
          <a:p>
            <a:pPr marL="0" indent="0" algn="just">
              <a:lnSpc>
                <a:spcPct val="120000"/>
              </a:lnSpc>
              <a:buNone/>
            </a:pPr>
            <a:endParaRPr lang="en-US" sz="2400" dirty="0">
              <a:solidFill>
                <a:schemeClr val="tx1"/>
              </a:solidFill>
              <a:latin typeface="Bahnschrift Condensed" panose="020B0502040204020203" pitchFamily="34" charset="0"/>
            </a:endParaRPr>
          </a:p>
          <a:p>
            <a:pPr marL="0" indent="0" algn="just">
              <a:lnSpc>
                <a:spcPct val="120000"/>
              </a:lnSpc>
              <a:buNone/>
            </a:pPr>
            <a:r>
              <a:rPr lang="en-US" sz="2400" dirty="0">
                <a:solidFill>
                  <a:schemeClr val="tx1"/>
                </a:solidFill>
                <a:latin typeface="Bahnschrift Condensed" panose="020B0502040204020203" pitchFamily="34" charset="0"/>
              </a:rPr>
              <a:t>	Recommendations</a:t>
            </a:r>
          </a:p>
          <a:p>
            <a:pPr lvl="1" algn="just">
              <a:lnSpc>
                <a:spcPct val="120000"/>
              </a:lnSpc>
              <a:buClr>
                <a:schemeClr val="accent2">
                  <a:lumMod val="75000"/>
                </a:schemeClr>
              </a:buClr>
              <a:buFont typeface="Wingdings" panose="05000000000000000000" pitchFamily="2" charset="2"/>
              <a:buChar char="ü"/>
            </a:pPr>
            <a:r>
              <a:rPr lang="en-US" sz="2000" dirty="0">
                <a:solidFill>
                  <a:schemeClr val="tx1"/>
                </a:solidFill>
                <a:latin typeface="Bahnschrift Condensed" panose="020B0502040204020203" pitchFamily="34" charset="0"/>
              </a:rPr>
              <a:t>More in depth query </a:t>
            </a:r>
            <a:r>
              <a:rPr lang="en-US" sz="2000" dirty="0" err="1">
                <a:solidFill>
                  <a:schemeClr val="tx1"/>
                </a:solidFill>
                <a:latin typeface="Bahnschrift Condensed" panose="020B0502040204020203" pitchFamily="34" charset="0"/>
              </a:rPr>
              <a:t>eg</a:t>
            </a:r>
            <a:r>
              <a:rPr lang="en-US" sz="2000" dirty="0">
                <a:solidFill>
                  <a:schemeClr val="tx1"/>
                </a:solidFill>
                <a:latin typeface="Bahnschrift Condensed" panose="020B0502040204020203" pitchFamily="34" charset="0"/>
              </a:rPr>
              <a:t> multidimensional analysis (such as cluster or factor analysis) or running funnel analysis, to be conducted, and to </a:t>
            </a:r>
            <a:r>
              <a:rPr lang="en-US" sz="2000" dirty="0" err="1">
                <a:solidFill>
                  <a:schemeClr val="tx1"/>
                </a:solidFill>
                <a:latin typeface="Bahnschrift Condensed" panose="020B0502040204020203" pitchFamily="34" charset="0"/>
              </a:rPr>
              <a:t>analyse</a:t>
            </a:r>
            <a:r>
              <a:rPr lang="en-US" sz="2000" dirty="0">
                <a:solidFill>
                  <a:schemeClr val="tx1"/>
                </a:solidFill>
                <a:latin typeface="Bahnschrift Condensed" panose="020B0502040204020203" pitchFamily="34" charset="0"/>
              </a:rPr>
              <a:t> all variables in relation with one another.</a:t>
            </a:r>
          </a:p>
          <a:p>
            <a:pPr lvl="1" algn="just">
              <a:lnSpc>
                <a:spcPct val="120000"/>
              </a:lnSpc>
              <a:buClr>
                <a:schemeClr val="accent2">
                  <a:lumMod val="75000"/>
                </a:schemeClr>
              </a:buClr>
              <a:buFont typeface="Wingdings" panose="05000000000000000000" pitchFamily="2" charset="2"/>
              <a:buChar char="ü"/>
            </a:pPr>
            <a:r>
              <a:rPr lang="en-US" sz="2000" dirty="0" err="1">
                <a:solidFill>
                  <a:schemeClr val="tx1"/>
                </a:solidFill>
                <a:latin typeface="Bahnschrift Condensed" panose="020B0502040204020203" pitchFamily="34" charset="0"/>
              </a:rPr>
              <a:t>Analyse</a:t>
            </a:r>
            <a:r>
              <a:rPr lang="en-US" sz="2000" dirty="0">
                <a:solidFill>
                  <a:schemeClr val="tx1"/>
                </a:solidFill>
                <a:latin typeface="Bahnschrift Condensed" panose="020B0502040204020203" pitchFamily="34" charset="0"/>
              </a:rPr>
              <a:t> o</a:t>
            </a:r>
            <a:r>
              <a:rPr lang="en-US" sz="2000" b="0" i="0" dirty="0">
                <a:solidFill>
                  <a:schemeClr val="tx1"/>
                </a:solidFill>
                <a:effectLst/>
                <a:latin typeface="Bahnschrift Condensed" panose="020B0502040204020203" pitchFamily="34" charset="0"/>
              </a:rPr>
              <a:t>n a broader scale, with further data covering more clients collected over longer period of time, </a:t>
            </a:r>
            <a:r>
              <a:rPr lang="en-US" sz="2000" dirty="0">
                <a:solidFill>
                  <a:schemeClr val="tx1"/>
                </a:solidFill>
                <a:latin typeface="Bahnschrift Condensed" panose="020B0502040204020203" pitchFamily="34" charset="0"/>
              </a:rPr>
              <a:t>so as to</a:t>
            </a:r>
            <a:r>
              <a:rPr lang="en-US" sz="2000" b="0" i="0" dirty="0">
                <a:solidFill>
                  <a:schemeClr val="tx1"/>
                </a:solidFill>
                <a:effectLst/>
                <a:latin typeface="Bahnschrift Condensed" panose="020B0502040204020203" pitchFamily="34" charset="0"/>
              </a:rPr>
              <a:t> inform public policy </a:t>
            </a:r>
            <a:r>
              <a:rPr lang="en-US" sz="2000" dirty="0">
                <a:solidFill>
                  <a:schemeClr val="tx1"/>
                </a:solidFill>
                <a:latin typeface="Bahnschrift Condensed" panose="020B0502040204020203" pitchFamily="34" charset="0"/>
              </a:rPr>
              <a:t>and </a:t>
            </a:r>
            <a:r>
              <a:rPr lang="en-US" sz="2000" b="0" i="0" dirty="0">
                <a:solidFill>
                  <a:schemeClr val="tx1"/>
                </a:solidFill>
                <a:effectLst/>
                <a:latin typeface="Bahnschrift Condensed" panose="020B0502040204020203" pitchFamily="34" charset="0"/>
              </a:rPr>
              <a:t>allowing more targeted support for those in need. </a:t>
            </a:r>
          </a:p>
        </p:txBody>
      </p:sp>
      <p:pic>
        <p:nvPicPr>
          <p:cNvPr id="4" name="Graphic 3" descr="Presentation with pie chart">
            <a:extLst>
              <a:ext uri="{FF2B5EF4-FFF2-40B4-BE49-F238E27FC236}">
                <a16:creationId xmlns:a16="http://schemas.microsoft.com/office/drawing/2014/main" id="{0E93C6CE-B469-3EA0-E30A-61C16A8507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46497" y="5150184"/>
            <a:ext cx="1245845" cy="1245845"/>
          </a:xfrm>
          <a:prstGeom prst="rect">
            <a:avLst/>
          </a:prstGeom>
        </p:spPr>
      </p:pic>
    </p:spTree>
    <p:extLst>
      <p:ext uri="{BB962C8B-B14F-4D97-AF65-F5344CB8AC3E}">
        <p14:creationId xmlns:p14="http://schemas.microsoft.com/office/powerpoint/2010/main" val="196250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C525D-3099-7875-D4F5-0216B7444963}"/>
              </a:ext>
            </a:extLst>
          </p:cNvPr>
          <p:cNvSpPr>
            <a:spLocks noGrp="1"/>
          </p:cNvSpPr>
          <p:nvPr>
            <p:ph idx="1"/>
          </p:nvPr>
        </p:nvSpPr>
        <p:spPr>
          <a:xfrm>
            <a:off x="645459" y="820271"/>
            <a:ext cx="5916706" cy="6347011"/>
          </a:xfrm>
        </p:spPr>
        <p:txBody>
          <a:bodyPr>
            <a:normAutofit/>
          </a:bodyPr>
          <a:lstStyle/>
          <a:p>
            <a:pPr marL="0" indent="0">
              <a:buNone/>
            </a:pPr>
            <a:r>
              <a:rPr lang="en-US" sz="3200" b="1" dirty="0">
                <a:solidFill>
                  <a:schemeClr val="tx1"/>
                </a:solidFill>
                <a:latin typeface="Bahnschrift Condensed" panose="020B0502040204020203" pitchFamily="34" charset="0"/>
                <a:cs typeface="Times New Roman" panose="02020603050405020304" pitchFamily="18" charset="0"/>
              </a:rPr>
              <a:t>Content</a:t>
            </a:r>
          </a:p>
          <a:p>
            <a:pPr marL="596900" lvl="0" indent="-457200" algn="l" rtl="0">
              <a:lnSpc>
                <a:spcPct val="115000"/>
              </a:lnSpc>
              <a:spcBef>
                <a:spcPts val="1000"/>
              </a:spcBef>
              <a:spcAft>
                <a:spcPts val="0"/>
              </a:spcAft>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Introduction</a:t>
            </a:r>
          </a:p>
          <a:p>
            <a:pPr marL="1054100" lvl="1" indent="-457200">
              <a:lnSpc>
                <a:spcPct val="115000"/>
              </a:lnSpc>
              <a:spcBef>
                <a:spcPts val="1000"/>
              </a:spcBef>
              <a:buClr>
                <a:srgbClr val="000000"/>
              </a:buClr>
              <a:buSzPct val="100000"/>
              <a:buFontTx/>
              <a:buChar char="-"/>
            </a:pPr>
            <a:r>
              <a:rPr lang="en-US" sz="2400" dirty="0">
                <a:solidFill>
                  <a:srgbClr val="000000"/>
                </a:solidFill>
                <a:latin typeface="Bahnschrift Condensed" panose="020B0502040204020203" pitchFamily="34" charset="0"/>
                <a:cs typeface="Times New Roman" panose="02020603050405020304" pitchFamily="18" charset="0"/>
              </a:rPr>
              <a:t>Role</a:t>
            </a:r>
          </a:p>
          <a:p>
            <a:pPr marL="1054100" lvl="1" indent="-457200">
              <a:lnSpc>
                <a:spcPct val="115000"/>
              </a:lnSpc>
              <a:spcBef>
                <a:spcPts val="1000"/>
              </a:spcBef>
              <a:buClr>
                <a:srgbClr val="000000"/>
              </a:buClr>
              <a:buSzPct val="100000"/>
              <a:buFontTx/>
              <a:buChar char="-"/>
            </a:pPr>
            <a:r>
              <a:rPr lang="en-US" sz="2400" dirty="0">
                <a:solidFill>
                  <a:srgbClr val="000000"/>
                </a:solidFill>
                <a:latin typeface="Bahnschrift Condensed" panose="020B0502040204020203" pitchFamily="34" charset="0"/>
                <a:cs typeface="Times New Roman" panose="02020603050405020304" pitchFamily="18" charset="0"/>
              </a:rPr>
              <a:t>Business Problem Overview</a:t>
            </a:r>
          </a:p>
          <a:p>
            <a:pPr marL="1054100" lvl="1" indent="-457200">
              <a:lnSpc>
                <a:spcPct val="115000"/>
              </a:lnSpc>
              <a:spcBef>
                <a:spcPts val="1000"/>
              </a:spcBef>
              <a:buClr>
                <a:srgbClr val="000000"/>
              </a:buClr>
              <a:buSzPct val="100000"/>
              <a:buFontTx/>
              <a:buChar char="-"/>
            </a:pPr>
            <a:r>
              <a:rPr lang="en-US" sz="2400" dirty="0">
                <a:solidFill>
                  <a:srgbClr val="000000"/>
                </a:solidFill>
                <a:latin typeface="Bahnschrift Condensed" panose="020B0502040204020203" pitchFamily="34" charset="0"/>
                <a:cs typeface="Times New Roman" panose="02020603050405020304" pitchFamily="18" charset="0"/>
              </a:rPr>
              <a:t>Solution Approach</a:t>
            </a:r>
          </a:p>
          <a:p>
            <a:pPr marL="596900" lvl="0" indent="-457200" algn="l" rtl="0">
              <a:lnSpc>
                <a:spcPct val="115000"/>
              </a:lnSpc>
              <a:spcBef>
                <a:spcPts val="1000"/>
              </a:spcBef>
              <a:spcAft>
                <a:spcPts val="0"/>
              </a:spcAft>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Data Overview</a:t>
            </a:r>
          </a:p>
          <a:p>
            <a:pPr marL="596900" lvl="0" indent="-457200" algn="l" rtl="0">
              <a:lnSpc>
                <a:spcPct val="115000"/>
              </a:lnSpc>
              <a:spcBef>
                <a:spcPts val="1000"/>
              </a:spcBef>
              <a:spcAft>
                <a:spcPts val="0"/>
              </a:spcAft>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Data Reprocessing</a:t>
            </a:r>
          </a:p>
          <a:p>
            <a:pPr marL="596900" lvl="0" indent="-457200" algn="l" rtl="0">
              <a:lnSpc>
                <a:spcPct val="115000"/>
              </a:lnSpc>
              <a:spcBef>
                <a:spcPts val="1000"/>
              </a:spcBef>
              <a:spcAft>
                <a:spcPts val="0"/>
              </a:spcAft>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Entity Relationship Diagram</a:t>
            </a:r>
          </a:p>
          <a:p>
            <a:pPr marL="596900" lvl="0" indent="-457200" algn="l" rtl="0">
              <a:lnSpc>
                <a:spcPct val="115000"/>
              </a:lnSpc>
              <a:spcBef>
                <a:spcPts val="1000"/>
              </a:spcBef>
              <a:spcAft>
                <a:spcPts val="0"/>
              </a:spcAft>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Schema and Table Diagram</a:t>
            </a:r>
          </a:p>
          <a:p>
            <a:pPr marL="139700" lvl="0" indent="0" algn="l" rtl="0">
              <a:lnSpc>
                <a:spcPct val="115000"/>
              </a:lnSpc>
              <a:spcBef>
                <a:spcPts val="1000"/>
              </a:spcBef>
              <a:spcAft>
                <a:spcPts val="0"/>
              </a:spcAft>
              <a:buClr>
                <a:srgbClr val="000000"/>
              </a:buClr>
              <a:buSzPts val="1400"/>
              <a:buNone/>
            </a:pPr>
            <a:endParaRPr lang="en-US" sz="2800" dirty="0">
              <a:solidFill>
                <a:srgbClr val="000000"/>
              </a:solidFill>
            </a:endParaRPr>
          </a:p>
          <a:p>
            <a:pPr marL="0" indent="0">
              <a:buNone/>
            </a:pPr>
            <a:endParaRPr lang="en-US" dirty="0"/>
          </a:p>
        </p:txBody>
      </p:sp>
      <p:pic>
        <p:nvPicPr>
          <p:cNvPr id="5" name="Graphic 4" descr="Clipboard">
            <a:extLst>
              <a:ext uri="{FF2B5EF4-FFF2-40B4-BE49-F238E27FC236}">
                <a16:creationId xmlns:a16="http://schemas.microsoft.com/office/drawing/2014/main" id="{D6C96AE4-1A1E-F879-E356-8D29CE68A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7799" y="4917267"/>
            <a:ext cx="1484836" cy="1484836"/>
          </a:xfrm>
          <a:prstGeom prst="rect">
            <a:avLst/>
          </a:prstGeom>
        </p:spPr>
      </p:pic>
      <p:pic>
        <p:nvPicPr>
          <p:cNvPr id="7" name="Graphic 6" descr="Pencil">
            <a:extLst>
              <a:ext uri="{FF2B5EF4-FFF2-40B4-BE49-F238E27FC236}">
                <a16:creationId xmlns:a16="http://schemas.microsoft.com/office/drawing/2014/main" id="{404117EB-CF28-9929-479E-A7013C93B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40217" y="5223306"/>
            <a:ext cx="914400" cy="914400"/>
          </a:xfrm>
          <a:prstGeom prst="rect">
            <a:avLst/>
          </a:prstGeom>
        </p:spPr>
      </p:pic>
      <p:sp>
        <p:nvSpPr>
          <p:cNvPr id="2" name="Content Placeholder 2">
            <a:extLst>
              <a:ext uri="{FF2B5EF4-FFF2-40B4-BE49-F238E27FC236}">
                <a16:creationId xmlns:a16="http://schemas.microsoft.com/office/drawing/2014/main" id="{556BF122-5225-FF82-5205-1380EF3B9E0A}"/>
              </a:ext>
            </a:extLst>
          </p:cNvPr>
          <p:cNvSpPr txBox="1">
            <a:spLocks/>
          </p:cNvSpPr>
          <p:nvPr/>
        </p:nvSpPr>
        <p:spPr>
          <a:xfrm>
            <a:off x="5047129" y="1404791"/>
            <a:ext cx="5916706" cy="63470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96900" indent="-457200">
              <a:lnSpc>
                <a:spcPct val="115000"/>
              </a:lnSpc>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SQL Queries</a:t>
            </a:r>
          </a:p>
          <a:p>
            <a:pPr marL="596900" indent="-457200">
              <a:lnSpc>
                <a:spcPct val="115000"/>
              </a:lnSpc>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Excel Chart</a:t>
            </a:r>
          </a:p>
          <a:p>
            <a:pPr marL="596900" indent="-457200">
              <a:lnSpc>
                <a:spcPct val="115000"/>
              </a:lnSpc>
              <a:buClr>
                <a:srgbClr val="000000"/>
              </a:buClr>
              <a:buSzPct val="1000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Exporting Database to Excel CSV</a:t>
            </a:r>
          </a:p>
          <a:p>
            <a:pPr marL="457200" indent="-317500">
              <a:lnSpc>
                <a:spcPct val="115000"/>
              </a:lnSpc>
              <a:buClr>
                <a:srgbClr val="000000"/>
              </a:buClr>
              <a:buSzPts val="1400"/>
              <a:buFont typeface="Arial" panose="020B0604020202020204" pitchFamily="34" charset="0"/>
              <a:buChar char="●"/>
            </a:pPr>
            <a:r>
              <a:rPr lang="en-US" sz="2800" dirty="0">
                <a:solidFill>
                  <a:srgbClr val="000000"/>
                </a:solidFill>
                <a:latin typeface="Bahnschrift Condensed" panose="020B0502040204020203" pitchFamily="34" charset="0"/>
                <a:cs typeface="Times New Roman" panose="02020603050405020304" pitchFamily="18" charset="0"/>
              </a:rPr>
              <a:t>  Executive Summary </a:t>
            </a:r>
          </a:p>
          <a:p>
            <a:pPr marL="1054100" lvl="1" indent="-457200">
              <a:lnSpc>
                <a:spcPct val="115000"/>
              </a:lnSpc>
              <a:buClr>
                <a:srgbClr val="000000"/>
              </a:buClr>
              <a:buSzPct val="100000"/>
              <a:buFontTx/>
              <a:buChar char="-"/>
            </a:pPr>
            <a:r>
              <a:rPr lang="en-US" sz="2400" dirty="0">
                <a:solidFill>
                  <a:srgbClr val="000000"/>
                </a:solidFill>
                <a:latin typeface="Bahnschrift Condensed" panose="020B0502040204020203" pitchFamily="34" charset="0"/>
                <a:cs typeface="Times New Roman" panose="02020603050405020304" pitchFamily="18" charset="0"/>
              </a:rPr>
              <a:t>Actionable Insights</a:t>
            </a:r>
          </a:p>
          <a:p>
            <a:pPr marL="1054100" lvl="1" indent="-457200">
              <a:lnSpc>
                <a:spcPct val="115000"/>
              </a:lnSpc>
              <a:buClr>
                <a:srgbClr val="000000"/>
              </a:buClr>
              <a:buSzPct val="100000"/>
              <a:buFontTx/>
              <a:buChar char="-"/>
            </a:pPr>
            <a:r>
              <a:rPr lang="en-US" sz="2400" dirty="0">
                <a:solidFill>
                  <a:srgbClr val="000000"/>
                </a:solidFill>
                <a:latin typeface="Bahnschrift Condensed" panose="020B0502040204020203" pitchFamily="34" charset="0"/>
                <a:cs typeface="Times New Roman" panose="02020603050405020304" pitchFamily="18" charset="0"/>
              </a:rPr>
              <a:t>Recommendations</a:t>
            </a:r>
          </a:p>
          <a:p>
            <a:pPr marL="139700" indent="0">
              <a:lnSpc>
                <a:spcPct val="115000"/>
              </a:lnSpc>
              <a:buClr>
                <a:srgbClr val="000000"/>
              </a:buClr>
              <a:buSzPts val="1400"/>
              <a:buFont typeface="Wingdings 3" charset="2"/>
              <a:buNone/>
            </a:pPr>
            <a:endParaRPr lang="en-US" sz="2800" dirty="0">
              <a:solidFill>
                <a:srgbClr val="000000"/>
              </a:solidFill>
            </a:endParaRPr>
          </a:p>
          <a:p>
            <a:pPr marL="0" indent="0">
              <a:buFont typeface="Wingdings 3" charset="2"/>
              <a:buNone/>
            </a:pPr>
            <a:endParaRPr lang="en-US" dirty="0"/>
          </a:p>
        </p:txBody>
      </p:sp>
    </p:spTree>
    <p:extLst>
      <p:ext uri="{BB962C8B-B14F-4D97-AF65-F5344CB8AC3E}">
        <p14:creationId xmlns:p14="http://schemas.microsoft.com/office/powerpoint/2010/main" val="320758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1392C-7169-7180-494F-FCA59DC3A5AD}"/>
              </a:ext>
            </a:extLst>
          </p:cNvPr>
          <p:cNvSpPr>
            <a:spLocks noGrp="1"/>
          </p:cNvSpPr>
          <p:nvPr>
            <p:ph idx="1"/>
          </p:nvPr>
        </p:nvSpPr>
        <p:spPr>
          <a:xfrm>
            <a:off x="385557" y="217357"/>
            <a:ext cx="9632502" cy="6304531"/>
          </a:xfrm>
        </p:spPr>
        <p:txBody>
          <a:bodyPr>
            <a:normAutofit fontScale="85000" lnSpcReduction="20000"/>
          </a:bodyPr>
          <a:lstStyle/>
          <a:p>
            <a:pPr marL="0" indent="0">
              <a:buNone/>
            </a:pPr>
            <a:r>
              <a:rPr lang="en-US" sz="3500" b="1" dirty="0">
                <a:solidFill>
                  <a:schemeClr val="tx1"/>
                </a:solidFill>
                <a:latin typeface="Bahnschrift Condensed" panose="020B0502040204020203" pitchFamily="34" charset="0"/>
              </a:rPr>
              <a:t>Role</a:t>
            </a:r>
          </a:p>
          <a:p>
            <a:r>
              <a:rPr lang="en-US" sz="2800" dirty="0">
                <a:solidFill>
                  <a:schemeClr val="tx1"/>
                </a:solidFill>
                <a:latin typeface="Bahnschrift Condensed" panose="020B0502040204020203" pitchFamily="34" charset="0"/>
              </a:rPr>
              <a:t>Data Analyst for an insurance company</a:t>
            </a:r>
          </a:p>
          <a:p>
            <a:r>
              <a:rPr lang="en-US" sz="2800" dirty="0">
                <a:solidFill>
                  <a:schemeClr val="tx1"/>
                </a:solidFill>
                <a:latin typeface="Bahnschrift Condensed" panose="020B0502040204020203" pitchFamily="34" charset="0"/>
              </a:rPr>
              <a:t>Reporting to Directors of various departments</a:t>
            </a:r>
          </a:p>
          <a:p>
            <a:pPr marL="0" indent="0">
              <a:buNone/>
            </a:pPr>
            <a:r>
              <a:rPr lang="en-US" sz="2400" dirty="0">
                <a:latin typeface="Bahnschrift Condensed" panose="020B0502040204020203" pitchFamily="34" charset="0"/>
              </a:rPr>
              <a:t>--------------------------------------------------------------------------------------------------------</a:t>
            </a:r>
          </a:p>
          <a:p>
            <a:pPr marL="0" indent="0">
              <a:buNone/>
            </a:pPr>
            <a:r>
              <a:rPr lang="en-US" sz="3500" b="1" dirty="0">
                <a:solidFill>
                  <a:schemeClr val="tx1"/>
                </a:solidFill>
                <a:latin typeface="Bahnschrift Condensed" panose="020B0502040204020203" pitchFamily="34" charset="0"/>
              </a:rPr>
              <a:t>Business Problem Overview</a:t>
            </a:r>
            <a:endParaRPr lang="en-US" sz="3500" b="0" i="0" dirty="0">
              <a:solidFill>
                <a:schemeClr val="tx1"/>
              </a:solidFill>
              <a:effectLst/>
              <a:latin typeface="Bahnschrift Condensed" panose="020B0502040204020203" pitchFamily="34" charset="0"/>
            </a:endParaRPr>
          </a:p>
          <a:p>
            <a:pPr algn="just"/>
            <a:r>
              <a:rPr lang="en-US" sz="2800" b="0" i="0" dirty="0">
                <a:solidFill>
                  <a:schemeClr val="tx1"/>
                </a:solidFill>
                <a:effectLst/>
                <a:latin typeface="Bahnschrift Condensed" panose="020B0502040204020203" pitchFamily="34" charset="0"/>
              </a:rPr>
              <a:t>By analyzing key factors across geographical areas and across different demographics such as age or gender, we can gain a greater understanding of the demographic patterns of people who is most likely to receive an insurance claim. This understanding gives us valuable insight that can be used to inform our decision making when considering potential customers for our services. </a:t>
            </a:r>
            <a:endParaRPr lang="en-US" sz="2800" dirty="0">
              <a:solidFill>
                <a:schemeClr val="tx1"/>
              </a:solidFill>
              <a:latin typeface="Bahnschrift Condensed" panose="020B0502040204020203" pitchFamily="34" charset="0"/>
            </a:endParaRPr>
          </a:p>
          <a:p>
            <a:pPr marL="0" indent="0" algn="just">
              <a:buNone/>
            </a:pPr>
            <a:r>
              <a:rPr lang="en-US" b="1" dirty="0">
                <a:solidFill>
                  <a:srgbClr val="00B050"/>
                </a:solidFill>
                <a:hlinkClick r:id="rId3">
                  <a:extLst>
                    <a:ext uri="{A12FA001-AC4F-418D-AE19-62706E023703}">
                      <ahyp:hlinkClr xmlns:ahyp="http://schemas.microsoft.com/office/drawing/2018/hyperlinkcolor" val="tx"/>
                    </a:ext>
                  </a:extLst>
                </a:hlinkClick>
              </a:rPr>
              <a:t>Insurance Claim Analysis: Demographic and Health | Kaggle</a:t>
            </a:r>
            <a:endParaRPr lang="en-US" b="1" dirty="0">
              <a:solidFill>
                <a:srgbClr val="00B050"/>
              </a:solidFill>
            </a:endParaRPr>
          </a:p>
          <a:p>
            <a:pPr marL="0" indent="0">
              <a:buNone/>
            </a:pPr>
            <a:r>
              <a:rPr lang="en-US" sz="2400" dirty="0">
                <a:latin typeface="Bahnschrift Condensed" panose="020B0502040204020203" pitchFamily="34" charset="0"/>
              </a:rPr>
              <a:t>--------------------------------------------------------------------------------------------------------</a:t>
            </a:r>
          </a:p>
          <a:p>
            <a:pPr marL="0" indent="0">
              <a:buNone/>
            </a:pPr>
            <a:r>
              <a:rPr lang="en-US" sz="3500" b="1" dirty="0">
                <a:solidFill>
                  <a:schemeClr val="tx1"/>
                </a:solidFill>
                <a:latin typeface="Bahnschrift Condensed" panose="020B0502040204020203" pitchFamily="34" charset="0"/>
              </a:rPr>
              <a:t>Solution Approach</a:t>
            </a:r>
            <a:endParaRPr lang="en-US" sz="3500" dirty="0">
              <a:solidFill>
                <a:schemeClr val="tx1"/>
              </a:solidFill>
              <a:latin typeface="Bahnschrift Condensed" panose="020B0502040204020203" pitchFamily="34" charset="0"/>
            </a:endParaRPr>
          </a:p>
          <a:p>
            <a:pPr algn="just"/>
            <a:r>
              <a:rPr lang="en-US" sz="2800" dirty="0">
                <a:solidFill>
                  <a:schemeClr val="tx1"/>
                </a:solidFill>
                <a:latin typeface="Bahnschrift Condensed" panose="020B0502040204020203" pitchFamily="34" charset="0"/>
              </a:rPr>
              <a:t>Extract, Transform, Load </a:t>
            </a:r>
          </a:p>
          <a:p>
            <a:pPr algn="just"/>
            <a:r>
              <a:rPr lang="en-US" sz="2800" dirty="0">
                <a:solidFill>
                  <a:schemeClr val="tx1"/>
                </a:solidFill>
                <a:latin typeface="Bahnschrift Condensed" panose="020B0502040204020203" pitchFamily="34" charset="0"/>
              </a:rPr>
              <a:t>SQL Query</a:t>
            </a:r>
          </a:p>
          <a:p>
            <a:pPr algn="just"/>
            <a:r>
              <a:rPr lang="en-US" sz="2800" dirty="0">
                <a:solidFill>
                  <a:schemeClr val="tx1"/>
                </a:solidFill>
                <a:latin typeface="Bahnschrift Condensed" panose="020B0502040204020203" pitchFamily="34" charset="0"/>
              </a:rPr>
              <a:t>Share insights and recommendations</a:t>
            </a:r>
          </a:p>
        </p:txBody>
      </p:sp>
      <p:pic>
        <p:nvPicPr>
          <p:cNvPr id="7" name="Graphic 6" descr="Head with gears">
            <a:extLst>
              <a:ext uri="{FF2B5EF4-FFF2-40B4-BE49-F238E27FC236}">
                <a16:creationId xmlns:a16="http://schemas.microsoft.com/office/drawing/2014/main" id="{1F7AD8FA-97F9-C784-E187-5D46D3DC86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5133" y="5230230"/>
            <a:ext cx="1181813" cy="1181813"/>
          </a:xfrm>
          <a:prstGeom prst="rect">
            <a:avLst/>
          </a:prstGeom>
        </p:spPr>
      </p:pic>
      <p:pic>
        <p:nvPicPr>
          <p:cNvPr id="4" name="Graphic 3" descr="Lightbulb and gear">
            <a:extLst>
              <a:ext uri="{FF2B5EF4-FFF2-40B4-BE49-F238E27FC236}">
                <a16:creationId xmlns:a16="http://schemas.microsoft.com/office/drawing/2014/main" id="{132B2937-0C72-25D8-B243-09DDC12687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45520" y="5230230"/>
            <a:ext cx="1063059" cy="1063059"/>
          </a:xfrm>
          <a:prstGeom prst="rect">
            <a:avLst/>
          </a:prstGeom>
        </p:spPr>
      </p:pic>
    </p:spTree>
    <p:extLst>
      <p:ext uri="{BB962C8B-B14F-4D97-AF65-F5344CB8AC3E}">
        <p14:creationId xmlns:p14="http://schemas.microsoft.com/office/powerpoint/2010/main" val="92103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50428-5FA7-FE5B-0C20-53C877D178A9}"/>
              </a:ext>
            </a:extLst>
          </p:cNvPr>
          <p:cNvSpPr>
            <a:spLocks noGrp="1"/>
          </p:cNvSpPr>
          <p:nvPr>
            <p:ph idx="1"/>
          </p:nvPr>
        </p:nvSpPr>
        <p:spPr>
          <a:xfrm>
            <a:off x="457200" y="214601"/>
            <a:ext cx="9224682" cy="3371281"/>
          </a:xfrm>
        </p:spPr>
        <p:txBody>
          <a:bodyPr>
            <a:normAutofit/>
          </a:bodyPr>
          <a:lstStyle/>
          <a:p>
            <a:pPr marL="0" indent="0">
              <a:buNone/>
            </a:pPr>
            <a:r>
              <a:rPr lang="en-US" sz="3200" b="1" i="0" dirty="0">
                <a:solidFill>
                  <a:schemeClr val="tx1"/>
                </a:solidFill>
                <a:effectLst/>
                <a:latin typeface="Bahnschrift Condensed" panose="020B0502040204020203" pitchFamily="34" charset="0"/>
              </a:rPr>
              <a:t>Data Overview</a:t>
            </a:r>
          </a:p>
          <a:p>
            <a:pPr marL="0" indent="0" algn="just">
              <a:buNone/>
            </a:pPr>
            <a:r>
              <a:rPr lang="en-US" sz="2400" b="0" i="0" dirty="0">
                <a:solidFill>
                  <a:schemeClr val="tx1"/>
                </a:solidFill>
                <a:effectLst/>
                <a:latin typeface="Bahnschrift Condensed" panose="020B0502040204020203" pitchFamily="34" charset="0"/>
              </a:rPr>
              <a:t>This dataset contains information related to insurance claims. The dataset contains information on patient age, gender, BMI (Body Mass Index), blood pressure levels, diabetic status, number of children, smoking status and region. There are 4 columns of </a:t>
            </a:r>
            <a:r>
              <a:rPr lang="en-US" sz="2400" dirty="0">
                <a:solidFill>
                  <a:schemeClr val="tx1"/>
                </a:solidFill>
                <a:latin typeface="Bahnschrift Condensed" panose="020B0502040204020203" pitchFamily="34" charset="0"/>
              </a:rPr>
              <a:t>text </a:t>
            </a:r>
            <a:r>
              <a:rPr lang="en-US" sz="2400" b="0" i="0" dirty="0">
                <a:solidFill>
                  <a:schemeClr val="tx1"/>
                </a:solidFill>
                <a:effectLst/>
                <a:latin typeface="Bahnschrift Condensed" panose="020B0502040204020203" pitchFamily="34" charset="0"/>
              </a:rPr>
              <a:t>type and 6 columns of numeric type.</a:t>
            </a:r>
          </a:p>
          <a:p>
            <a:pPr marL="0" indent="0" algn="just">
              <a:buNone/>
            </a:pPr>
            <a:br>
              <a:rPr lang="en-US" sz="3200" dirty="0">
                <a:latin typeface="Bahnschrift Condensed" panose="020B0502040204020203" pitchFamily="34" charset="0"/>
              </a:rPr>
            </a:br>
            <a:endParaRPr lang="en-US" sz="3200" dirty="0">
              <a:latin typeface="Bahnschrift Condensed" panose="020B0502040204020203" pitchFamily="34" charset="0"/>
            </a:endParaRPr>
          </a:p>
        </p:txBody>
      </p:sp>
      <p:graphicFrame>
        <p:nvGraphicFramePr>
          <p:cNvPr id="4" name="Table 4">
            <a:extLst>
              <a:ext uri="{FF2B5EF4-FFF2-40B4-BE49-F238E27FC236}">
                <a16:creationId xmlns:a16="http://schemas.microsoft.com/office/drawing/2014/main" id="{5AA5D285-1651-61C3-044C-412312CE9449}"/>
              </a:ext>
            </a:extLst>
          </p:cNvPr>
          <p:cNvGraphicFramePr>
            <a:graphicFrameLocks noGrp="1"/>
          </p:cNvGraphicFramePr>
          <p:nvPr>
            <p:extLst>
              <p:ext uri="{D42A27DB-BD31-4B8C-83A1-F6EECF244321}">
                <p14:modId xmlns:p14="http://schemas.microsoft.com/office/powerpoint/2010/main" val="2763301870"/>
              </p:ext>
            </p:extLst>
          </p:nvPr>
        </p:nvGraphicFramePr>
        <p:xfrm>
          <a:off x="744069" y="2558527"/>
          <a:ext cx="3276738" cy="741680"/>
        </p:xfrm>
        <a:graphic>
          <a:graphicData uri="http://schemas.openxmlformats.org/drawingml/2006/table">
            <a:tbl>
              <a:tblPr firstRow="1" bandRow="1">
                <a:tableStyleId>{5C22544A-7EE6-4342-B048-85BDC9FD1C3A}</a:tableStyleId>
              </a:tblPr>
              <a:tblGrid>
                <a:gridCol w="1638369">
                  <a:extLst>
                    <a:ext uri="{9D8B030D-6E8A-4147-A177-3AD203B41FA5}">
                      <a16:colId xmlns:a16="http://schemas.microsoft.com/office/drawing/2014/main" val="2581527826"/>
                    </a:ext>
                  </a:extLst>
                </a:gridCol>
                <a:gridCol w="1638369">
                  <a:extLst>
                    <a:ext uri="{9D8B030D-6E8A-4147-A177-3AD203B41FA5}">
                      <a16:colId xmlns:a16="http://schemas.microsoft.com/office/drawing/2014/main" val="2422933862"/>
                    </a:ext>
                  </a:extLst>
                </a:gridCol>
              </a:tblGrid>
              <a:tr h="370840">
                <a:tc>
                  <a:txBody>
                    <a:bodyPr/>
                    <a:lstStyle/>
                    <a:p>
                      <a:pPr algn="ctr"/>
                      <a:r>
                        <a:rPr lang="en-US" dirty="0"/>
                        <a:t>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811409"/>
                  </a:ext>
                </a:extLst>
              </a:tr>
              <a:tr h="370840">
                <a:tc>
                  <a:txBody>
                    <a:bodyPr/>
                    <a:lstStyle/>
                    <a:p>
                      <a:pPr algn="ctr"/>
                      <a:r>
                        <a:rPr lang="en-US" dirty="0"/>
                        <a:t>1340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695790"/>
                  </a:ext>
                </a:extLst>
              </a:tr>
            </a:tbl>
          </a:graphicData>
        </a:graphic>
      </p:graphicFrame>
      <p:pic>
        <p:nvPicPr>
          <p:cNvPr id="5" name="Graphic 4" descr="Research">
            <a:extLst>
              <a:ext uri="{FF2B5EF4-FFF2-40B4-BE49-F238E27FC236}">
                <a16:creationId xmlns:a16="http://schemas.microsoft.com/office/drawing/2014/main" id="{176AD796-15B5-A074-D5EA-9CAD5A65F2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117" y="2472167"/>
            <a:ext cx="914400" cy="914400"/>
          </a:xfrm>
          <a:prstGeom prst="rect">
            <a:avLst/>
          </a:prstGeom>
        </p:spPr>
      </p:pic>
      <p:graphicFrame>
        <p:nvGraphicFramePr>
          <p:cNvPr id="2" name="Table 1">
            <a:extLst>
              <a:ext uri="{FF2B5EF4-FFF2-40B4-BE49-F238E27FC236}">
                <a16:creationId xmlns:a16="http://schemas.microsoft.com/office/drawing/2014/main" id="{243DA424-B609-62D8-822B-1A8C5355C839}"/>
              </a:ext>
            </a:extLst>
          </p:cNvPr>
          <p:cNvGraphicFramePr>
            <a:graphicFrameLocks noGrp="1"/>
          </p:cNvGraphicFramePr>
          <p:nvPr>
            <p:extLst>
              <p:ext uri="{D42A27DB-BD31-4B8C-83A1-F6EECF244321}">
                <p14:modId xmlns:p14="http://schemas.microsoft.com/office/powerpoint/2010/main" val="1404729399"/>
              </p:ext>
            </p:extLst>
          </p:nvPr>
        </p:nvGraphicFramePr>
        <p:xfrm>
          <a:off x="1602508" y="3585882"/>
          <a:ext cx="7460809" cy="3057515"/>
        </p:xfrm>
        <a:graphic>
          <a:graphicData uri="http://schemas.openxmlformats.org/drawingml/2006/table">
            <a:tbl>
              <a:tblPr/>
              <a:tblGrid>
                <a:gridCol w="1637065">
                  <a:extLst>
                    <a:ext uri="{9D8B030D-6E8A-4147-A177-3AD203B41FA5}">
                      <a16:colId xmlns:a16="http://schemas.microsoft.com/office/drawing/2014/main" val="4242215635"/>
                    </a:ext>
                  </a:extLst>
                </a:gridCol>
                <a:gridCol w="5823744">
                  <a:extLst>
                    <a:ext uri="{9D8B030D-6E8A-4147-A177-3AD203B41FA5}">
                      <a16:colId xmlns:a16="http://schemas.microsoft.com/office/drawing/2014/main" val="2679987612"/>
                    </a:ext>
                  </a:extLst>
                </a:gridCol>
              </a:tblGrid>
              <a:tr h="611503">
                <a:tc>
                  <a:txBody>
                    <a:bodyPr/>
                    <a:lstStyle/>
                    <a:p>
                      <a:pPr fontAlgn="ctr"/>
                      <a:r>
                        <a:rPr lang="en-US" b="1" dirty="0">
                          <a:solidFill>
                            <a:schemeClr val="tx1"/>
                          </a:solidFill>
                          <a:effectLst/>
                          <a:latin typeface="Bahnschrift Condensed" panose="020B0502040204020203" pitchFamily="34" charset="0"/>
                        </a:rPr>
                        <a:t>Column name</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b="1" dirty="0">
                          <a:solidFill>
                            <a:schemeClr val="tx1"/>
                          </a:solidFill>
                          <a:effectLst/>
                          <a:latin typeface="Bahnschrift Condensed" panose="020B0502040204020203" pitchFamily="34" charset="0"/>
                        </a:rPr>
                        <a:t>Description</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222208"/>
                  </a:ext>
                </a:extLst>
              </a:tr>
              <a:tr h="611503">
                <a:tc>
                  <a:txBody>
                    <a:bodyPr/>
                    <a:lstStyle/>
                    <a:p>
                      <a:pPr algn="ctr" fontAlgn="ctr"/>
                      <a:r>
                        <a:rPr lang="en-US" b="1" dirty="0">
                          <a:solidFill>
                            <a:schemeClr val="tx1"/>
                          </a:solidFill>
                          <a:effectLst/>
                          <a:latin typeface="Bahnschrift Condensed" panose="020B0502040204020203" pitchFamily="34" charset="0"/>
                        </a:rPr>
                        <a:t>Diabetic</a:t>
                      </a:r>
                      <a:endParaRPr lang="en-US" dirty="0">
                        <a:solidFill>
                          <a:schemeClr val="tx1"/>
                        </a:solidFill>
                        <a:effectLst/>
                        <a:latin typeface="Bahnschrift Condensed" panose="020B0502040204020203" pitchFamily="34" charset="0"/>
                      </a:endParaRP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dirty="0">
                          <a:solidFill>
                            <a:schemeClr val="tx1"/>
                          </a:solidFill>
                          <a:effectLst/>
                          <a:latin typeface="Bahnschrift Condensed" panose="020B0502040204020203" pitchFamily="34" charset="0"/>
                        </a:rPr>
                        <a:t>Whether the insured person is diabetic or not. (Boolean)</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412810"/>
                  </a:ext>
                </a:extLst>
              </a:tr>
              <a:tr h="611503">
                <a:tc>
                  <a:txBody>
                    <a:bodyPr/>
                    <a:lstStyle/>
                    <a:p>
                      <a:pPr algn="ctr" fontAlgn="ctr"/>
                      <a:r>
                        <a:rPr lang="en-US" b="1">
                          <a:solidFill>
                            <a:schemeClr val="tx1"/>
                          </a:solidFill>
                          <a:effectLst/>
                          <a:latin typeface="Bahnschrift Condensed" panose="020B0502040204020203" pitchFamily="34" charset="0"/>
                        </a:rPr>
                        <a:t>Children</a:t>
                      </a:r>
                      <a:endParaRPr lang="en-US">
                        <a:solidFill>
                          <a:schemeClr val="tx1"/>
                        </a:solidFill>
                        <a:effectLst/>
                        <a:latin typeface="Bahnschrift Condensed" panose="020B0502040204020203" pitchFamily="34" charset="0"/>
                      </a:endParaRP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dirty="0">
                          <a:solidFill>
                            <a:schemeClr val="tx1"/>
                          </a:solidFill>
                          <a:effectLst/>
                          <a:latin typeface="Bahnschrift Condensed" panose="020B0502040204020203" pitchFamily="34" charset="0"/>
                        </a:rPr>
                        <a:t>Number of children of the insured person. (Integer)</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441456"/>
                  </a:ext>
                </a:extLst>
              </a:tr>
              <a:tr h="611503">
                <a:tc>
                  <a:txBody>
                    <a:bodyPr/>
                    <a:lstStyle/>
                    <a:p>
                      <a:pPr algn="ctr" fontAlgn="ctr"/>
                      <a:r>
                        <a:rPr lang="en-US" b="1">
                          <a:solidFill>
                            <a:schemeClr val="tx1"/>
                          </a:solidFill>
                          <a:effectLst/>
                          <a:latin typeface="Bahnschrift Condensed" panose="020B0502040204020203" pitchFamily="34" charset="0"/>
                        </a:rPr>
                        <a:t>Smoker</a:t>
                      </a:r>
                      <a:endParaRPr lang="en-US">
                        <a:solidFill>
                          <a:schemeClr val="tx1"/>
                        </a:solidFill>
                        <a:effectLst/>
                        <a:latin typeface="Bahnschrift Condensed" panose="020B0502040204020203" pitchFamily="34" charset="0"/>
                      </a:endParaRP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dirty="0">
                          <a:solidFill>
                            <a:schemeClr val="tx1"/>
                          </a:solidFill>
                          <a:effectLst/>
                          <a:latin typeface="Bahnschrift Condensed" panose="020B0502040204020203" pitchFamily="34" charset="0"/>
                        </a:rPr>
                        <a:t>Whether the insured person is a smoker or not. (Boolean)</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788854"/>
                  </a:ext>
                </a:extLst>
              </a:tr>
              <a:tr h="611503">
                <a:tc>
                  <a:txBody>
                    <a:bodyPr/>
                    <a:lstStyle/>
                    <a:p>
                      <a:pPr algn="ctr" fontAlgn="ctr"/>
                      <a:r>
                        <a:rPr lang="en-US" b="1" dirty="0">
                          <a:solidFill>
                            <a:schemeClr val="tx1"/>
                          </a:solidFill>
                          <a:effectLst/>
                          <a:latin typeface="Bahnschrift Condensed" panose="020B0502040204020203" pitchFamily="34" charset="0"/>
                        </a:rPr>
                        <a:t>Claim</a:t>
                      </a:r>
                      <a:endParaRPr lang="en-US" dirty="0">
                        <a:solidFill>
                          <a:schemeClr val="tx1"/>
                        </a:solidFill>
                        <a:effectLst/>
                        <a:latin typeface="Bahnschrift Condensed" panose="020B0502040204020203" pitchFamily="34" charset="0"/>
                      </a:endParaRP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dirty="0">
                          <a:solidFill>
                            <a:schemeClr val="tx1"/>
                          </a:solidFill>
                          <a:effectLst/>
                          <a:latin typeface="Bahnschrift Condensed" panose="020B0502040204020203" pitchFamily="34" charset="0"/>
                        </a:rPr>
                        <a:t>Amount of the insurance claim. (Float)</a:t>
                      </a:r>
                    </a:p>
                  </a:txBody>
                  <a:tcPr marL="152400" marR="152400" marT="152400" marB="15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592770"/>
                  </a:ext>
                </a:extLst>
              </a:tr>
            </a:tbl>
          </a:graphicData>
        </a:graphic>
      </p:graphicFrame>
    </p:spTree>
    <p:extLst>
      <p:ext uri="{BB962C8B-B14F-4D97-AF65-F5344CB8AC3E}">
        <p14:creationId xmlns:p14="http://schemas.microsoft.com/office/powerpoint/2010/main" val="51333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5C9991-4EF4-1EC4-1C2B-3788782A6AC1}"/>
              </a:ext>
            </a:extLst>
          </p:cNvPr>
          <p:cNvSpPr>
            <a:spLocks noGrp="1"/>
          </p:cNvSpPr>
          <p:nvPr>
            <p:ph idx="1"/>
          </p:nvPr>
        </p:nvSpPr>
        <p:spPr>
          <a:xfrm>
            <a:off x="677334" y="767024"/>
            <a:ext cx="8879793" cy="5741352"/>
          </a:xfrm>
        </p:spPr>
        <p:txBody>
          <a:bodyPr>
            <a:normAutofit/>
          </a:bodyPr>
          <a:lstStyle/>
          <a:p>
            <a:pPr algn="just"/>
            <a:r>
              <a:rPr lang="en-US" sz="2000" dirty="0">
                <a:solidFill>
                  <a:schemeClr val="tx1"/>
                </a:solidFill>
                <a:latin typeface="Bahnschrift Condensed" panose="020B0502040204020203" pitchFamily="34" charset="0"/>
              </a:rPr>
              <a:t>Removal of “index”, as it has running serial number, just like </a:t>
            </a:r>
            <a:r>
              <a:rPr lang="en-US" sz="2000" dirty="0" err="1">
                <a:solidFill>
                  <a:schemeClr val="tx1"/>
                </a:solidFill>
                <a:latin typeface="Bahnschrift Condensed" panose="020B0502040204020203" pitchFamily="34" charset="0"/>
              </a:rPr>
              <a:t>PatientID</a:t>
            </a:r>
            <a:r>
              <a:rPr lang="en-US" sz="2000" dirty="0">
                <a:solidFill>
                  <a:schemeClr val="tx1"/>
                </a:solidFill>
                <a:latin typeface="Bahnschrift Condensed" panose="020B0502040204020203" pitchFamily="34" charset="0"/>
              </a:rPr>
              <a:t>, but it starts at 0, instead of 1, thus it is deemed redundant and </a:t>
            </a:r>
            <a:r>
              <a:rPr lang="en-US" sz="2000" dirty="0" err="1">
                <a:solidFill>
                  <a:schemeClr val="tx1"/>
                </a:solidFill>
                <a:latin typeface="Bahnschrift Condensed" panose="020B0502040204020203" pitchFamily="34" charset="0"/>
              </a:rPr>
              <a:t>PatientID</a:t>
            </a:r>
            <a:r>
              <a:rPr lang="en-US" sz="2000" dirty="0">
                <a:solidFill>
                  <a:schemeClr val="tx1"/>
                </a:solidFill>
                <a:latin typeface="Bahnschrift Condensed" panose="020B0502040204020203" pitchFamily="34" charset="0"/>
              </a:rPr>
              <a:t> is preferred. With example of first 5 rows.</a:t>
            </a:r>
          </a:p>
          <a:p>
            <a:pPr algn="just"/>
            <a:r>
              <a:rPr lang="en-US" sz="2000" dirty="0">
                <a:solidFill>
                  <a:schemeClr val="tx1"/>
                </a:solidFill>
                <a:latin typeface="Bahnschrift Condensed" panose="020B0502040204020203" pitchFamily="34" charset="0"/>
              </a:rPr>
              <a:t>There is no duplicate (checked through </a:t>
            </a:r>
            <a:r>
              <a:rPr lang="en-US" sz="2000" dirty="0" err="1">
                <a:solidFill>
                  <a:schemeClr val="tx1"/>
                </a:solidFill>
                <a:latin typeface="Bahnschrift Condensed" panose="020B0502040204020203" pitchFamily="34" charset="0"/>
              </a:rPr>
              <a:t>PatientID</a:t>
            </a:r>
            <a:r>
              <a:rPr lang="en-US" sz="2000" dirty="0">
                <a:solidFill>
                  <a:schemeClr val="tx1"/>
                </a:solidFill>
                <a:latin typeface="Bahnschrift Condensed" panose="020B0502040204020203" pitchFamily="34" charset="0"/>
              </a:rPr>
              <a:t>) value.</a:t>
            </a:r>
          </a:p>
          <a:p>
            <a:pPr algn="just"/>
            <a:r>
              <a:rPr lang="en-US" sz="2000" dirty="0">
                <a:solidFill>
                  <a:schemeClr val="tx1"/>
                </a:solidFill>
                <a:latin typeface="Bahnschrift Condensed" panose="020B0502040204020203" pitchFamily="34" charset="0"/>
              </a:rPr>
              <a:t>There are 5 blank cells for “age” and 3 for “region”. They may be left blank by the clients due to non-disclosure. We will leave out these blank cells during query, instead of inputting values, so as not to create bias in data.</a:t>
            </a:r>
          </a:p>
          <a:p>
            <a:pPr algn="just"/>
            <a:endParaRPr lang="en-US" sz="800" dirty="0">
              <a:latin typeface="Bahnschrift Condensed" panose="020B0502040204020203" pitchFamily="34" charset="0"/>
            </a:endParaRPr>
          </a:p>
          <a:p>
            <a:pPr marL="0" indent="0" algn="just">
              <a:buNone/>
            </a:pPr>
            <a:endParaRPr lang="en-US" dirty="0">
              <a:latin typeface="Bahnschrift Condensed" panose="020B0502040204020203" pitchFamily="34" charset="0"/>
            </a:endParaRPr>
          </a:p>
        </p:txBody>
      </p:sp>
      <p:graphicFrame>
        <p:nvGraphicFramePr>
          <p:cNvPr id="10" name="Table 9">
            <a:extLst>
              <a:ext uri="{FF2B5EF4-FFF2-40B4-BE49-F238E27FC236}">
                <a16:creationId xmlns:a16="http://schemas.microsoft.com/office/drawing/2014/main" id="{F91B90DD-D21D-B427-7684-F79E1601C3BF}"/>
              </a:ext>
            </a:extLst>
          </p:cNvPr>
          <p:cNvGraphicFramePr>
            <a:graphicFrameLocks noGrp="1"/>
          </p:cNvGraphicFramePr>
          <p:nvPr>
            <p:extLst>
              <p:ext uri="{D42A27DB-BD31-4B8C-83A1-F6EECF244321}">
                <p14:modId xmlns:p14="http://schemas.microsoft.com/office/powerpoint/2010/main" val="2325857379"/>
              </p:ext>
            </p:extLst>
          </p:nvPr>
        </p:nvGraphicFramePr>
        <p:xfrm>
          <a:off x="3647961" y="3146499"/>
          <a:ext cx="5816600" cy="341566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85528347"/>
                    </a:ext>
                  </a:extLst>
                </a:gridCol>
                <a:gridCol w="596900">
                  <a:extLst>
                    <a:ext uri="{9D8B030D-6E8A-4147-A177-3AD203B41FA5}">
                      <a16:colId xmlns:a16="http://schemas.microsoft.com/office/drawing/2014/main" val="904429038"/>
                    </a:ext>
                  </a:extLst>
                </a:gridCol>
                <a:gridCol w="508000">
                  <a:extLst>
                    <a:ext uri="{9D8B030D-6E8A-4147-A177-3AD203B41FA5}">
                      <a16:colId xmlns:a16="http://schemas.microsoft.com/office/drawing/2014/main" val="1969608361"/>
                    </a:ext>
                  </a:extLst>
                </a:gridCol>
                <a:gridCol w="355600">
                  <a:extLst>
                    <a:ext uri="{9D8B030D-6E8A-4147-A177-3AD203B41FA5}">
                      <a16:colId xmlns:a16="http://schemas.microsoft.com/office/drawing/2014/main" val="1021045537"/>
                    </a:ext>
                  </a:extLst>
                </a:gridCol>
                <a:gridCol w="914400">
                  <a:extLst>
                    <a:ext uri="{9D8B030D-6E8A-4147-A177-3AD203B41FA5}">
                      <a16:colId xmlns:a16="http://schemas.microsoft.com/office/drawing/2014/main" val="1451252197"/>
                    </a:ext>
                  </a:extLst>
                </a:gridCol>
                <a:gridCol w="558800">
                  <a:extLst>
                    <a:ext uri="{9D8B030D-6E8A-4147-A177-3AD203B41FA5}">
                      <a16:colId xmlns:a16="http://schemas.microsoft.com/office/drawing/2014/main" val="3798693335"/>
                    </a:ext>
                  </a:extLst>
                </a:gridCol>
                <a:gridCol w="546100">
                  <a:extLst>
                    <a:ext uri="{9D8B030D-6E8A-4147-A177-3AD203B41FA5}">
                      <a16:colId xmlns:a16="http://schemas.microsoft.com/office/drawing/2014/main" val="3112322679"/>
                    </a:ext>
                  </a:extLst>
                </a:gridCol>
                <a:gridCol w="520700">
                  <a:extLst>
                    <a:ext uri="{9D8B030D-6E8A-4147-A177-3AD203B41FA5}">
                      <a16:colId xmlns:a16="http://schemas.microsoft.com/office/drawing/2014/main" val="1697468775"/>
                    </a:ext>
                  </a:extLst>
                </a:gridCol>
                <a:gridCol w="685800">
                  <a:extLst>
                    <a:ext uri="{9D8B030D-6E8A-4147-A177-3AD203B41FA5}">
                      <a16:colId xmlns:a16="http://schemas.microsoft.com/office/drawing/2014/main" val="2560269420"/>
                    </a:ext>
                  </a:extLst>
                </a:gridCol>
                <a:gridCol w="520700">
                  <a:extLst>
                    <a:ext uri="{9D8B030D-6E8A-4147-A177-3AD203B41FA5}">
                      <a16:colId xmlns:a16="http://schemas.microsoft.com/office/drawing/2014/main" val="879677719"/>
                    </a:ext>
                  </a:extLst>
                </a:gridCol>
              </a:tblGrid>
              <a:tr h="190500">
                <a:tc>
                  <a:txBody>
                    <a:bodyPr/>
                    <a:lstStyle/>
                    <a:p>
                      <a:pPr algn="l" fontAlgn="b"/>
                      <a:r>
                        <a:rPr lang="en-US" sz="1100" u="none" strike="noStrike">
                          <a:effectLst/>
                        </a:rPr>
                        <a:t>PatientID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bloodpressure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diabetic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children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smoker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claim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65163"/>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southeast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1121.87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767987"/>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southeast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1131.51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5318848"/>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southeast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1135.94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1349455"/>
                  </a:ext>
                </a:extLst>
              </a:tr>
              <a:tr h="19050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3627037"/>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1137.01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7455915"/>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1137.47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2785235"/>
                  </a:ext>
                </a:extLst>
              </a:tr>
              <a:tr h="19050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1141.45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1117724"/>
                  </a:ext>
                </a:extLst>
              </a:tr>
              <a:tr h="0">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5870216"/>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6983396"/>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1163.46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9944777"/>
                  </a:ext>
                </a:extLst>
              </a:tr>
              <a:tr h="190500">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1241.57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2316652"/>
                  </a:ext>
                </a:extLst>
              </a:tr>
              <a:tr h="190500">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1242.26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9732248"/>
                  </a:ext>
                </a:extLst>
              </a:tr>
              <a:tr h="190500">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northwest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1242.82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6305237"/>
                  </a:ext>
                </a:extLst>
              </a:tr>
              <a:tr h="190500">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1252.41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270723"/>
                  </a:ext>
                </a:extLst>
              </a:tr>
              <a:tr h="190500">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1253.94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1567932"/>
                  </a:ext>
                </a:extLst>
              </a:tr>
              <a:tr h="190500">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7836500"/>
                  </a:ext>
                </a:extLst>
              </a:tr>
              <a:tr h="190500">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male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southwest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1261.44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837117"/>
                  </a:ext>
                </a:extLst>
              </a:tr>
            </a:tbl>
          </a:graphicData>
        </a:graphic>
      </p:graphicFrame>
      <p:sp>
        <p:nvSpPr>
          <p:cNvPr id="2" name="Title 1">
            <a:extLst>
              <a:ext uri="{FF2B5EF4-FFF2-40B4-BE49-F238E27FC236}">
                <a16:creationId xmlns:a16="http://schemas.microsoft.com/office/drawing/2014/main" id="{20097F3D-ECAE-C822-30E1-91E9929EE6A7}"/>
              </a:ext>
            </a:extLst>
          </p:cNvPr>
          <p:cNvSpPr>
            <a:spLocks noGrp="1"/>
          </p:cNvSpPr>
          <p:nvPr>
            <p:ph type="title"/>
          </p:nvPr>
        </p:nvSpPr>
        <p:spPr>
          <a:xfrm>
            <a:off x="677334" y="106624"/>
            <a:ext cx="8596668" cy="660400"/>
          </a:xfrm>
        </p:spPr>
        <p:txBody>
          <a:bodyPr>
            <a:normAutofit/>
          </a:bodyPr>
          <a:lstStyle/>
          <a:p>
            <a:r>
              <a:rPr lang="en-US" sz="3200" b="1" dirty="0">
                <a:solidFill>
                  <a:schemeClr val="tx1"/>
                </a:solidFill>
                <a:latin typeface="Bahnschrift Condensed" panose="020B0502040204020203" pitchFamily="34" charset="0"/>
              </a:rPr>
              <a:t>Data Reprocessing</a:t>
            </a:r>
          </a:p>
        </p:txBody>
      </p:sp>
      <p:pic>
        <p:nvPicPr>
          <p:cNvPr id="7" name="Graphic 6" descr="Playbook">
            <a:extLst>
              <a:ext uri="{FF2B5EF4-FFF2-40B4-BE49-F238E27FC236}">
                <a16:creationId xmlns:a16="http://schemas.microsoft.com/office/drawing/2014/main" id="{020B0FEA-8BF2-1823-6D47-B9B3ACC6A0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460" y="5386127"/>
            <a:ext cx="1365249" cy="1365249"/>
          </a:xfrm>
          <a:prstGeom prst="rect">
            <a:avLst/>
          </a:prstGeom>
        </p:spPr>
      </p:pic>
      <p:graphicFrame>
        <p:nvGraphicFramePr>
          <p:cNvPr id="4" name="Table 3">
            <a:extLst>
              <a:ext uri="{FF2B5EF4-FFF2-40B4-BE49-F238E27FC236}">
                <a16:creationId xmlns:a16="http://schemas.microsoft.com/office/drawing/2014/main" id="{0E8C391D-5536-7BFF-A152-D269FBB7B286}"/>
              </a:ext>
            </a:extLst>
          </p:cNvPr>
          <p:cNvGraphicFramePr>
            <a:graphicFrameLocks noGrp="1"/>
          </p:cNvGraphicFramePr>
          <p:nvPr>
            <p:extLst>
              <p:ext uri="{D42A27DB-BD31-4B8C-83A1-F6EECF244321}">
                <p14:modId xmlns:p14="http://schemas.microsoft.com/office/powerpoint/2010/main" val="3314071955"/>
              </p:ext>
            </p:extLst>
          </p:nvPr>
        </p:nvGraphicFramePr>
        <p:xfrm>
          <a:off x="1177057" y="3146499"/>
          <a:ext cx="1219200" cy="11430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33238308"/>
                    </a:ext>
                  </a:extLst>
                </a:gridCol>
                <a:gridCol w="609600">
                  <a:extLst>
                    <a:ext uri="{9D8B030D-6E8A-4147-A177-3AD203B41FA5}">
                      <a16:colId xmlns:a16="http://schemas.microsoft.com/office/drawing/2014/main" val="1962461037"/>
                    </a:ext>
                  </a:extLst>
                </a:gridCol>
              </a:tblGrid>
              <a:tr h="190500">
                <a:tc>
                  <a:txBody>
                    <a:bodyPr/>
                    <a:lstStyle/>
                    <a:p>
                      <a:pPr algn="l"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PatientID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5321711"/>
                  </a:ext>
                </a:extLst>
              </a:tr>
              <a:tr h="19050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8531181"/>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6848973"/>
                  </a:ext>
                </a:extLst>
              </a:tr>
              <a:tr h="19050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690014"/>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8389369"/>
                  </a:ext>
                </a:extLst>
              </a:tr>
              <a:tr h="190500">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9532582"/>
                  </a:ext>
                </a:extLst>
              </a:tr>
            </a:tbl>
          </a:graphicData>
        </a:graphic>
      </p:graphicFrame>
      <p:sp>
        <p:nvSpPr>
          <p:cNvPr id="9" name="TextBox 8">
            <a:extLst>
              <a:ext uri="{FF2B5EF4-FFF2-40B4-BE49-F238E27FC236}">
                <a16:creationId xmlns:a16="http://schemas.microsoft.com/office/drawing/2014/main" id="{8DC75A60-CBD2-B03C-B9B3-052FD1748697}"/>
              </a:ext>
            </a:extLst>
          </p:cNvPr>
          <p:cNvSpPr txBox="1"/>
          <p:nvPr/>
        </p:nvSpPr>
        <p:spPr>
          <a:xfrm>
            <a:off x="4215330" y="3717999"/>
            <a:ext cx="660769" cy="1015663"/>
          </a:xfrm>
          <a:prstGeom prst="rect">
            <a:avLst/>
          </a:prstGeom>
          <a:noFill/>
        </p:spPr>
        <p:txBody>
          <a:bodyPr wrap="square" rtlCol="0">
            <a:spAutoFit/>
          </a:bodyPr>
          <a:lstStyle/>
          <a:p>
            <a:r>
              <a:rPr lang="en-US" sz="1200" b="1" dirty="0">
                <a:solidFill>
                  <a:srgbClr val="FF0000"/>
                </a:solidFill>
              </a:rPr>
              <a:t>BLANK</a:t>
            </a:r>
          </a:p>
          <a:p>
            <a:r>
              <a:rPr lang="en-US" sz="1200" b="1" dirty="0">
                <a:solidFill>
                  <a:srgbClr val="FF0000"/>
                </a:solidFill>
              </a:rPr>
              <a:t>BLANK</a:t>
            </a:r>
            <a:br>
              <a:rPr lang="en-US" sz="1200" b="1" dirty="0">
                <a:solidFill>
                  <a:srgbClr val="FF0000"/>
                </a:solidFill>
              </a:rPr>
            </a:br>
            <a:r>
              <a:rPr lang="en-US" sz="1200" b="1" dirty="0" err="1">
                <a:solidFill>
                  <a:srgbClr val="FF0000"/>
                </a:solidFill>
              </a:rPr>
              <a:t>BLANK</a:t>
            </a:r>
            <a:br>
              <a:rPr lang="en-US" sz="1200" b="1" dirty="0">
                <a:solidFill>
                  <a:srgbClr val="FF0000"/>
                </a:solidFill>
              </a:rPr>
            </a:br>
            <a:r>
              <a:rPr lang="en-US" sz="1200" b="1" dirty="0" err="1">
                <a:solidFill>
                  <a:srgbClr val="FF0000"/>
                </a:solidFill>
              </a:rPr>
              <a:t>BLANK</a:t>
            </a:r>
            <a:br>
              <a:rPr lang="en-US" sz="1200" b="1" dirty="0">
                <a:solidFill>
                  <a:srgbClr val="FF0000"/>
                </a:solidFill>
              </a:rPr>
            </a:br>
            <a:r>
              <a:rPr lang="en-US" sz="1200" b="1" dirty="0" err="1">
                <a:solidFill>
                  <a:srgbClr val="FF0000"/>
                </a:solidFill>
              </a:rPr>
              <a:t>BLANK</a:t>
            </a:r>
            <a:endParaRPr lang="en-US" sz="1200" b="1" dirty="0">
              <a:solidFill>
                <a:srgbClr val="FF0000"/>
              </a:solidFill>
            </a:endParaRPr>
          </a:p>
        </p:txBody>
      </p:sp>
      <p:sp>
        <p:nvSpPr>
          <p:cNvPr id="12" name="TextBox 11">
            <a:extLst>
              <a:ext uri="{FF2B5EF4-FFF2-40B4-BE49-F238E27FC236}">
                <a16:creationId xmlns:a16="http://schemas.microsoft.com/office/drawing/2014/main" id="{AD2F6E3A-D71D-07CF-9DF5-8E64F693BF54}"/>
              </a:ext>
            </a:extLst>
          </p:cNvPr>
          <p:cNvSpPr txBox="1"/>
          <p:nvPr/>
        </p:nvSpPr>
        <p:spPr>
          <a:xfrm>
            <a:off x="8268765" y="5767810"/>
            <a:ext cx="660769" cy="646331"/>
          </a:xfrm>
          <a:prstGeom prst="rect">
            <a:avLst/>
          </a:prstGeom>
          <a:noFill/>
        </p:spPr>
        <p:txBody>
          <a:bodyPr wrap="square" rtlCol="0">
            <a:spAutoFit/>
          </a:bodyPr>
          <a:lstStyle/>
          <a:p>
            <a:r>
              <a:rPr lang="en-US" sz="1200" b="1" dirty="0">
                <a:solidFill>
                  <a:srgbClr val="FF0000"/>
                </a:solidFill>
              </a:rPr>
              <a:t>BLANK</a:t>
            </a:r>
          </a:p>
          <a:p>
            <a:r>
              <a:rPr lang="en-US" sz="1200" b="1" dirty="0">
                <a:solidFill>
                  <a:srgbClr val="FF0000"/>
                </a:solidFill>
              </a:rPr>
              <a:t>BLANK</a:t>
            </a:r>
            <a:br>
              <a:rPr lang="en-US" sz="1200" b="1" dirty="0">
                <a:solidFill>
                  <a:srgbClr val="FF0000"/>
                </a:solidFill>
              </a:rPr>
            </a:br>
            <a:r>
              <a:rPr lang="en-US" sz="1200" b="1" dirty="0" err="1">
                <a:solidFill>
                  <a:srgbClr val="FF0000"/>
                </a:solidFill>
              </a:rPr>
              <a:t>BLANK</a:t>
            </a:r>
            <a:endParaRPr lang="en-US" sz="1200" b="1" dirty="0">
              <a:solidFill>
                <a:srgbClr val="FF0000"/>
              </a:solidFill>
            </a:endParaRPr>
          </a:p>
        </p:txBody>
      </p:sp>
    </p:spTree>
    <p:extLst>
      <p:ext uri="{BB962C8B-B14F-4D97-AF65-F5344CB8AC3E}">
        <p14:creationId xmlns:p14="http://schemas.microsoft.com/office/powerpoint/2010/main" val="235314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798C2-C759-FDD4-A96C-F31DA967016A}"/>
              </a:ext>
            </a:extLst>
          </p:cNvPr>
          <p:cNvSpPr>
            <a:spLocks noGrp="1"/>
          </p:cNvSpPr>
          <p:nvPr>
            <p:ph idx="1"/>
          </p:nvPr>
        </p:nvSpPr>
        <p:spPr>
          <a:xfrm>
            <a:off x="397472" y="264485"/>
            <a:ext cx="8596668" cy="3880773"/>
          </a:xfrm>
        </p:spPr>
        <p:txBody>
          <a:bodyPr>
            <a:normAutofit/>
          </a:bodyPr>
          <a:lstStyle/>
          <a:p>
            <a:r>
              <a:rPr lang="en-US" sz="2000" dirty="0">
                <a:solidFill>
                  <a:schemeClr val="tx1"/>
                </a:solidFill>
                <a:latin typeface="Bahnschrift Condensed" panose="020B0502040204020203" pitchFamily="34" charset="0"/>
              </a:rPr>
              <a:t>There are outliers detected for these attributes, as they are heavily skewed to the right. However, being proper value, they are not treated.  </a:t>
            </a:r>
          </a:p>
          <a:p>
            <a:pPr marL="0" indent="0">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bmi</a:t>
            </a:r>
            <a:r>
              <a:rPr lang="en-US" sz="2000" dirty="0">
                <a:solidFill>
                  <a:schemeClr val="tx1"/>
                </a:solidFill>
                <a:latin typeface="Bahnschrift Condensed" panose="020B0502040204020203" pitchFamily="34" charset="0"/>
              </a:rPr>
              <a:t>                 : minimum 16, average ~30.7 and max 53.1</a:t>
            </a:r>
          </a:p>
          <a:p>
            <a:pPr marL="0" indent="0">
              <a:buNone/>
            </a:pPr>
            <a:r>
              <a:rPr lang="en-US" sz="2000" dirty="0">
                <a:solidFill>
                  <a:schemeClr val="tx1"/>
                </a:solidFill>
                <a:latin typeface="Bahnschrift Condensed" panose="020B0502040204020203" pitchFamily="34" charset="0"/>
              </a:rPr>
              <a:t>     		</a:t>
            </a:r>
            <a:r>
              <a:rPr lang="en-US" sz="2000" dirty="0" err="1">
                <a:solidFill>
                  <a:schemeClr val="tx1"/>
                </a:solidFill>
                <a:latin typeface="Bahnschrift Condensed" panose="020B0502040204020203" pitchFamily="34" charset="0"/>
              </a:rPr>
              <a:t>bloodpressure</a:t>
            </a:r>
            <a:r>
              <a:rPr lang="en-US" sz="2000" dirty="0">
                <a:solidFill>
                  <a:schemeClr val="tx1"/>
                </a:solidFill>
                <a:latin typeface="Bahnschrift Condensed" panose="020B0502040204020203" pitchFamily="34" charset="0"/>
              </a:rPr>
              <a:t>: minimum 80, average ~94.2 and max 140 </a:t>
            </a:r>
          </a:p>
          <a:p>
            <a:pPr marL="0" indent="0">
              <a:buNone/>
            </a:pPr>
            <a:r>
              <a:rPr lang="en-US" sz="2000" dirty="0">
                <a:solidFill>
                  <a:schemeClr val="tx1"/>
                </a:solidFill>
                <a:latin typeface="Bahnschrift Condensed" panose="020B0502040204020203" pitchFamily="34" charset="0"/>
              </a:rPr>
              <a:t>     		children          : minimum 0,  average ~  1.1 and max     5</a:t>
            </a:r>
          </a:p>
          <a:p>
            <a:pPr marL="0" indent="0">
              <a:buNone/>
            </a:pPr>
            <a:r>
              <a:rPr lang="en-US" sz="2000" dirty="0">
                <a:solidFill>
                  <a:schemeClr val="tx1"/>
                </a:solidFill>
                <a:latin typeface="Bahnschrift Condensed" panose="020B0502040204020203" pitchFamily="34" charset="0"/>
              </a:rPr>
              <a:t>     		claim              : minimum 80, average ~94.2 and max 140</a:t>
            </a:r>
          </a:p>
        </p:txBody>
      </p:sp>
      <p:pic>
        <p:nvPicPr>
          <p:cNvPr id="5" name="Picture 4">
            <a:extLst>
              <a:ext uri="{FF2B5EF4-FFF2-40B4-BE49-F238E27FC236}">
                <a16:creationId xmlns:a16="http://schemas.microsoft.com/office/drawing/2014/main" id="{3BD03F6E-0282-2AE0-6CA6-49537C33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32" y="2785025"/>
            <a:ext cx="3012967" cy="1828092"/>
          </a:xfrm>
          <a:prstGeom prst="rect">
            <a:avLst/>
          </a:prstGeom>
        </p:spPr>
      </p:pic>
      <p:pic>
        <p:nvPicPr>
          <p:cNvPr id="7" name="Picture 6">
            <a:extLst>
              <a:ext uri="{FF2B5EF4-FFF2-40B4-BE49-F238E27FC236}">
                <a16:creationId xmlns:a16="http://schemas.microsoft.com/office/drawing/2014/main" id="{96231EB6-25FB-1C8F-0B6D-A76596D3D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588" y="4739834"/>
            <a:ext cx="3482146" cy="1853681"/>
          </a:xfrm>
          <a:prstGeom prst="rect">
            <a:avLst/>
          </a:prstGeom>
        </p:spPr>
      </p:pic>
      <p:pic>
        <p:nvPicPr>
          <p:cNvPr id="9" name="Picture 8">
            <a:extLst>
              <a:ext uri="{FF2B5EF4-FFF2-40B4-BE49-F238E27FC236}">
                <a16:creationId xmlns:a16="http://schemas.microsoft.com/office/drawing/2014/main" id="{81C2B8F7-D155-42AC-91C8-08B554001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926" y="2785025"/>
            <a:ext cx="4038808" cy="1828092"/>
          </a:xfrm>
          <a:prstGeom prst="rect">
            <a:avLst/>
          </a:prstGeom>
        </p:spPr>
      </p:pic>
      <p:pic>
        <p:nvPicPr>
          <p:cNvPr id="11" name="Picture 10">
            <a:extLst>
              <a:ext uri="{FF2B5EF4-FFF2-40B4-BE49-F238E27FC236}">
                <a16:creationId xmlns:a16="http://schemas.microsoft.com/office/drawing/2014/main" id="{6759B6A4-2A8E-715D-022E-6C539F47B7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232" y="4739834"/>
            <a:ext cx="5339310" cy="1853681"/>
          </a:xfrm>
          <a:prstGeom prst="rect">
            <a:avLst/>
          </a:prstGeom>
        </p:spPr>
      </p:pic>
    </p:spTree>
    <p:extLst>
      <p:ext uri="{BB962C8B-B14F-4D97-AF65-F5344CB8AC3E}">
        <p14:creationId xmlns:p14="http://schemas.microsoft.com/office/powerpoint/2010/main" val="3402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7C8-99D5-C7A5-20E4-D5ACCF246D91}"/>
              </a:ext>
            </a:extLst>
          </p:cNvPr>
          <p:cNvSpPr>
            <a:spLocks noGrp="1"/>
          </p:cNvSpPr>
          <p:nvPr>
            <p:ph type="title"/>
          </p:nvPr>
        </p:nvSpPr>
        <p:spPr>
          <a:xfrm>
            <a:off x="457200" y="328756"/>
            <a:ext cx="8596668" cy="1320800"/>
          </a:xfrm>
        </p:spPr>
        <p:txBody>
          <a:bodyPr>
            <a:normAutofit/>
          </a:bodyPr>
          <a:lstStyle/>
          <a:p>
            <a:r>
              <a:rPr lang="en-US" sz="3200" b="1" dirty="0">
                <a:solidFill>
                  <a:schemeClr val="tx1"/>
                </a:solidFill>
                <a:latin typeface="Bahnschrift Condensed" panose="020B0502040204020203" pitchFamily="34" charset="0"/>
              </a:rPr>
              <a:t>Entity Relationship Diagram</a:t>
            </a:r>
          </a:p>
        </p:txBody>
      </p:sp>
      <p:pic>
        <p:nvPicPr>
          <p:cNvPr id="9" name="Picture 8">
            <a:extLst>
              <a:ext uri="{FF2B5EF4-FFF2-40B4-BE49-F238E27FC236}">
                <a16:creationId xmlns:a16="http://schemas.microsoft.com/office/drawing/2014/main" id="{033602B4-8ECE-E089-87FA-60CFE4C26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89156"/>
            <a:ext cx="8711561" cy="5425091"/>
          </a:xfrm>
          <a:prstGeom prst="rect">
            <a:avLst/>
          </a:prstGeom>
        </p:spPr>
      </p:pic>
    </p:spTree>
    <p:extLst>
      <p:ext uri="{BB962C8B-B14F-4D97-AF65-F5344CB8AC3E}">
        <p14:creationId xmlns:p14="http://schemas.microsoft.com/office/powerpoint/2010/main" val="238478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080-8336-26DD-11F3-38B195268C8B}"/>
              </a:ext>
            </a:extLst>
          </p:cNvPr>
          <p:cNvSpPr>
            <a:spLocks noGrp="1"/>
          </p:cNvSpPr>
          <p:nvPr>
            <p:ph type="title"/>
          </p:nvPr>
        </p:nvSpPr>
        <p:spPr>
          <a:xfrm>
            <a:off x="321339" y="522941"/>
            <a:ext cx="8596668" cy="1320800"/>
          </a:xfrm>
        </p:spPr>
        <p:txBody>
          <a:bodyPr>
            <a:normAutofit/>
          </a:bodyPr>
          <a:lstStyle/>
          <a:p>
            <a:pPr marL="139700" lvl="0" algn="l" rtl="0">
              <a:lnSpc>
                <a:spcPct val="115000"/>
              </a:lnSpc>
              <a:spcBef>
                <a:spcPts val="1000"/>
              </a:spcBef>
              <a:spcAft>
                <a:spcPts val="0"/>
              </a:spcAft>
              <a:buClr>
                <a:srgbClr val="000000"/>
              </a:buClr>
              <a:buSzPct val="100000"/>
            </a:pPr>
            <a:r>
              <a:rPr lang="en-US" sz="3200" b="1" dirty="0">
                <a:solidFill>
                  <a:srgbClr val="000000"/>
                </a:solidFill>
                <a:latin typeface="Bahnschrift Condensed" panose="020B0502040204020203" pitchFamily="34" charset="0"/>
                <a:cs typeface="Times New Roman" panose="02020603050405020304" pitchFamily="18" charset="0"/>
              </a:rPr>
              <a:t>Schema and Table Diagram</a:t>
            </a:r>
          </a:p>
        </p:txBody>
      </p:sp>
      <p:pic>
        <p:nvPicPr>
          <p:cNvPr id="8" name="Content Placeholder 4">
            <a:extLst>
              <a:ext uri="{FF2B5EF4-FFF2-40B4-BE49-F238E27FC236}">
                <a16:creationId xmlns:a16="http://schemas.microsoft.com/office/drawing/2014/main" id="{DF7177BE-07E0-DD52-B7DF-272B30B33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16" y="1183341"/>
            <a:ext cx="8856043" cy="4881283"/>
          </a:xfrm>
          <a:prstGeom prst="rect">
            <a:avLst/>
          </a:prstGeom>
        </p:spPr>
      </p:pic>
    </p:spTree>
    <p:extLst>
      <p:ext uri="{BB962C8B-B14F-4D97-AF65-F5344CB8AC3E}">
        <p14:creationId xmlns:p14="http://schemas.microsoft.com/office/powerpoint/2010/main" val="249057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AD81-5A71-21A4-B7C1-92B1BD04768C}"/>
              </a:ext>
            </a:extLst>
          </p:cNvPr>
          <p:cNvSpPr>
            <a:spLocks noGrp="1"/>
          </p:cNvSpPr>
          <p:nvPr>
            <p:ph type="title"/>
          </p:nvPr>
        </p:nvSpPr>
        <p:spPr>
          <a:xfrm>
            <a:off x="537212" y="764954"/>
            <a:ext cx="8596668" cy="1320800"/>
          </a:xfrm>
        </p:spPr>
        <p:txBody>
          <a:bodyPr>
            <a:normAutofit/>
          </a:bodyPr>
          <a:lstStyle/>
          <a:p>
            <a:r>
              <a:rPr lang="en-US" sz="2400" b="1" dirty="0">
                <a:solidFill>
                  <a:schemeClr val="tx1"/>
                </a:solidFill>
                <a:latin typeface="Bahnschrift Condensed" panose="020B0502040204020203" pitchFamily="34" charset="0"/>
              </a:rPr>
              <a:t>Create Table</a:t>
            </a:r>
          </a:p>
        </p:txBody>
      </p:sp>
      <p:pic>
        <p:nvPicPr>
          <p:cNvPr id="5" name="Content Placeholder 4">
            <a:extLst>
              <a:ext uri="{FF2B5EF4-FFF2-40B4-BE49-F238E27FC236}">
                <a16:creationId xmlns:a16="http://schemas.microsoft.com/office/drawing/2014/main" id="{95BFC548-1044-3184-3CFA-5E91C55560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1845" y="3451447"/>
            <a:ext cx="6559710" cy="3158652"/>
          </a:xfrm>
        </p:spPr>
      </p:pic>
      <p:pic>
        <p:nvPicPr>
          <p:cNvPr id="7" name="Picture 6">
            <a:extLst>
              <a:ext uri="{FF2B5EF4-FFF2-40B4-BE49-F238E27FC236}">
                <a16:creationId xmlns:a16="http://schemas.microsoft.com/office/drawing/2014/main" id="{3BB43293-9D88-EB55-1C0E-3EE531C23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24" y="1254936"/>
            <a:ext cx="8260631" cy="2072779"/>
          </a:xfrm>
          <a:prstGeom prst="rect">
            <a:avLst/>
          </a:prstGeom>
        </p:spPr>
      </p:pic>
      <p:sp>
        <p:nvSpPr>
          <p:cNvPr id="8" name="Title 1">
            <a:extLst>
              <a:ext uri="{FF2B5EF4-FFF2-40B4-BE49-F238E27FC236}">
                <a16:creationId xmlns:a16="http://schemas.microsoft.com/office/drawing/2014/main" id="{19C76A4B-55B6-0B3C-7317-704F92E4E6C3}"/>
              </a:ext>
            </a:extLst>
          </p:cNvPr>
          <p:cNvSpPr txBox="1">
            <a:spLocks/>
          </p:cNvSpPr>
          <p:nvPr/>
        </p:nvSpPr>
        <p:spPr>
          <a:xfrm>
            <a:off x="558094" y="3451447"/>
            <a:ext cx="1716707" cy="13208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Bahnschrift Condensed" panose="020B0502040204020203" pitchFamily="34" charset="0"/>
              </a:rPr>
              <a:t>Initial</a:t>
            </a:r>
          </a:p>
          <a:p>
            <a:r>
              <a:rPr lang="en-US" sz="2400" b="1" dirty="0">
                <a:solidFill>
                  <a:schemeClr val="tx1"/>
                </a:solidFill>
                <a:latin typeface="Bahnschrift Condensed" panose="020B0502040204020203" pitchFamily="34" charset="0"/>
              </a:rPr>
              <a:t>Observation of First 10 Rows of Data</a:t>
            </a:r>
          </a:p>
        </p:txBody>
      </p:sp>
      <p:sp>
        <p:nvSpPr>
          <p:cNvPr id="9" name="TextBox 8">
            <a:extLst>
              <a:ext uri="{FF2B5EF4-FFF2-40B4-BE49-F238E27FC236}">
                <a16:creationId xmlns:a16="http://schemas.microsoft.com/office/drawing/2014/main" id="{BE59E523-0BD3-8B84-25FA-7FC32469C7AD}"/>
              </a:ext>
            </a:extLst>
          </p:cNvPr>
          <p:cNvSpPr txBox="1"/>
          <p:nvPr/>
        </p:nvSpPr>
        <p:spPr>
          <a:xfrm>
            <a:off x="537212" y="180179"/>
            <a:ext cx="4051495" cy="584775"/>
          </a:xfrm>
          <a:prstGeom prst="rect">
            <a:avLst/>
          </a:prstGeom>
          <a:noFill/>
        </p:spPr>
        <p:txBody>
          <a:bodyPr wrap="square" rtlCol="0">
            <a:spAutoFit/>
          </a:bodyPr>
          <a:lstStyle/>
          <a:p>
            <a:r>
              <a:rPr lang="en-US" sz="3200" b="1" dirty="0">
                <a:latin typeface="Bahnschrift Condensed" panose="020B0502040204020203" pitchFamily="34" charset="0"/>
              </a:rPr>
              <a:t>SQL QUERY</a:t>
            </a:r>
          </a:p>
        </p:txBody>
      </p:sp>
      <p:sp>
        <p:nvSpPr>
          <p:cNvPr id="12" name="Oval 11">
            <a:extLst>
              <a:ext uri="{FF2B5EF4-FFF2-40B4-BE49-F238E27FC236}">
                <a16:creationId xmlns:a16="http://schemas.microsoft.com/office/drawing/2014/main" id="{50058384-83F4-E747-408F-D82F19571A88}"/>
              </a:ext>
            </a:extLst>
          </p:cNvPr>
          <p:cNvSpPr/>
          <p:nvPr/>
        </p:nvSpPr>
        <p:spPr>
          <a:xfrm>
            <a:off x="3516923" y="5078437"/>
            <a:ext cx="506437" cy="1014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TextBox 12">
            <a:extLst>
              <a:ext uri="{FF2B5EF4-FFF2-40B4-BE49-F238E27FC236}">
                <a16:creationId xmlns:a16="http://schemas.microsoft.com/office/drawing/2014/main" id="{5D6FEA98-50FC-70C5-2FC5-DCB1DA2D7CE8}"/>
              </a:ext>
            </a:extLst>
          </p:cNvPr>
          <p:cNvSpPr txBox="1"/>
          <p:nvPr/>
        </p:nvSpPr>
        <p:spPr>
          <a:xfrm>
            <a:off x="558094" y="4895979"/>
            <a:ext cx="1421093" cy="707886"/>
          </a:xfrm>
          <a:prstGeom prst="rect">
            <a:avLst/>
          </a:prstGeom>
          <a:noFill/>
        </p:spPr>
        <p:txBody>
          <a:bodyPr wrap="square" rtlCol="0">
            <a:spAutoFit/>
          </a:bodyPr>
          <a:lstStyle/>
          <a:p>
            <a:r>
              <a:rPr lang="en-US" sz="2000" dirty="0">
                <a:latin typeface="Bahnschrift Condensed" panose="020B0502040204020203" pitchFamily="34" charset="0"/>
              </a:rPr>
              <a:t>Null values observed.</a:t>
            </a:r>
          </a:p>
        </p:txBody>
      </p:sp>
    </p:spTree>
    <p:extLst>
      <p:ext uri="{BB962C8B-B14F-4D97-AF65-F5344CB8AC3E}">
        <p14:creationId xmlns:p14="http://schemas.microsoft.com/office/powerpoint/2010/main" val="28452776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1949</TotalTime>
  <Words>1427</Words>
  <Application>Microsoft Office PowerPoint</Application>
  <PresentationFormat>Widescreen</PresentationFormat>
  <Paragraphs>300</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 Condensed</vt:lpstr>
      <vt:lpstr>Calibri</vt:lpstr>
      <vt:lpstr>Roboto</vt:lpstr>
      <vt:lpstr>Trebuchet MS</vt:lpstr>
      <vt:lpstr>Wingdings</vt:lpstr>
      <vt:lpstr>Wingdings 3</vt:lpstr>
      <vt:lpstr>Facet</vt:lpstr>
      <vt:lpstr>NTUC LearningHub Capstone Project 2:   Relational Database and                              MS Excel Dashboard</vt:lpstr>
      <vt:lpstr>PowerPoint Presentation</vt:lpstr>
      <vt:lpstr>PowerPoint Presentation</vt:lpstr>
      <vt:lpstr>PowerPoint Presentation</vt:lpstr>
      <vt:lpstr>Data Reprocessing</vt:lpstr>
      <vt:lpstr>PowerPoint Presentation</vt:lpstr>
      <vt:lpstr>Entity Relationship Diagram</vt:lpstr>
      <vt:lpstr>Schema and Table Diagram</vt:lpstr>
      <vt:lpstr>Create Table</vt:lpstr>
      <vt:lpstr>Check on NULL Values</vt:lpstr>
      <vt:lpstr>DATA Normalisation Importing the Data into 3 Tables to Satisfy the Third Normal Form</vt:lpstr>
      <vt:lpstr>PowerPoint Presentation</vt:lpstr>
      <vt:lpstr>PowerPoint Presentation</vt:lpstr>
      <vt:lpstr>PowerPoint Presentation</vt:lpstr>
      <vt:lpstr>Exporting Database to Excel CSV</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Katy Hung</dc:creator>
  <cp:lastModifiedBy>Katy Hung</cp:lastModifiedBy>
  <cp:revision>21</cp:revision>
  <dcterms:created xsi:type="dcterms:W3CDTF">2023-01-25T12:32:32Z</dcterms:created>
  <dcterms:modified xsi:type="dcterms:W3CDTF">2023-03-10T03:43:45Z</dcterms:modified>
</cp:coreProperties>
</file>