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a41f69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a41f69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2a41f69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2a41f69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2a41f69e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2a41f69e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2a41f69e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2a41f69e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2a41f69e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2a41f69e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6231365" cy="5143500"/>
          </a:xfrm>
          <a:prstGeom prst="rect">
            <a:avLst/>
          </a:prstGeom>
          <a:noFill/>
          <a:ln>
            <a:noFill/>
          </a:ln>
        </p:spPr>
      </p:pic>
      <p:sp>
        <p:nvSpPr>
          <p:cNvPr id="55" name="Google Shape;55;p13"/>
          <p:cNvSpPr txBox="1"/>
          <p:nvPr>
            <p:ph type="ctrTitle"/>
          </p:nvPr>
        </p:nvSpPr>
        <p:spPr>
          <a:xfrm>
            <a:off x="3584950" y="1060925"/>
            <a:ext cx="5412000" cy="247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5000">
                <a:latin typeface="Economica"/>
                <a:ea typeface="Economica"/>
                <a:cs typeface="Economica"/>
                <a:sym typeface="Economica"/>
              </a:rPr>
              <a:t>Model predict for</a:t>
            </a:r>
            <a:endParaRPr b="1" sz="5000">
              <a:latin typeface="Economica"/>
              <a:ea typeface="Economica"/>
              <a:cs typeface="Economica"/>
              <a:sym typeface="Economica"/>
            </a:endParaRPr>
          </a:p>
          <a:p>
            <a:pPr indent="0" lvl="0" marL="0" rtl="0" algn="ctr">
              <a:spcBef>
                <a:spcPts val="0"/>
              </a:spcBef>
              <a:spcAft>
                <a:spcPts val="0"/>
              </a:spcAft>
              <a:buNone/>
            </a:pPr>
            <a:r>
              <a:rPr b="1" lang="fr" sz="5000">
                <a:latin typeface="Economica"/>
                <a:ea typeface="Economica"/>
                <a:cs typeface="Economica"/>
                <a:sym typeface="Economica"/>
              </a:rPr>
              <a:t>California</a:t>
            </a:r>
            <a:endParaRPr b="1" sz="50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nvSpPr>
        <p:spPr>
          <a:xfrm>
            <a:off x="188100" y="94000"/>
            <a:ext cx="23502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rgbClr val="000000"/>
                </a:highlight>
                <a:latin typeface="Economica"/>
                <a:ea typeface="Economica"/>
                <a:cs typeface="Economica"/>
                <a:sym typeface="Economica"/>
              </a:rPr>
              <a:t>Présentation du projet</a:t>
            </a:r>
            <a:endParaRPr b="1" sz="1800" u="sng">
              <a:solidFill>
                <a:schemeClr val="accent4"/>
              </a:solidFill>
              <a:highlight>
                <a:srgbClr val="000000"/>
              </a:highlight>
              <a:latin typeface="Economica"/>
              <a:ea typeface="Economica"/>
              <a:cs typeface="Economica"/>
              <a:sym typeface="Economica"/>
            </a:endParaRPr>
          </a:p>
        </p:txBody>
      </p:sp>
      <p:sp>
        <p:nvSpPr>
          <p:cNvPr id="61" name="Google Shape;61;p14"/>
          <p:cNvSpPr txBox="1"/>
          <p:nvPr/>
        </p:nvSpPr>
        <p:spPr>
          <a:xfrm>
            <a:off x="188100" y="698325"/>
            <a:ext cx="8675700" cy="19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chemeClr val="dk1"/>
                </a:solidFill>
              </a:rPr>
              <a:t>La startup de la Silicon Valley a demandé à notre équipe de Dev IA de prédire la valeur des logements en Californie, grâce à un modèle IA fonctionnel.</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Nous voulons notamment automatiser </a:t>
            </a:r>
            <a:r>
              <a:rPr lang="fr" sz="1500">
                <a:solidFill>
                  <a:schemeClr val="dk1"/>
                </a:solidFill>
              </a:rPr>
              <a:t>la tâche de faire des estimations personnalités, car la demande d’investissement immobilière a considérablement augmentée.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Le modèle prédictif entre en jeu pour effectuer cette tâche !</a:t>
            </a:r>
            <a:endParaRPr sz="1050">
              <a:solidFill>
                <a:schemeClr val="dk1"/>
              </a:solidFill>
              <a:highlight>
                <a:srgbClr val="FFFFFF"/>
              </a:highlight>
            </a:endParaRPr>
          </a:p>
        </p:txBody>
      </p:sp>
      <p:sp>
        <p:nvSpPr>
          <p:cNvPr id="62" name="Google Shape;62;p14"/>
          <p:cNvSpPr txBox="1"/>
          <p:nvPr/>
        </p:nvSpPr>
        <p:spPr>
          <a:xfrm>
            <a:off x="6177775" y="2799975"/>
            <a:ext cx="28068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rgbClr val="000000"/>
                </a:highlight>
                <a:latin typeface="Economica"/>
                <a:ea typeface="Economica"/>
                <a:cs typeface="Economica"/>
                <a:sym typeface="Economica"/>
              </a:rPr>
              <a:t>Concernant les données utilisées ?</a:t>
            </a:r>
            <a:endParaRPr b="1" sz="1800" u="sng">
              <a:solidFill>
                <a:schemeClr val="accent4"/>
              </a:solidFill>
              <a:highlight>
                <a:srgbClr val="000000"/>
              </a:highlight>
              <a:latin typeface="Economica"/>
              <a:ea typeface="Economica"/>
              <a:cs typeface="Economica"/>
              <a:sym typeface="Economica"/>
            </a:endParaRPr>
          </a:p>
        </p:txBody>
      </p:sp>
      <p:sp>
        <p:nvSpPr>
          <p:cNvPr id="63" name="Google Shape;63;p14"/>
          <p:cNvSpPr txBox="1"/>
          <p:nvPr/>
        </p:nvSpPr>
        <p:spPr>
          <a:xfrm>
            <a:off x="308875" y="3384225"/>
            <a:ext cx="8675700" cy="17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500">
                <a:solidFill>
                  <a:schemeClr val="dk1"/>
                </a:solidFill>
              </a:rPr>
              <a:t>Nous utilisons la base de données qui contient les prix médians des logements pour les districts de Californie issus du recensement de 1990. Nous possédons le flux de population dans l’ensemble de la Californie mais aucune données personnelles nous a été communiquées.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Notre objectif est de créer un modèle avec ces données pour prédire la valeur du prix médian des maisons par district / bloc.</a:t>
            </a:r>
            <a:endParaRPr sz="1500">
              <a:solidFill>
                <a:schemeClr val="dk1"/>
              </a:solidFill>
            </a:endParaRPr>
          </a:p>
          <a:p>
            <a:pPr indent="0" lvl="0" marL="0" rtl="0" algn="l">
              <a:spcBef>
                <a:spcPts val="0"/>
              </a:spcBef>
              <a:spcAft>
                <a:spcPts val="0"/>
              </a:spcAft>
              <a:buNone/>
            </a:pPr>
            <a:r>
              <a:t/>
            </a:r>
            <a:endParaRPr/>
          </a:p>
        </p:txBody>
      </p:sp>
      <p:sp>
        <p:nvSpPr>
          <p:cNvPr id="64" name="Google Shape;64;p14"/>
          <p:cNvSpPr/>
          <p:nvPr/>
        </p:nvSpPr>
        <p:spPr>
          <a:xfrm>
            <a:off x="-100" y="2632025"/>
            <a:ext cx="9144000" cy="5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68" name="Shape 68"/>
        <p:cNvGrpSpPr/>
        <p:nvPr/>
      </p:nvGrpSpPr>
      <p:grpSpPr>
        <a:xfrm>
          <a:off x="0" y="0"/>
          <a:ext cx="0" cy="0"/>
          <a:chOff x="0" y="0"/>
          <a:chExt cx="0" cy="0"/>
        </a:xfrm>
      </p:grpSpPr>
      <p:sp>
        <p:nvSpPr>
          <p:cNvPr id="69" name="Google Shape;69;p15"/>
          <p:cNvSpPr txBox="1"/>
          <p:nvPr/>
        </p:nvSpPr>
        <p:spPr>
          <a:xfrm>
            <a:off x="228300" y="0"/>
            <a:ext cx="2390400" cy="6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Quelques chiffres en image</a:t>
            </a:r>
            <a:endParaRPr b="1" sz="1800" u="sng">
              <a:solidFill>
                <a:schemeClr val="accent4"/>
              </a:solidFill>
              <a:highlight>
                <a:schemeClr val="dk1"/>
              </a:highlight>
              <a:latin typeface="Economica"/>
              <a:ea typeface="Economica"/>
              <a:cs typeface="Economica"/>
              <a:sym typeface="Economica"/>
            </a:endParaRPr>
          </a:p>
        </p:txBody>
      </p:sp>
      <p:pic>
        <p:nvPicPr>
          <p:cNvPr id="70" name="Google Shape;70;p15"/>
          <p:cNvPicPr preferRelativeResize="0"/>
          <p:nvPr/>
        </p:nvPicPr>
        <p:blipFill>
          <a:blip r:embed="rId3">
            <a:alphaModFix/>
          </a:blip>
          <a:stretch>
            <a:fillRect/>
          </a:stretch>
        </p:blipFill>
        <p:spPr>
          <a:xfrm>
            <a:off x="0" y="553335"/>
            <a:ext cx="4572000" cy="4590165"/>
          </a:xfrm>
          <a:prstGeom prst="rect">
            <a:avLst/>
          </a:prstGeom>
          <a:noFill/>
          <a:ln>
            <a:noFill/>
          </a:ln>
        </p:spPr>
      </p:pic>
      <p:sp>
        <p:nvSpPr>
          <p:cNvPr id="71" name="Google Shape;71;p15"/>
          <p:cNvSpPr txBox="1"/>
          <p:nvPr/>
        </p:nvSpPr>
        <p:spPr>
          <a:xfrm>
            <a:off x="3075375" y="553325"/>
            <a:ext cx="149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u="sng"/>
              <a:t>Légende</a:t>
            </a:r>
            <a:endParaRPr b="1" sz="1000" u="sng"/>
          </a:p>
          <a:p>
            <a:pPr indent="0" lvl="0" marL="0" rtl="0" algn="l">
              <a:spcBef>
                <a:spcPts val="0"/>
              </a:spcBef>
              <a:spcAft>
                <a:spcPts val="0"/>
              </a:spcAft>
              <a:buNone/>
            </a:pPr>
            <a:r>
              <a:rPr lang="fr" sz="1000"/>
              <a:t>&lt;1H OCEAN = 1.0</a:t>
            </a:r>
            <a:endParaRPr sz="1000"/>
          </a:p>
          <a:p>
            <a:pPr indent="0" lvl="0" marL="0" rtl="0" algn="l">
              <a:spcBef>
                <a:spcPts val="0"/>
              </a:spcBef>
              <a:spcAft>
                <a:spcPts val="0"/>
              </a:spcAft>
              <a:buNone/>
            </a:pPr>
            <a:r>
              <a:rPr lang="fr" sz="1000"/>
              <a:t>INLAND = 2.0</a:t>
            </a:r>
            <a:endParaRPr sz="1000"/>
          </a:p>
          <a:p>
            <a:pPr indent="0" lvl="0" marL="0" rtl="0" algn="l">
              <a:spcBef>
                <a:spcPts val="0"/>
              </a:spcBef>
              <a:spcAft>
                <a:spcPts val="0"/>
              </a:spcAft>
              <a:buNone/>
            </a:pPr>
            <a:r>
              <a:rPr lang="fr" sz="1000"/>
              <a:t>NEAR OCEAN = 3.0</a:t>
            </a:r>
            <a:endParaRPr sz="1000"/>
          </a:p>
          <a:p>
            <a:pPr indent="0" lvl="0" marL="0" rtl="0" algn="l">
              <a:spcBef>
                <a:spcPts val="0"/>
              </a:spcBef>
              <a:spcAft>
                <a:spcPts val="0"/>
              </a:spcAft>
              <a:buNone/>
            </a:pPr>
            <a:r>
              <a:rPr lang="fr" sz="1000"/>
              <a:t>NEAR BAY = 4.0</a:t>
            </a:r>
            <a:endParaRPr sz="1000"/>
          </a:p>
          <a:p>
            <a:pPr indent="0" lvl="0" marL="0" rtl="0" algn="l">
              <a:spcBef>
                <a:spcPts val="0"/>
              </a:spcBef>
              <a:spcAft>
                <a:spcPts val="0"/>
              </a:spcAft>
              <a:buNone/>
            </a:pPr>
            <a:r>
              <a:rPr lang="fr" sz="1000"/>
              <a:t>ISLAND = 5.0</a:t>
            </a:r>
            <a:endParaRPr sz="1000"/>
          </a:p>
        </p:txBody>
      </p:sp>
      <p:pic>
        <p:nvPicPr>
          <p:cNvPr id="72" name="Google Shape;72;p15"/>
          <p:cNvPicPr preferRelativeResize="0"/>
          <p:nvPr/>
        </p:nvPicPr>
        <p:blipFill>
          <a:blip r:embed="rId4">
            <a:alphaModFix/>
          </a:blip>
          <a:stretch>
            <a:fillRect/>
          </a:stretch>
        </p:blipFill>
        <p:spPr>
          <a:xfrm>
            <a:off x="4496175" y="607050"/>
            <a:ext cx="4647825" cy="3972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76" name="Shape 76"/>
        <p:cNvGrpSpPr/>
        <p:nvPr/>
      </p:nvGrpSpPr>
      <p:grpSpPr>
        <a:xfrm>
          <a:off x="0" y="0"/>
          <a:ext cx="0" cy="0"/>
          <a:chOff x="0" y="0"/>
          <a:chExt cx="0" cy="0"/>
        </a:xfrm>
      </p:grpSpPr>
      <p:sp>
        <p:nvSpPr>
          <p:cNvPr id="77" name="Google Shape;77;p16"/>
          <p:cNvSpPr txBox="1"/>
          <p:nvPr/>
        </p:nvSpPr>
        <p:spPr>
          <a:xfrm>
            <a:off x="241725" y="94000"/>
            <a:ext cx="2283000" cy="6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Résultats du model predict</a:t>
            </a:r>
            <a:endParaRPr b="1" sz="1800" u="sng">
              <a:solidFill>
                <a:schemeClr val="accent4"/>
              </a:solidFill>
              <a:highlight>
                <a:schemeClr val="dk1"/>
              </a:highlight>
              <a:latin typeface="Economica"/>
              <a:ea typeface="Economica"/>
              <a:cs typeface="Economica"/>
              <a:sym typeface="Economica"/>
            </a:endParaRPr>
          </a:p>
        </p:txBody>
      </p:sp>
      <p:sp>
        <p:nvSpPr>
          <p:cNvPr id="78" name="Google Shape;78;p16"/>
          <p:cNvSpPr txBox="1"/>
          <p:nvPr/>
        </p:nvSpPr>
        <p:spPr>
          <a:xfrm>
            <a:off x="308875" y="940075"/>
            <a:ext cx="8313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En prenant en compte toutes les problématiques et paramètres à mettre dans notre modèle, nous avons nettoyé les données. Elles sont centrées et réduites pour une meilleur efficacité du modèle.</a:t>
            </a:r>
            <a:endParaRPr sz="1500"/>
          </a:p>
        </p:txBody>
      </p:sp>
      <p:pic>
        <p:nvPicPr>
          <p:cNvPr id="79" name="Google Shape;79;p16"/>
          <p:cNvPicPr preferRelativeResize="0"/>
          <p:nvPr/>
        </p:nvPicPr>
        <p:blipFill>
          <a:blip r:embed="rId3">
            <a:alphaModFix/>
          </a:blip>
          <a:stretch>
            <a:fillRect/>
          </a:stretch>
        </p:blipFill>
        <p:spPr>
          <a:xfrm>
            <a:off x="308875" y="2054825"/>
            <a:ext cx="4078452" cy="2552700"/>
          </a:xfrm>
          <a:prstGeom prst="rect">
            <a:avLst/>
          </a:prstGeom>
          <a:noFill/>
          <a:ln>
            <a:noFill/>
          </a:ln>
        </p:spPr>
      </p:pic>
      <p:pic>
        <p:nvPicPr>
          <p:cNvPr id="80" name="Google Shape;80;p16"/>
          <p:cNvPicPr preferRelativeResize="0"/>
          <p:nvPr/>
        </p:nvPicPr>
        <p:blipFill>
          <a:blip r:embed="rId4">
            <a:alphaModFix/>
          </a:blip>
          <a:stretch>
            <a:fillRect/>
          </a:stretch>
        </p:blipFill>
        <p:spPr>
          <a:xfrm>
            <a:off x="4809350" y="2054825"/>
            <a:ext cx="3971925" cy="255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84" name="Shape 84"/>
        <p:cNvGrpSpPr/>
        <p:nvPr/>
      </p:nvGrpSpPr>
      <p:grpSpPr>
        <a:xfrm>
          <a:off x="0" y="0"/>
          <a:ext cx="0" cy="0"/>
          <a:chOff x="0" y="0"/>
          <a:chExt cx="0" cy="0"/>
        </a:xfrm>
      </p:grpSpPr>
      <p:sp>
        <p:nvSpPr>
          <p:cNvPr id="85" name="Google Shape;85;p17"/>
          <p:cNvSpPr txBox="1"/>
          <p:nvPr/>
        </p:nvSpPr>
        <p:spPr>
          <a:xfrm>
            <a:off x="214875" y="94000"/>
            <a:ext cx="24708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Réutiliser le model predict</a:t>
            </a:r>
            <a:endParaRPr b="1" sz="1800" u="sng">
              <a:solidFill>
                <a:schemeClr val="accent4"/>
              </a:solidFill>
              <a:highlight>
                <a:schemeClr val="dk1"/>
              </a:highlight>
              <a:latin typeface="Economica"/>
              <a:ea typeface="Economica"/>
              <a:cs typeface="Economica"/>
              <a:sym typeface="Economica"/>
            </a:endParaRPr>
          </a:p>
        </p:txBody>
      </p:sp>
      <p:pic>
        <p:nvPicPr>
          <p:cNvPr id="86" name="Google Shape;86;p17"/>
          <p:cNvPicPr preferRelativeResize="0"/>
          <p:nvPr/>
        </p:nvPicPr>
        <p:blipFill>
          <a:blip r:embed="rId3">
            <a:alphaModFix/>
          </a:blip>
          <a:stretch>
            <a:fillRect/>
          </a:stretch>
        </p:blipFill>
        <p:spPr>
          <a:xfrm>
            <a:off x="4652575" y="1097414"/>
            <a:ext cx="4419601" cy="2076998"/>
          </a:xfrm>
          <a:prstGeom prst="rect">
            <a:avLst/>
          </a:prstGeom>
          <a:noFill/>
          <a:ln>
            <a:noFill/>
          </a:ln>
        </p:spPr>
      </p:pic>
      <p:pic>
        <p:nvPicPr>
          <p:cNvPr id="87" name="Google Shape;87;p17"/>
          <p:cNvPicPr preferRelativeResize="0"/>
          <p:nvPr/>
        </p:nvPicPr>
        <p:blipFill>
          <a:blip r:embed="rId4">
            <a:alphaModFix/>
          </a:blip>
          <a:stretch>
            <a:fillRect/>
          </a:stretch>
        </p:blipFill>
        <p:spPr>
          <a:xfrm>
            <a:off x="61750" y="1097425"/>
            <a:ext cx="4510257" cy="2076975"/>
          </a:xfrm>
          <a:prstGeom prst="rect">
            <a:avLst/>
          </a:prstGeom>
          <a:noFill/>
          <a:ln>
            <a:noFill/>
          </a:ln>
        </p:spPr>
      </p:pic>
      <p:sp>
        <p:nvSpPr>
          <p:cNvPr id="88" name="Google Shape;88;p17"/>
          <p:cNvSpPr txBox="1"/>
          <p:nvPr/>
        </p:nvSpPr>
        <p:spPr>
          <a:xfrm>
            <a:off x="134300" y="658050"/>
            <a:ext cx="914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On peut réutiliser le modèle en appliquant les étapes Steps by Steps :</a:t>
            </a:r>
            <a:endParaRPr sz="1500"/>
          </a:p>
        </p:txBody>
      </p:sp>
      <p:pic>
        <p:nvPicPr>
          <p:cNvPr id="89" name="Google Shape;89;p17"/>
          <p:cNvPicPr preferRelativeResize="0"/>
          <p:nvPr/>
        </p:nvPicPr>
        <p:blipFill>
          <a:blip r:embed="rId5">
            <a:alphaModFix/>
          </a:blip>
          <a:stretch>
            <a:fillRect/>
          </a:stretch>
        </p:blipFill>
        <p:spPr>
          <a:xfrm>
            <a:off x="2362202" y="3730726"/>
            <a:ext cx="4419600" cy="1256549"/>
          </a:xfrm>
          <a:prstGeom prst="rect">
            <a:avLst/>
          </a:prstGeom>
          <a:noFill/>
          <a:ln>
            <a:noFill/>
          </a:ln>
        </p:spPr>
      </p:pic>
      <p:sp>
        <p:nvSpPr>
          <p:cNvPr id="90" name="Google Shape;90;p17"/>
          <p:cNvSpPr txBox="1"/>
          <p:nvPr/>
        </p:nvSpPr>
        <p:spPr>
          <a:xfrm>
            <a:off x="214875" y="3244825"/>
            <a:ext cx="742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Le modèle de prédiction pourra ensuite être appliqué sur nos données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94" name="Shape 94"/>
        <p:cNvGrpSpPr/>
        <p:nvPr/>
      </p:nvGrpSpPr>
      <p:grpSpPr>
        <a:xfrm>
          <a:off x="0" y="0"/>
          <a:ext cx="0" cy="0"/>
          <a:chOff x="0" y="0"/>
          <a:chExt cx="0" cy="0"/>
        </a:xfrm>
      </p:grpSpPr>
      <p:sp>
        <p:nvSpPr>
          <p:cNvPr id="95" name="Google Shape;95;p18"/>
          <p:cNvSpPr txBox="1"/>
          <p:nvPr/>
        </p:nvSpPr>
        <p:spPr>
          <a:xfrm>
            <a:off x="2973900" y="1860350"/>
            <a:ext cx="31962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Economica"/>
                <a:ea typeface="Economica"/>
                <a:cs typeface="Economica"/>
                <a:sym typeface="Economica"/>
              </a:rPr>
              <a:t>Merci de votre attention !</a:t>
            </a:r>
            <a:endParaRPr sz="3000">
              <a:latin typeface="Economica"/>
              <a:ea typeface="Economica"/>
              <a:cs typeface="Economica"/>
              <a:sym typeface="Economica"/>
            </a:endParaRPr>
          </a:p>
        </p:txBody>
      </p:sp>
      <p:sp>
        <p:nvSpPr>
          <p:cNvPr id="96" name="Google Shape;96;p18"/>
          <p:cNvSpPr txBox="1"/>
          <p:nvPr/>
        </p:nvSpPr>
        <p:spPr>
          <a:xfrm>
            <a:off x="3932700" y="2357250"/>
            <a:ext cx="12786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00">
                <a:latin typeface="Economica"/>
                <a:ea typeface="Economica"/>
                <a:cs typeface="Economica"/>
                <a:sym typeface="Economica"/>
              </a:rPr>
              <a:t>Thanks you !</a:t>
            </a:r>
            <a:endParaRPr sz="15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