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 SemiBold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Inter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1pHcuvS21RlkauJwmnMMenHb+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C70CFD-5EE4-4B80-836B-0A6F20DEBB66}">
  <a:tblStyle styleId="{73C70CFD-5EE4-4B80-836B-0A6F20DEBB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SemiBold-boldItalic.fntdata"/><Relationship Id="rId21" Type="http://schemas.openxmlformats.org/officeDocument/2006/relationships/font" Target="fonts/InterSemiBold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InterMedium-bold.fntdata"/><Relationship Id="rId27" Type="http://schemas.openxmlformats.org/officeDocument/2006/relationships/font" Target="fonts/Inter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Inter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c1332816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6ec1332816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ec133281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6ec133281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ec13328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6ec13328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</a:rPr>
              <a:t>Les catégories v, r, x et o sont attribuées à la recommandation de l'entreprise ('recommend')  avec les significations suivantes :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</a:rPr>
              <a:t>v - positive,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</a:rPr>
              <a:t>r - neutre,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</a:rPr>
              <a:t>x - négative,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fr" sz="1050">
                <a:solidFill>
                  <a:schemeClr val="dk1"/>
                </a:solidFill>
              </a:rPr>
              <a:t>o - sans opinion.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ec133281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6ec133281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huggingface.co/spaces/jedha0padavan/mlflow-server-final-project" TargetMode="External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aohUWga8uuJTeZ_zdPZejFAV9tJ3a912/view" TargetMode="External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www.kaggle.com/datasets/davidgauthier/glassdoor-job-reviews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type="ctrTitle"/>
          </p:nvPr>
        </p:nvSpPr>
        <p:spPr>
          <a:xfrm>
            <a:off x="1675025" y="1692825"/>
            <a:ext cx="6441000" cy="30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Projet Final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fr" sz="3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Analyse de sentiments vis-à-vis</a:t>
            </a:r>
            <a:endParaRPr i="1" sz="3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fr" sz="3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des entreprises</a:t>
            </a:r>
            <a:endParaRPr i="1" sz="3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Bloc 6 - </a:t>
            </a:r>
            <a:r>
              <a:rPr lang="fr" sz="20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Direction de projets de gestion de données</a:t>
            </a:r>
            <a:endParaRPr sz="20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ec1332816_1_14"/>
          <p:cNvSpPr txBox="1"/>
          <p:nvPr>
            <p:ph idx="4294967295" type="ctrTitle"/>
          </p:nvPr>
        </p:nvSpPr>
        <p:spPr>
          <a:xfrm>
            <a:off x="1192677" y="403300"/>
            <a:ext cx="62145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Modélisation - Résultats et limites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44" name="Google Shape;144;g36ec1332816_1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6ec1332816_1_1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6ec1332816_1_14"/>
          <p:cNvSpPr txBox="1"/>
          <p:nvPr/>
        </p:nvSpPr>
        <p:spPr>
          <a:xfrm>
            <a:off x="892050" y="2972975"/>
            <a:ext cx="79095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Les </a:t>
            </a: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deux premières approches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ont des difficultés à détecter les avis négatifs(classe 0), avec beaucoup de </a:t>
            </a: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faux négatifs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. 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Malgré le suréchantillonnage, le déséquilibre initial n’est pas entièrement compensé.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Le Transformer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montre de meilleures performances globales et une meilleure généralisation.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47" name="Google Shape;147;g36ec1332816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850" y="1059862"/>
            <a:ext cx="1897775" cy="15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6ec1332816_1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1786" y="994350"/>
            <a:ext cx="1931164" cy="16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6ec1332816_1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26975" y="975300"/>
            <a:ext cx="2423174" cy="17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idx="4294967295" type="ctrTitle"/>
          </p:nvPr>
        </p:nvSpPr>
        <p:spPr>
          <a:xfrm>
            <a:off x="1192678" y="403300"/>
            <a:ext cx="6580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Choix du modèle et déploiement</a:t>
            </a:r>
            <a:r>
              <a:rPr b="0" i="0" lang="fr" sz="25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55" name="Google Shape;1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943350" y="3009175"/>
            <a:ext cx="66426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Déploiement : 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400"/>
              <a:buFont typeface="Inter Medium"/>
              <a:buChar char="●"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Modèle et tokenizer sauvegardés, puis réutilisés dans l’appli Streamlit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400"/>
              <a:buFont typeface="Inter Medium"/>
              <a:buChar char="●"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Tracking du modèle avec </a:t>
            </a:r>
            <a:r>
              <a:rPr lang="fr" u="sng">
                <a:solidFill>
                  <a:schemeClr val="hlink"/>
                </a:solidFill>
                <a:latin typeface="Inter Medium"/>
                <a:ea typeface="Inter Medium"/>
                <a:cs typeface="Inter Medium"/>
                <a:sym typeface="Inter Medium"/>
                <a:hlinkClick r:id="rId4"/>
              </a:rPr>
              <a:t>MLflow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(versions, métriques, artefacts)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1120650" y="1096550"/>
            <a:ext cx="70392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Le modèle TF-IDF + LogReg a été retenu pour l'application déployée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966350" y="1696625"/>
            <a:ext cx="6810300" cy="115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0" name="Google Shape;160;p8"/>
          <p:cNvGraphicFramePr/>
          <p:nvPr/>
        </p:nvGraphicFramePr>
        <p:xfrm>
          <a:off x="962725" y="170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{73C70CFD-5EE4-4B80-836B-0A6F20DEBB66}</a:tableStyleId>
              </a:tblPr>
              <a:tblGrid>
                <a:gridCol w="1702550"/>
                <a:gridCol w="842300"/>
                <a:gridCol w="1743575"/>
                <a:gridCol w="2521725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Modèle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3FF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F1 Macro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3FF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Temps </a:t>
                      </a:r>
                      <a:r>
                        <a:rPr lang="fr" sz="1200"/>
                        <a:t>d'entraînement</a:t>
                      </a:r>
                      <a:r>
                        <a:rPr lang="fr" sz="1200"/>
                        <a:t> 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3FF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Déploiement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C3FFFC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8"/>
          <p:cNvSpPr txBox="1"/>
          <p:nvPr/>
        </p:nvSpPr>
        <p:spPr>
          <a:xfrm>
            <a:off x="943350" y="2020300"/>
            <a:ext cx="68295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E3449"/>
                </a:solidFill>
              </a:rPr>
              <a:t>TF-IDF + LogReg                  0.80</a:t>
            </a:r>
            <a:r>
              <a:rPr lang="fr">
                <a:solidFill>
                  <a:srgbClr val="0E3449"/>
                </a:solidFill>
              </a:rPr>
              <a:t>         </a:t>
            </a:r>
            <a:r>
              <a:rPr lang="fr" sz="1200">
                <a:solidFill>
                  <a:srgbClr val="0E3449"/>
                </a:solidFill>
              </a:rPr>
              <a:t>moins d’une min </a:t>
            </a:r>
            <a:r>
              <a:rPr lang="fr">
                <a:solidFill>
                  <a:srgbClr val="0E3449"/>
                </a:solidFill>
              </a:rPr>
              <a:t>          ✅ </a:t>
            </a:r>
            <a:r>
              <a:rPr lang="fr" sz="1200">
                <a:solidFill>
                  <a:srgbClr val="0E3449"/>
                </a:solidFill>
              </a:rPr>
              <a:t>Léger, adapté</a:t>
            </a:r>
            <a:endParaRPr sz="1200">
              <a:solidFill>
                <a:srgbClr val="0E3449"/>
              </a:solidFill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964075" y="2407200"/>
            <a:ext cx="68295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E3449"/>
                </a:solidFill>
              </a:rPr>
              <a:t>Transformer</a:t>
            </a:r>
            <a:r>
              <a:rPr lang="fr" sz="1200">
                <a:solidFill>
                  <a:srgbClr val="0E3449"/>
                </a:solidFill>
              </a:rPr>
              <a:t>                          0.88</a:t>
            </a:r>
            <a:r>
              <a:rPr lang="fr">
                <a:solidFill>
                  <a:srgbClr val="0E3449"/>
                </a:solidFill>
              </a:rPr>
              <a:t>         </a:t>
            </a:r>
            <a:r>
              <a:rPr lang="fr" sz="1200">
                <a:solidFill>
                  <a:srgbClr val="0E3449"/>
                </a:solidFill>
              </a:rPr>
              <a:t>plusieures heures</a:t>
            </a:r>
            <a:r>
              <a:rPr lang="fr" sz="1200">
                <a:solidFill>
                  <a:srgbClr val="0E3449"/>
                </a:solidFill>
              </a:rPr>
              <a:t> </a:t>
            </a:r>
            <a:r>
              <a:rPr lang="fr">
                <a:solidFill>
                  <a:srgbClr val="0E3449"/>
                </a:solidFill>
              </a:rPr>
              <a:t>        ❌ </a:t>
            </a:r>
            <a:r>
              <a:rPr lang="fr" sz="1200">
                <a:solidFill>
                  <a:srgbClr val="0E3449"/>
                </a:solidFill>
              </a:rPr>
              <a:t>Trop lourd pour HF Spaces</a:t>
            </a:r>
            <a:endParaRPr sz="1200">
              <a:solidFill>
                <a:srgbClr val="0E3449"/>
              </a:solidFill>
            </a:endParaRPr>
          </a:p>
        </p:txBody>
      </p:sp>
      <p:cxnSp>
        <p:nvCxnSpPr>
          <p:cNvPr id="163" name="Google Shape;163;p8"/>
          <p:cNvCxnSpPr/>
          <p:nvPr/>
        </p:nvCxnSpPr>
        <p:spPr>
          <a:xfrm flipH="1" rot="10800000">
            <a:off x="1017800" y="2420575"/>
            <a:ext cx="67344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4" name="Google Shape;16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0275" y="4117099"/>
            <a:ext cx="5021051" cy="7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ec1332816_1_42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Axes d’amélioration</a:t>
            </a:r>
            <a:r>
              <a:rPr b="0" i="0" lang="fr" sz="25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70" name="Google Shape;170;g36ec1332816_1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6ec1332816_1_4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6ec1332816_1_42"/>
          <p:cNvSpPr txBox="1"/>
          <p:nvPr/>
        </p:nvSpPr>
        <p:spPr>
          <a:xfrm>
            <a:off x="943350" y="1357300"/>
            <a:ext cx="6642600" cy="29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Char char="●"/>
            </a:pP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Ajouter des variables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numériques ou catégorielles (notes par critère) au modèle pour mieux capter les nuances du sentiment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Char char="●"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Prendre en compte </a:t>
            </a: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l’évolution dans le temps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des avis</a:t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Char char="●"/>
            </a:pP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Prédire les raisons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pour lesquelles les employés sont satisfaits/insatisfaits -&gt; algorithme de </a:t>
            </a: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clustering</a:t>
            </a:r>
            <a:endParaRPr b="1" sz="16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Char char="●"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Développer un pipeline de prétraitement capable de gérer des </a:t>
            </a: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formats de textes externes variés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 (.csv, .txt, etc.)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idx="4294967295" type="ctrTitle"/>
          </p:nvPr>
        </p:nvSpPr>
        <p:spPr>
          <a:xfrm>
            <a:off x="1089725" y="19707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48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Merci de votre </a:t>
            </a:r>
            <a:r>
              <a:rPr b="0" i="0" lang="fr" sz="48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fr" sz="48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attention</a:t>
            </a:r>
            <a:endParaRPr b="0" i="0" sz="48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390600" y="1308375"/>
            <a:ext cx="25131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Réalisé par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3582425" y="1203950"/>
            <a:ext cx="50718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fr" sz="4000" u="none" cap="none" strike="noStrike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Olga KOSENKO</a:t>
            </a:r>
            <a:endParaRPr b="0" i="0" sz="40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28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Promo dsfs-od-10</a:t>
            </a:r>
            <a:endParaRPr sz="40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idx="4294967295" type="ctrTitle"/>
          </p:nvPr>
        </p:nvSpPr>
        <p:spPr>
          <a:xfrm>
            <a:off x="1192671" y="403300"/>
            <a:ext cx="3368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5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Contexte et objectif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"/>
          <p:cNvSpPr txBox="1"/>
          <p:nvPr/>
        </p:nvSpPr>
        <p:spPr>
          <a:xfrm>
            <a:off x="1192675" y="1249575"/>
            <a:ext cx="67434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Problématique </a:t>
            </a:r>
            <a:endParaRPr i="1" sz="160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Comment analyser des </a:t>
            </a: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avis employés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afin de </a:t>
            </a: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prédire le taux de satisfaction</a:t>
            </a:r>
            <a:endParaRPr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Objectif</a:t>
            </a:r>
            <a:endParaRPr>
              <a:solidFill>
                <a:srgbClr val="0E3449"/>
              </a:solidFill>
            </a:endParaRPr>
          </a:p>
          <a:p>
            <a:pPr indent="0" lvl="0" marL="0" rtl="0" algn="just">
              <a:spcBef>
                <a:spcPts val="900"/>
              </a:spcBef>
              <a:spcAft>
                <a:spcPts val="0"/>
              </a:spcAft>
              <a:buNone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Développer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un outil d’analyse qui permettra : 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just">
              <a:spcBef>
                <a:spcPts val="60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Char char="●"/>
            </a:pPr>
            <a:r>
              <a:rPr lang="fr" sz="1600" u="sng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aux candidats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, d’obtenir un aperçu synthétique de l’ambiance de travail et de la culture d’entreprise.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Char char="●"/>
            </a:pPr>
            <a:r>
              <a:rPr lang="fr" sz="1600" u="sng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aux entreprises 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de comprendre et piloter le ressenti de leurs employés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Périmètre </a:t>
            </a:r>
            <a:r>
              <a:rPr b="0" i="0" lang="fr" sz="1600" u="none" cap="none" strike="noStrike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: </a:t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source des données : avis anonymes collectés sur </a:t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425" y="4415825"/>
            <a:ext cx="1466175" cy="4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ec1332816_0_3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fr" sz="25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Etapes du projet :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9" name="Google Shape;79;g36ec1332816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36ec1332816_0_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36ec1332816_0_3"/>
          <p:cNvSpPr txBox="1"/>
          <p:nvPr/>
        </p:nvSpPr>
        <p:spPr>
          <a:xfrm>
            <a:off x="644850" y="1204700"/>
            <a:ext cx="7587300" cy="3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05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AutoNum type="arabicPeriod"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Définition de la problématique et des objectifs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05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AutoNum type="arabicPeriod"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Exploration du jeu de données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05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AutoNum type="arabicPeriod"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Prétraitement des avis textuels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05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AutoNum type="arabicPeriod"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Comparaison et choix du modèle de prédiction du sentiment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05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AutoNum type="arabicPeriod"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Développement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 de l’application Streamlit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30200" lvl="0" marL="405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E3449"/>
              </a:buClr>
              <a:buSzPts val="1600"/>
              <a:buFont typeface="Inter Medium"/>
              <a:buAutoNum type="arabicPeriod"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Déploiement sur Hugging Face Spaces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Démo de l’outil d’analyse</a:t>
            </a:r>
            <a:r>
              <a:rPr b="0" i="0" lang="fr" sz="2500" u="none" cap="none" strike="noStrike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: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644850" y="1235625"/>
            <a:ext cx="77454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Tableau de bord interactif  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créé avec Streamlit </a:t>
            </a:r>
            <a:r>
              <a:rPr i="0" lang="fr" sz="1600" u="none" cap="none" strike="noStrike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et 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déployé sur </a:t>
            </a:r>
            <a:r>
              <a:rPr i="0" lang="fr" sz="1600" u="none" cap="none" strike="noStrike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Hugging Face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.</a:t>
            </a:r>
            <a:endParaRPr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Permet d’explorer les retours d’employés en temps réel.</a:t>
            </a:r>
            <a:endParaRPr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" sz="1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90" name="Google Shape;90;p4" title="Demo_dashboard.mk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924" y="2258600"/>
            <a:ext cx="3943325" cy="22181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644850" y="2315750"/>
            <a:ext cx="34821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Inclut un </a:t>
            </a: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onglet dédié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à l’analyse d’avis d’une entreprise externe (non vue par le modèle).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idx="4294967295" type="ctrTitle"/>
          </p:nvPr>
        </p:nvSpPr>
        <p:spPr>
          <a:xfrm>
            <a:off x="1192675" y="403300"/>
            <a:ext cx="6528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Jeu de données - Aperçu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919525" y="1079150"/>
            <a:ext cx="7122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Source :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r>
              <a:rPr lang="fr" sz="16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Glassdoor Job Reviews (Kaggle)</a:t>
            </a:r>
            <a:r>
              <a:rPr lang="fr" sz="11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i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(838 566 lignes)</a:t>
            </a:r>
            <a:endParaRPr i="0" sz="1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Contenu : 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Avis d’employés et évaluations multi-critères.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Format 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: notes (quantitatives) + commentaires (texte libre).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Domaine : </a:t>
            </a:r>
            <a:r>
              <a:rPr lang="fr" sz="16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divers secteurs d’activité au Royaume-Uni</a:t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 b="1" sz="1100">
              <a:solidFill>
                <a:srgbClr val="59595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919525" y="3041575"/>
            <a:ext cx="47331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Avantages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: volume suffisant, stabilité des thèmes.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Limite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: biais possible lié à la surreprésentation de grandes entreprises.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Réduction appliquée 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pour rendre l’analyse NLP et l'entraînement</a:t>
            </a: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des modèles plus gérables.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3025" y="2348175"/>
            <a:ext cx="2280075" cy="22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idx="4294967295" type="ctrTitle"/>
          </p:nvPr>
        </p:nvSpPr>
        <p:spPr>
          <a:xfrm>
            <a:off x="1192675" y="403300"/>
            <a:ext cx="6871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Préparation des données</a:t>
            </a:r>
            <a:endParaRPr b="0" i="0" sz="29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/>
          <p:nvPr/>
        </p:nvSpPr>
        <p:spPr>
          <a:xfrm>
            <a:off x="0" y="4901850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920625" y="1069900"/>
            <a:ext cx="42348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Réduction et filtrage</a:t>
            </a:r>
            <a:endParaRPr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400"/>
              <a:buFont typeface="Inter Medium"/>
              <a:buChar char="●"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entreprises ≥ 5000 avis -&gt; 33 firmes 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(67%  des données)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400"/>
              <a:buFont typeface="Inter Medium"/>
              <a:buChar char="●"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10 firmes les plus commentées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015955"/>
                </a:solidFill>
                <a:latin typeface="Inter Medium"/>
                <a:ea typeface="Inter Medium"/>
                <a:cs typeface="Inter Medium"/>
                <a:sym typeface="Inter Medium"/>
              </a:rPr>
              <a:t>Objectif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: équilibre entre volume suffisant (~345K lignes) et faisabilité technique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8000" y="1246000"/>
            <a:ext cx="3469375" cy="15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 txBox="1"/>
          <p:nvPr/>
        </p:nvSpPr>
        <p:spPr>
          <a:xfrm>
            <a:off x="5333388" y="936400"/>
            <a:ext cx="34062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TOP 10 des entreprises avec le plus d’avis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2" name="Google Shape;112;p6"/>
          <p:cNvCxnSpPr/>
          <p:nvPr/>
        </p:nvCxnSpPr>
        <p:spPr>
          <a:xfrm flipH="1" rot="10800000">
            <a:off x="5344800" y="2155800"/>
            <a:ext cx="3383400" cy="22800"/>
          </a:xfrm>
          <a:prstGeom prst="straightConnector1">
            <a:avLst/>
          </a:prstGeom>
          <a:noFill/>
          <a:ln cap="flat" cmpd="sng" w="9525">
            <a:solidFill>
              <a:srgbClr val="00DBD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3" name="Google Shape;113;p6"/>
          <p:cNvSpPr txBox="1"/>
          <p:nvPr/>
        </p:nvSpPr>
        <p:spPr>
          <a:xfrm>
            <a:off x="937775" y="3054475"/>
            <a:ext cx="32175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Choix de la variable cible</a:t>
            </a:r>
            <a:endParaRPr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400"/>
              <a:buFont typeface="Inter"/>
              <a:buChar char="●"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‘overall_rating’ 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retenue : champ le plus complet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400"/>
              <a:buFont typeface="Inter Medium"/>
              <a:buChar char="●"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‘recommend’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 écarté : trop de valeurs nulles/ No opinion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9724" y="3077562"/>
            <a:ext cx="2057651" cy="16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1700" y="3209621"/>
            <a:ext cx="1616250" cy="13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idx="4294967295" type="ctrTitle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Analyse NLP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/>
          <p:nvPr/>
        </p:nvSpPr>
        <p:spPr>
          <a:xfrm>
            <a:off x="0" y="4892100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526300" y="1178475"/>
            <a:ext cx="47034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Prétraitement linguistique</a:t>
            </a:r>
            <a:endParaRPr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E3449"/>
              </a:buClr>
              <a:buSzPts val="1400"/>
              <a:buChar char="●"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Tokenisation et lemmatisation avec </a:t>
            </a:r>
            <a:r>
              <a:rPr i="1"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SpaCy</a:t>
            </a:r>
            <a:endParaRPr i="1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400"/>
              <a:buChar char="●"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Suppression des stop words personnalisés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400"/>
              <a:buChar char="●"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Fusion des champs headline, pros, cons</a:t>
            </a:r>
            <a:b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Exploration sémantique</a:t>
            </a:r>
            <a:endParaRPr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E3449"/>
              </a:buClr>
              <a:buSzPts val="1400"/>
              <a:buChar char="●"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Génération de WordClouds pour les points positifs et négatifs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1400"/>
              <a:buChar char="●"/>
            </a:pP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Extraction des top n-grammes les plus fréquents (avantages / inconvénients)</a:t>
            </a:r>
            <a:b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</a:b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4" name="Google Shape;12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941" y="809900"/>
            <a:ext cx="2117384" cy="1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650" y="2412687"/>
            <a:ext cx="2166149" cy="144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20350" y="1474600"/>
            <a:ext cx="1301200" cy="77571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06575" y="2412675"/>
            <a:ext cx="1301200" cy="7202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8" name="Google Shape;128;p7"/>
          <p:cNvSpPr txBox="1"/>
          <p:nvPr/>
        </p:nvSpPr>
        <p:spPr>
          <a:xfrm>
            <a:off x="526300" y="4288475"/>
            <a:ext cx="824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fr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Objectif : </a:t>
            </a:r>
            <a:r>
              <a:rPr lang="fr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Identifier les termes et thèmes les plus récurrents pour chaque entreprise, indépendamment des notes numériques</a:t>
            </a:r>
            <a:endParaRPr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ec1332816_1_7"/>
          <p:cNvSpPr txBox="1"/>
          <p:nvPr>
            <p:ph idx="4294967295" type="ctrTitle"/>
          </p:nvPr>
        </p:nvSpPr>
        <p:spPr>
          <a:xfrm>
            <a:off x="1192676" y="403300"/>
            <a:ext cx="5820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Modélisation -méthodes appliquées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34" name="Google Shape;134;g36ec1332816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6ec1332816_1_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6ec1332816_1_7"/>
          <p:cNvSpPr txBox="1"/>
          <p:nvPr/>
        </p:nvSpPr>
        <p:spPr>
          <a:xfrm>
            <a:off x="926350" y="1167050"/>
            <a:ext cx="7189500" cy="3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37" name="Google Shape;137;g36ec1332816_1_7"/>
          <p:cNvGraphicFramePr/>
          <p:nvPr/>
        </p:nvGraphicFramePr>
        <p:xfrm>
          <a:off x="952500" y="101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{73C70CFD-5EE4-4B80-836B-0A6F20DEBB66}</a:tableStyleId>
              </a:tblPr>
              <a:tblGrid>
                <a:gridCol w="1950900"/>
                <a:gridCol w="2058425"/>
                <a:gridCol w="1879550"/>
                <a:gridCol w="1675875"/>
              </a:tblGrid>
              <a:tr h="3619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Résultats Machine Learning Supervisé</a:t>
                      </a:r>
                      <a:endParaRPr>
                        <a:latin typeface="Inter Medium"/>
                        <a:ea typeface="Inter Medium"/>
                        <a:cs typeface="Inter Medium"/>
                        <a:sym typeface="Inter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Setup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F1 Score(macro avg)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300">
                          <a:solidFill>
                            <a:schemeClr val="lt1"/>
                          </a:solidFill>
                        </a:rPr>
                        <a:t>Précision (macro avg)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Temps traitement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595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TF-IDF +RegLog</a:t>
                      </a:r>
                      <a:endParaRPr>
                        <a:latin typeface="Inter Medium"/>
                        <a:ea typeface="Inter Medium"/>
                        <a:cs typeface="Inter Medium"/>
                        <a:sym typeface="Inter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FF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0.80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0.84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30 sec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1595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Modèle simple mais performant, malgré le déséquilibre des classes. Rappel plus faible sur avis négatifs (0.57)</a:t>
                      </a:r>
                      <a:endParaRPr sz="1100">
                        <a:solidFill>
                          <a:srgbClr val="01595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</a:tr>
              <a:tr h="56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Word Embedding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 +</a:t>
                      </a:r>
                      <a:endParaRPr>
                        <a:solidFill>
                          <a:schemeClr val="dk1"/>
                        </a:solidFill>
                        <a:latin typeface="Inter Medium"/>
                        <a:ea typeface="Inter Medium"/>
                        <a:cs typeface="Inter Medium"/>
                        <a:sym typeface="Inter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RegLog      </a:t>
                      </a:r>
                      <a:r>
                        <a:rPr lang="fr">
                          <a:solidFill>
                            <a:srgbClr val="015955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+SMOTE</a:t>
                      </a:r>
                      <a:endParaRPr>
                        <a:solidFill>
                          <a:srgbClr val="015955"/>
                        </a:solidFill>
                        <a:latin typeface="Inter Medium"/>
                        <a:ea typeface="Inter Medium"/>
                        <a:cs typeface="Inter Medium"/>
                        <a:sym typeface="Inter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FF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0.77</a:t>
                      </a:r>
                      <a:endParaRPr>
                        <a:solidFill>
                          <a:schemeClr val="dk1"/>
                        </a:solidFill>
                        <a:latin typeface="Inter Medium"/>
                        <a:ea typeface="Inter Medium"/>
                        <a:cs typeface="Inter Medium"/>
                        <a:sym typeface="Inter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0.73</a:t>
                      </a:r>
                      <a:endParaRPr>
                        <a:solidFill>
                          <a:schemeClr val="dk1"/>
                        </a:solidFill>
                        <a:latin typeface="Inter Medium"/>
                        <a:ea typeface="Inter Medium"/>
                        <a:cs typeface="Inter Medium"/>
                        <a:sym typeface="Inter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0.82</a:t>
                      </a:r>
                      <a:endParaRPr>
                        <a:solidFill>
                          <a:schemeClr val="dk1"/>
                        </a:solidFill>
                        <a:latin typeface="Inter Medium"/>
                        <a:ea typeface="Inter Medium"/>
                        <a:cs typeface="Inter Medium"/>
                        <a:sym typeface="Inter Medi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0.76</a:t>
                      </a:r>
                      <a:endParaRPr>
                        <a:solidFill>
                          <a:schemeClr val="dk1"/>
                        </a:solidFill>
                        <a:latin typeface="Inter Medium"/>
                        <a:ea typeface="Inter Medium"/>
                        <a:cs typeface="Inter Medium"/>
                        <a:sym typeface="Inter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3 min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285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1595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Modèle moins performant que TF-IDF + RegLog</a:t>
                      </a:r>
                      <a:endParaRPr sz="1100">
                        <a:solidFill>
                          <a:srgbClr val="015955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1595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Rappel faible négatif, amélioré avec SMOTE (0.53-&gt;0.81), mais précision en baisse.</a:t>
                      </a:r>
                      <a:endParaRPr sz="1300">
                        <a:solidFill>
                          <a:srgbClr val="01595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</a:tr>
              <a:tr h="56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Transformer (BERT) +Fine-tuning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3FF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0.88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0.90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Inter Medium"/>
                          <a:ea typeface="Inter Medium"/>
                          <a:cs typeface="Inter Medium"/>
                          <a:sym typeface="Inter Medium"/>
                        </a:rPr>
                        <a:t>~9 heures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E344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4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01595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Modèle robuste et performant. Meilleure couverture </a:t>
                      </a:r>
                      <a:r>
                        <a:rPr lang="fr" sz="1100">
                          <a:solidFill>
                            <a:srgbClr val="01595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globale</a:t>
                      </a:r>
                      <a:r>
                        <a:rPr lang="fr" sz="1100">
                          <a:solidFill>
                            <a:srgbClr val="01595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, </a:t>
                      </a:r>
                      <a:r>
                        <a:rPr lang="fr" sz="1100">
                          <a:solidFill>
                            <a:srgbClr val="015955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mais temps et ressources importants.</a:t>
                      </a:r>
                      <a:endParaRPr sz="1300">
                        <a:solidFill>
                          <a:srgbClr val="01595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138" name="Google Shape;138;g36ec1332816_1_7"/>
          <p:cNvCxnSpPr/>
          <p:nvPr/>
        </p:nvCxnSpPr>
        <p:spPr>
          <a:xfrm flipH="1" rot="10800000">
            <a:off x="2800875" y="2984425"/>
            <a:ext cx="594300" cy="5700"/>
          </a:xfrm>
          <a:prstGeom prst="straightConnector1">
            <a:avLst/>
          </a:prstGeom>
          <a:noFill/>
          <a:ln cap="flat" cmpd="sng" w="9525">
            <a:solidFill>
              <a:srgbClr val="18803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