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45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44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35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86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32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62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9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2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5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8D08-285B-476B-BD44-3BB285AD2C09}" type="datetimeFigureOut">
              <a:rPr lang="en-CA" smtClean="0"/>
              <a:t>2018-08-01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1334-E09E-489A-AB77-D20D73B412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9066" y="504025"/>
            <a:ext cx="144016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CA" dirty="0" err="1" smtClean="0"/>
              <a:t>Darknet</a:t>
            </a:r>
            <a:r>
              <a:rPr lang="en-CA" dirty="0" smtClean="0"/>
              <a:t> </a:t>
            </a:r>
            <a:r>
              <a:rPr lang="en-CA" dirty="0"/>
              <a:t>Market Scraping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116" y="504025"/>
            <a:ext cx="144016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CA" dirty="0"/>
              <a:t>Drug User </a:t>
            </a:r>
            <a:r>
              <a:rPr lang="en-CA" dirty="0" smtClean="0"/>
              <a:t>Surveys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660818" y="504025"/>
            <a:ext cx="1133121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CA" dirty="0"/>
              <a:t>Drug Status Requests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288581"/>
            <a:ext cx="1641702" cy="738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CA" dirty="0"/>
              <a:t>Unstructured Text Scraping From Drug Forums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9967" y="291128"/>
            <a:ext cx="1029721" cy="738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CA" dirty="0"/>
              <a:t>Other data sources (i.e. LIMS)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6114" y="1268759"/>
            <a:ext cx="14761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00" indent="-144000">
              <a:buAutoNum type="arabicPeriod"/>
            </a:pPr>
            <a:r>
              <a:rPr lang="en-CA" sz="1200" dirty="0" smtClean="0"/>
              <a:t>Choose Venue</a:t>
            </a:r>
          </a:p>
          <a:p>
            <a:pPr marL="36000" indent="-144000">
              <a:buAutoNum type="arabicPeriod"/>
            </a:pPr>
            <a:r>
              <a:rPr lang="en-CA" sz="1200" dirty="0" smtClean="0"/>
              <a:t>Run Survey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02396" y="1270720"/>
            <a:ext cx="16335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00" indent="-144000">
              <a:buAutoNum type="arabicPeriod"/>
            </a:pPr>
            <a:r>
              <a:rPr lang="en-CA" sz="1200" dirty="0" smtClean="0"/>
              <a:t>Choose website</a:t>
            </a:r>
          </a:p>
          <a:p>
            <a:pPr marL="36000" indent="-144000">
              <a:buAutoNum type="arabicPeriod"/>
            </a:pPr>
            <a:r>
              <a:rPr lang="en-CA" sz="1200" dirty="0" smtClean="0"/>
              <a:t>Scrape</a:t>
            </a:r>
          </a:p>
          <a:p>
            <a:pPr marL="36000" indent="-144000">
              <a:buAutoNum type="arabicPeriod"/>
            </a:pPr>
            <a:r>
              <a:rPr lang="en-CA" sz="1200" dirty="0" smtClean="0"/>
              <a:t>Choose parameters</a:t>
            </a:r>
          </a:p>
          <a:p>
            <a:pPr marL="36000" indent="-144000">
              <a:buAutoNum type="arabicPeriod"/>
            </a:pPr>
            <a:r>
              <a:rPr lang="en-CA" sz="1200" dirty="0" smtClean="0"/>
              <a:t>Extract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49289" y="1239827"/>
            <a:ext cx="155893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00" indent="-144000">
              <a:buAutoNum type="arabicPeriod"/>
            </a:pPr>
            <a:r>
              <a:rPr lang="en-CA" sz="1200" dirty="0" smtClean="0"/>
              <a:t>Choose website</a:t>
            </a:r>
          </a:p>
          <a:p>
            <a:pPr marL="36000" indent="-144000">
              <a:buAutoNum type="arabicPeriod"/>
            </a:pPr>
            <a:r>
              <a:rPr lang="en-CA" sz="1200" dirty="0" smtClean="0"/>
              <a:t>Scrape</a:t>
            </a:r>
          </a:p>
          <a:p>
            <a:pPr marL="36000" indent="-144000">
              <a:buAutoNum type="arabicPeriod"/>
            </a:pPr>
            <a:r>
              <a:rPr lang="en-CA" sz="1200" dirty="0" smtClean="0"/>
              <a:t>Choose parameters</a:t>
            </a:r>
          </a:p>
          <a:p>
            <a:pPr marL="36000" indent="-144000">
              <a:buAutoNum type="arabicPeriod"/>
            </a:pPr>
            <a:r>
              <a:rPr lang="en-CA" sz="1200" dirty="0" smtClean="0"/>
              <a:t>Design/implement NLP???</a:t>
            </a:r>
          </a:p>
          <a:p>
            <a:pPr marL="36000" indent="-144000">
              <a:buAutoNum type="arabicPeriod"/>
            </a:pPr>
            <a:r>
              <a:rPr lang="en-CA" sz="1200" dirty="0" smtClean="0"/>
              <a:t>Extract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9296" y="1239827"/>
            <a:ext cx="14761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CA" sz="1200" dirty="0" smtClean="0"/>
              <a:t>Extract status database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66745" y="1288192"/>
            <a:ext cx="14761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CA" sz="1200" dirty="0" smtClean="0"/>
              <a:t>Extract status database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68200" y="2420888"/>
            <a:ext cx="7504200" cy="1426845"/>
            <a:chOff x="467544" y="2348880"/>
            <a:chExt cx="7504200" cy="2160240"/>
          </a:xfrm>
        </p:grpSpPr>
        <p:grpSp>
          <p:nvGrpSpPr>
            <p:cNvPr id="52" name="Group 51"/>
            <p:cNvGrpSpPr/>
            <p:nvPr/>
          </p:nvGrpSpPr>
          <p:grpSpPr>
            <a:xfrm>
              <a:off x="467544" y="2348880"/>
              <a:ext cx="3676200" cy="1937072"/>
              <a:chOff x="467544" y="2348880"/>
              <a:chExt cx="3676200" cy="1937072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467544" y="2348880"/>
                <a:ext cx="3676200" cy="1790700"/>
              </a:xfrm>
              <a:custGeom>
                <a:avLst/>
                <a:gdLst>
                  <a:gd name="connsiteX0" fmla="*/ 0 w 2979420"/>
                  <a:gd name="connsiteY0" fmla="*/ 0 h 1165860"/>
                  <a:gd name="connsiteX1" fmla="*/ 2209800 w 2979420"/>
                  <a:gd name="connsiteY1" fmla="*/ 274320 h 1165860"/>
                  <a:gd name="connsiteX2" fmla="*/ 2979420 w 2979420"/>
                  <a:gd name="connsiteY2" fmla="*/ 1165860 h 1165860"/>
                  <a:gd name="connsiteX0" fmla="*/ 0 w 2979420"/>
                  <a:gd name="connsiteY0" fmla="*/ 135615 h 1301475"/>
                  <a:gd name="connsiteX1" fmla="*/ 2209800 w 2979420"/>
                  <a:gd name="connsiteY1" fmla="*/ 409935 h 1301475"/>
                  <a:gd name="connsiteX2" fmla="*/ 2979420 w 2979420"/>
                  <a:gd name="connsiteY2" fmla="*/ 1301475 h 1301475"/>
                  <a:gd name="connsiteX0" fmla="*/ 0 w 2979420"/>
                  <a:gd name="connsiteY0" fmla="*/ 0 h 1165860"/>
                  <a:gd name="connsiteX1" fmla="*/ 2209800 w 2979420"/>
                  <a:gd name="connsiteY1" fmla="*/ 274320 h 1165860"/>
                  <a:gd name="connsiteX2" fmla="*/ 2979420 w 2979420"/>
                  <a:gd name="connsiteY2" fmla="*/ 1165860 h 1165860"/>
                  <a:gd name="connsiteX0" fmla="*/ 0 w 2979420"/>
                  <a:gd name="connsiteY0" fmla="*/ 0 h 1165860"/>
                  <a:gd name="connsiteX1" fmla="*/ 2209800 w 2979420"/>
                  <a:gd name="connsiteY1" fmla="*/ 274320 h 1165860"/>
                  <a:gd name="connsiteX2" fmla="*/ 2979420 w 2979420"/>
                  <a:gd name="connsiteY2" fmla="*/ 1165860 h 1165860"/>
                  <a:gd name="connsiteX0" fmla="*/ 0 w 3042484"/>
                  <a:gd name="connsiteY0" fmla="*/ 0 h 1790700"/>
                  <a:gd name="connsiteX1" fmla="*/ 2209800 w 3042484"/>
                  <a:gd name="connsiteY1" fmla="*/ 274320 h 1790700"/>
                  <a:gd name="connsiteX2" fmla="*/ 3042484 w 3042484"/>
                  <a:gd name="connsiteY2" fmla="*/ 1790700 h 1790700"/>
                  <a:gd name="connsiteX0" fmla="*/ 0 w 3043812"/>
                  <a:gd name="connsiteY0" fmla="*/ 0 h 1790700"/>
                  <a:gd name="connsiteX1" fmla="*/ 2209800 w 3043812"/>
                  <a:gd name="connsiteY1" fmla="*/ 274320 h 1790700"/>
                  <a:gd name="connsiteX2" fmla="*/ 3042484 w 3043812"/>
                  <a:gd name="connsiteY2" fmla="*/ 1790700 h 1790700"/>
                  <a:gd name="connsiteX0" fmla="*/ 0 w 3042484"/>
                  <a:gd name="connsiteY0" fmla="*/ 0 h 1790700"/>
                  <a:gd name="connsiteX1" fmla="*/ 2209800 w 3042484"/>
                  <a:gd name="connsiteY1" fmla="*/ 274320 h 1790700"/>
                  <a:gd name="connsiteX2" fmla="*/ 3042484 w 3042484"/>
                  <a:gd name="connsiteY2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2484" h="1790700">
                    <a:moveTo>
                      <a:pt x="0" y="0"/>
                    </a:moveTo>
                    <a:cubicBezTo>
                      <a:pt x="490841" y="443865"/>
                      <a:pt x="1702719" y="-24130"/>
                      <a:pt x="2209800" y="274320"/>
                    </a:cubicBezTo>
                    <a:cubicBezTo>
                      <a:pt x="2716881" y="572770"/>
                      <a:pt x="3028824" y="785813"/>
                      <a:pt x="3042484" y="1790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143744" y="4132436"/>
                <a:ext cx="0" cy="15351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flipH="1">
              <a:off x="4296144" y="2348880"/>
              <a:ext cx="3675600" cy="1934716"/>
              <a:chOff x="467544" y="2349996"/>
              <a:chExt cx="3676200" cy="1934716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467544" y="2349996"/>
                <a:ext cx="3676200" cy="1790700"/>
              </a:xfrm>
              <a:custGeom>
                <a:avLst/>
                <a:gdLst>
                  <a:gd name="connsiteX0" fmla="*/ 0 w 2979420"/>
                  <a:gd name="connsiteY0" fmla="*/ 0 h 1165860"/>
                  <a:gd name="connsiteX1" fmla="*/ 2209800 w 2979420"/>
                  <a:gd name="connsiteY1" fmla="*/ 274320 h 1165860"/>
                  <a:gd name="connsiteX2" fmla="*/ 2979420 w 2979420"/>
                  <a:gd name="connsiteY2" fmla="*/ 1165860 h 1165860"/>
                  <a:gd name="connsiteX0" fmla="*/ 0 w 2979420"/>
                  <a:gd name="connsiteY0" fmla="*/ 135615 h 1301475"/>
                  <a:gd name="connsiteX1" fmla="*/ 2209800 w 2979420"/>
                  <a:gd name="connsiteY1" fmla="*/ 409935 h 1301475"/>
                  <a:gd name="connsiteX2" fmla="*/ 2979420 w 2979420"/>
                  <a:gd name="connsiteY2" fmla="*/ 1301475 h 1301475"/>
                  <a:gd name="connsiteX0" fmla="*/ 0 w 2979420"/>
                  <a:gd name="connsiteY0" fmla="*/ 0 h 1165860"/>
                  <a:gd name="connsiteX1" fmla="*/ 2209800 w 2979420"/>
                  <a:gd name="connsiteY1" fmla="*/ 274320 h 1165860"/>
                  <a:gd name="connsiteX2" fmla="*/ 2979420 w 2979420"/>
                  <a:gd name="connsiteY2" fmla="*/ 1165860 h 1165860"/>
                  <a:gd name="connsiteX0" fmla="*/ 0 w 2979420"/>
                  <a:gd name="connsiteY0" fmla="*/ 0 h 1165860"/>
                  <a:gd name="connsiteX1" fmla="*/ 2209800 w 2979420"/>
                  <a:gd name="connsiteY1" fmla="*/ 274320 h 1165860"/>
                  <a:gd name="connsiteX2" fmla="*/ 2979420 w 2979420"/>
                  <a:gd name="connsiteY2" fmla="*/ 1165860 h 1165860"/>
                  <a:gd name="connsiteX0" fmla="*/ 0 w 3042484"/>
                  <a:gd name="connsiteY0" fmla="*/ 0 h 1790700"/>
                  <a:gd name="connsiteX1" fmla="*/ 2209800 w 3042484"/>
                  <a:gd name="connsiteY1" fmla="*/ 274320 h 1790700"/>
                  <a:gd name="connsiteX2" fmla="*/ 3042484 w 3042484"/>
                  <a:gd name="connsiteY2" fmla="*/ 1790700 h 1790700"/>
                  <a:gd name="connsiteX0" fmla="*/ 0 w 3043812"/>
                  <a:gd name="connsiteY0" fmla="*/ 0 h 1790700"/>
                  <a:gd name="connsiteX1" fmla="*/ 2209800 w 3043812"/>
                  <a:gd name="connsiteY1" fmla="*/ 274320 h 1790700"/>
                  <a:gd name="connsiteX2" fmla="*/ 3042484 w 3043812"/>
                  <a:gd name="connsiteY2" fmla="*/ 1790700 h 1790700"/>
                  <a:gd name="connsiteX0" fmla="*/ 0 w 3042484"/>
                  <a:gd name="connsiteY0" fmla="*/ 0 h 1790700"/>
                  <a:gd name="connsiteX1" fmla="*/ 2209800 w 3042484"/>
                  <a:gd name="connsiteY1" fmla="*/ 274320 h 1790700"/>
                  <a:gd name="connsiteX2" fmla="*/ 3042484 w 3042484"/>
                  <a:gd name="connsiteY2" fmla="*/ 1790700 h 179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2484" h="1790700">
                    <a:moveTo>
                      <a:pt x="0" y="0"/>
                    </a:moveTo>
                    <a:cubicBezTo>
                      <a:pt x="490841" y="443865"/>
                      <a:pt x="1702719" y="-24130"/>
                      <a:pt x="2209800" y="274320"/>
                    </a:cubicBezTo>
                    <a:cubicBezTo>
                      <a:pt x="2716881" y="572770"/>
                      <a:pt x="3028824" y="785813"/>
                      <a:pt x="3042484" y="17907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143744" y="4131196"/>
                <a:ext cx="0" cy="153516"/>
              </a:xfrm>
              <a:prstGeom prst="lin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0" name="Straight Connector 59"/>
            <p:cNvCxnSpPr/>
            <p:nvPr/>
          </p:nvCxnSpPr>
          <p:spPr>
            <a:xfrm flipH="1">
              <a:off x="4067944" y="4285952"/>
              <a:ext cx="75800" cy="0"/>
            </a:xfrm>
            <a:prstGeom prst="line">
              <a:avLst/>
            </a:prstGeom>
            <a:noFill/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293492" y="4285953"/>
              <a:ext cx="75800" cy="0"/>
            </a:xfrm>
            <a:prstGeom prst="line">
              <a:avLst/>
            </a:prstGeom>
            <a:noFill/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067944" y="4285953"/>
              <a:ext cx="144016" cy="223167"/>
            </a:xfrm>
            <a:prstGeom prst="line">
              <a:avLst/>
            </a:prstGeom>
            <a:noFill/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211960" y="4285953"/>
              <a:ext cx="157332" cy="223167"/>
            </a:xfrm>
            <a:prstGeom prst="line">
              <a:avLst/>
            </a:prstGeom>
            <a:noFill/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782317" y="4016097"/>
            <a:ext cx="127596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1200" dirty="0" smtClean="0"/>
              <a:t>Merge and Clean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269626" y="4463569"/>
            <a:ext cx="301348" cy="765631"/>
            <a:chOff x="4073737" y="4797152"/>
            <a:chExt cx="301348" cy="53857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4149537" y="4797152"/>
              <a:ext cx="0" cy="36004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01937" y="4797152"/>
              <a:ext cx="0" cy="358155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073737" y="5157192"/>
              <a:ext cx="75800" cy="0"/>
            </a:xfrm>
            <a:prstGeom prst="line">
              <a:avLst/>
            </a:prstGeom>
            <a:noFill/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4299285" y="5157192"/>
              <a:ext cx="75800" cy="0"/>
            </a:xfrm>
            <a:prstGeom prst="line">
              <a:avLst/>
            </a:prstGeom>
            <a:noFill/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073737" y="5157192"/>
              <a:ext cx="144016" cy="178534"/>
            </a:xfrm>
            <a:prstGeom prst="line">
              <a:avLst/>
            </a:prstGeom>
            <a:noFill/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217753" y="5157192"/>
              <a:ext cx="157332" cy="178534"/>
            </a:xfrm>
            <a:prstGeom prst="line">
              <a:avLst/>
            </a:prstGeom>
            <a:noFill/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782317" y="5292497"/>
            <a:ext cx="1275966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600" b="1" dirty="0" smtClean="0"/>
              <a:t>NPS Database</a:t>
            </a:r>
          </a:p>
        </p:txBody>
      </p:sp>
      <p:cxnSp>
        <p:nvCxnSpPr>
          <p:cNvPr id="85" name="Straight Connector 84"/>
          <p:cNvCxnSpPr>
            <a:stCxn id="5" idx="2"/>
            <a:endCxn id="29" idx="0"/>
          </p:cNvCxnSpPr>
          <p:nvPr/>
        </p:nvCxnSpPr>
        <p:spPr>
          <a:xfrm>
            <a:off x="994196" y="1027245"/>
            <a:ext cx="0" cy="24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" idx="2"/>
            <a:endCxn id="31" idx="0"/>
          </p:cNvCxnSpPr>
          <p:nvPr/>
        </p:nvCxnSpPr>
        <p:spPr>
          <a:xfrm>
            <a:off x="2819146" y="1027245"/>
            <a:ext cx="0" cy="243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" idx="2"/>
            <a:endCxn id="32" idx="0"/>
          </p:cNvCxnSpPr>
          <p:nvPr/>
        </p:nvCxnSpPr>
        <p:spPr>
          <a:xfrm>
            <a:off x="4528755" y="1027245"/>
            <a:ext cx="1" cy="2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6" idx="2"/>
            <a:endCxn id="33" idx="0"/>
          </p:cNvCxnSpPr>
          <p:nvPr/>
        </p:nvCxnSpPr>
        <p:spPr>
          <a:xfrm flipH="1">
            <a:off x="6227378" y="1027245"/>
            <a:ext cx="1" cy="21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" idx="2"/>
            <a:endCxn id="34" idx="0"/>
          </p:cNvCxnSpPr>
          <p:nvPr/>
        </p:nvCxnSpPr>
        <p:spPr>
          <a:xfrm flipH="1">
            <a:off x="8104827" y="1029792"/>
            <a:ext cx="1" cy="25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NPS database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800" dirty="0" smtClean="0"/>
              <a:t>data: [</a:t>
            </a:r>
          </a:p>
          <a:p>
            <a:pPr marL="0" indent="0">
              <a:buNone/>
            </a:pPr>
            <a:r>
              <a:rPr lang="en-CA" sz="800" dirty="0" smtClean="0"/>
              <a:t>    {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mol_id</a:t>
            </a:r>
            <a:r>
              <a:rPr lang="en-CA" sz="800" dirty="0" smtClean="0"/>
              <a:t>": 45672,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drug_names</a:t>
            </a:r>
            <a:r>
              <a:rPr lang="en-CA" sz="800" dirty="0" smtClean="0"/>
              <a:t>": [</a:t>
            </a:r>
          </a:p>
          <a:p>
            <a:pPr marL="0" indent="0">
              <a:buNone/>
            </a:pPr>
            <a:r>
              <a:rPr lang="en-CA" sz="800" dirty="0" smtClean="0"/>
              <a:t>            "Autism Accelerant",</a:t>
            </a:r>
          </a:p>
          <a:p>
            <a:pPr marL="0" indent="0">
              <a:buNone/>
            </a:pPr>
            <a:r>
              <a:rPr lang="en-CA" sz="800" dirty="0" smtClean="0"/>
              <a:t>            "1P-LSD",</a:t>
            </a:r>
          </a:p>
          <a:p>
            <a:pPr marL="0" indent="0">
              <a:buNone/>
            </a:pPr>
            <a:r>
              <a:rPr lang="en-CA" sz="800" dirty="0" smtClean="0"/>
              <a:t>            "1-Propionyl-d-lysergic acid diethylamide"</a:t>
            </a:r>
          </a:p>
          <a:p>
            <a:pPr marL="0" indent="0">
              <a:buNone/>
            </a:pPr>
            <a:r>
              <a:rPr lang="en-CA" sz="800" dirty="0" smtClean="0"/>
              <a:t>        ],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controlled_status</a:t>
            </a:r>
            <a:r>
              <a:rPr lang="en-CA" sz="800" dirty="0" smtClean="0"/>
              <a:t>": "not controlled"</a:t>
            </a:r>
          </a:p>
          <a:p>
            <a:pPr marL="0" indent="0">
              <a:buNone/>
            </a:pPr>
            <a:r>
              <a:rPr lang="en-CA" sz="800" dirty="0" smtClean="0"/>
              <a:t>    },</a:t>
            </a:r>
          </a:p>
          <a:p>
            <a:pPr marL="0" indent="0">
              <a:buNone/>
            </a:pPr>
            <a:r>
              <a:rPr lang="en-CA" sz="800" dirty="0" smtClean="0"/>
              <a:t>    </a:t>
            </a:r>
          </a:p>
          <a:p>
            <a:pPr marL="0" indent="0">
              <a:buNone/>
            </a:pPr>
            <a:r>
              <a:rPr lang="en-CA" sz="800" dirty="0" smtClean="0"/>
              <a:t>    {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mol_id</a:t>
            </a:r>
            <a:r>
              <a:rPr lang="en-CA" sz="800" dirty="0" smtClean="0"/>
              <a:t>": 37570,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drug_names</a:t>
            </a:r>
            <a:r>
              <a:rPr lang="en-CA" sz="800" dirty="0" smtClean="0"/>
              <a:t>": [</a:t>
            </a:r>
          </a:p>
          <a:p>
            <a:pPr marL="0" indent="0">
              <a:buNone/>
            </a:pPr>
            <a:r>
              <a:rPr lang="en-CA" sz="800" dirty="0" smtClean="0"/>
              <a:t>            "2C-B",</a:t>
            </a:r>
          </a:p>
          <a:p>
            <a:pPr marL="0" indent="0">
              <a:buNone/>
            </a:pPr>
            <a:r>
              <a:rPr lang="en-CA" sz="800" dirty="0" smtClean="0"/>
              <a:t>            "2,5-dimethoxy-4-bromophenethylamine",</a:t>
            </a:r>
          </a:p>
          <a:p>
            <a:pPr marL="0" indent="0">
              <a:buNone/>
            </a:pPr>
            <a:r>
              <a:rPr lang="en-CA" sz="800" dirty="0" smtClean="0"/>
              <a:t>        ],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controlled_status</a:t>
            </a:r>
            <a:r>
              <a:rPr lang="en-CA" sz="800" dirty="0" smtClean="0"/>
              <a:t>": "Schedule III"</a:t>
            </a:r>
          </a:p>
          <a:p>
            <a:pPr marL="0" indent="0">
              <a:buNone/>
            </a:pPr>
            <a:r>
              <a:rPr lang="en-CA" sz="800" dirty="0" smtClean="0"/>
              <a:t>    },</a:t>
            </a:r>
          </a:p>
          <a:p>
            <a:pPr marL="0" indent="0">
              <a:buNone/>
            </a:pPr>
            <a:r>
              <a:rPr lang="en-CA" sz="800" dirty="0" smtClean="0"/>
              <a:t>    </a:t>
            </a:r>
          </a:p>
          <a:p>
            <a:pPr marL="0" indent="0">
              <a:buNone/>
            </a:pPr>
            <a:r>
              <a:rPr lang="en-CA" sz="800" dirty="0" smtClean="0"/>
              <a:t>    {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mol_id</a:t>
            </a:r>
            <a:r>
              <a:rPr lang="en-CA" sz="800" dirty="0" smtClean="0"/>
              <a:t>": 17230,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drug_names</a:t>
            </a:r>
            <a:r>
              <a:rPr lang="en-CA" sz="800" dirty="0" smtClean="0"/>
              <a:t>": [</a:t>
            </a:r>
          </a:p>
          <a:p>
            <a:pPr marL="0" indent="0">
              <a:buNone/>
            </a:pPr>
            <a:r>
              <a:rPr lang="en-CA" sz="800" dirty="0" smtClean="0"/>
              <a:t>            "</a:t>
            </a:r>
            <a:r>
              <a:rPr lang="en-CA" sz="800" dirty="0" err="1" smtClean="0"/>
              <a:t>mephedrone</a:t>
            </a:r>
            <a:r>
              <a:rPr lang="en-CA" sz="800" dirty="0" smtClean="0"/>
              <a:t>",</a:t>
            </a:r>
          </a:p>
          <a:p>
            <a:pPr marL="0" indent="0">
              <a:buNone/>
            </a:pPr>
            <a:r>
              <a:rPr lang="en-CA" sz="800" dirty="0" smtClean="0"/>
              <a:t>            "4mmc",</a:t>
            </a:r>
          </a:p>
          <a:p>
            <a:pPr marL="0" indent="0">
              <a:buNone/>
            </a:pPr>
            <a:r>
              <a:rPr lang="en-CA" sz="800" dirty="0" smtClean="0"/>
              <a:t>            "4-methyl </a:t>
            </a:r>
            <a:r>
              <a:rPr lang="en-CA" sz="800" dirty="0" err="1" smtClean="0"/>
              <a:t>methcathinone</a:t>
            </a:r>
            <a:r>
              <a:rPr lang="en-CA" sz="800" dirty="0" smtClean="0"/>
              <a:t>",</a:t>
            </a:r>
          </a:p>
          <a:p>
            <a:pPr marL="0" indent="0">
              <a:buNone/>
            </a:pPr>
            <a:r>
              <a:rPr lang="en-CA" sz="800" dirty="0" smtClean="0"/>
              <a:t>            "4-methyl-N-methylcathinone; 2-methylamino-1-p-tolylpropan-1-one"</a:t>
            </a:r>
          </a:p>
          <a:p>
            <a:pPr marL="0" indent="0">
              <a:buNone/>
            </a:pPr>
            <a:r>
              <a:rPr lang="en-CA" sz="800" dirty="0" smtClean="0"/>
              <a:t>        ],</a:t>
            </a:r>
          </a:p>
          <a:p>
            <a:pPr marL="0" indent="0">
              <a:buNone/>
            </a:pPr>
            <a:r>
              <a:rPr lang="en-CA" sz="800" dirty="0" smtClean="0"/>
              <a:t>        "</a:t>
            </a:r>
            <a:r>
              <a:rPr lang="en-CA" sz="800" dirty="0" err="1" smtClean="0"/>
              <a:t>controlled_status</a:t>
            </a:r>
            <a:r>
              <a:rPr lang="en-CA" sz="800" dirty="0" smtClean="0"/>
              <a:t>": "Schedule I"</a:t>
            </a:r>
          </a:p>
          <a:p>
            <a:pPr marL="0" indent="0">
              <a:buNone/>
            </a:pPr>
            <a:r>
              <a:rPr lang="en-CA" sz="800" dirty="0" smtClean="0"/>
              <a:t>    }</a:t>
            </a:r>
          </a:p>
          <a:p>
            <a:pPr marL="0" indent="0">
              <a:buNone/>
            </a:pPr>
            <a:r>
              <a:rPr lang="en-CA" sz="800" dirty="0" smtClean="0"/>
              <a:t>]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76981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Merging and Cleaning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We expect the cleaning/merging process will look like the following:</a:t>
            </a:r>
          </a:p>
          <a:p>
            <a:pPr lvl="1"/>
            <a:r>
              <a:rPr lang="en-CA" dirty="0" smtClean="0"/>
              <a:t>After minimal manual cleaning, a user provides a list of drugs in whatever synonym/slang format they were provided in.</a:t>
            </a:r>
          </a:p>
          <a:p>
            <a:pPr lvl="1"/>
            <a:r>
              <a:rPr lang="en-CA" dirty="0" smtClean="0"/>
              <a:t>The program will compare each drug against existing drugs and synonyms that are already in the database.</a:t>
            </a:r>
          </a:p>
          <a:p>
            <a:pPr lvl="1"/>
            <a:r>
              <a:rPr lang="en-CA" dirty="0" smtClean="0"/>
              <a:t>The program will update the database, as well as output information about the list of drugs that were supplied. Included in this would be an indication of whether or not a match was found, what the match was, and the % certainty of the match, and any other information about the drug that is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6634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Merging and Cleaning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Other notes:</a:t>
            </a:r>
          </a:p>
          <a:p>
            <a:pPr lvl="1"/>
            <a:r>
              <a:rPr lang="en-CA" dirty="0" smtClean="0"/>
              <a:t>If there is an exact match, return that match</a:t>
            </a:r>
          </a:p>
          <a:p>
            <a:pPr lvl="1"/>
            <a:r>
              <a:rPr lang="en-CA" dirty="0" smtClean="0"/>
              <a:t>If there is a partial match, the new entry should be added to </a:t>
            </a:r>
            <a:r>
              <a:rPr lang="en-CA" dirty="0" err="1" smtClean="0"/>
              <a:t>drug_names</a:t>
            </a:r>
            <a:r>
              <a:rPr lang="en-CA" dirty="0" smtClean="0"/>
              <a:t> for the associated </a:t>
            </a:r>
            <a:r>
              <a:rPr lang="en-CA" dirty="0" err="1" smtClean="0"/>
              <a:t>mol_id</a:t>
            </a:r>
            <a:endParaRPr lang="en-CA" dirty="0" smtClean="0"/>
          </a:p>
          <a:p>
            <a:pPr lvl="2"/>
            <a:r>
              <a:rPr lang="en-CA" dirty="0" smtClean="0">
                <a:solidFill>
                  <a:srgbClr val="FF0000"/>
                </a:solidFill>
              </a:rPr>
              <a:t>Automatically, or only after a user confirms the match?</a:t>
            </a:r>
            <a:endParaRPr lang="en-CA" dirty="0" smtClean="0"/>
          </a:p>
          <a:p>
            <a:pPr lvl="1"/>
            <a:r>
              <a:rPr lang="en-CA" dirty="0" smtClean="0"/>
              <a:t>Some drugs have very similar names. If a string is very close to two different drugs, it should warn the user that there are two close matches</a:t>
            </a:r>
          </a:p>
          <a:p>
            <a:pPr lvl="1"/>
            <a:r>
              <a:rPr lang="en-CA" dirty="0" smtClean="0"/>
              <a:t>Need the ability to audit the database and manually edit.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81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384</Words>
  <Application>Microsoft Office PowerPoint</Application>
  <PresentationFormat>On-screen Show (4:3)</PresentationFormat>
  <Paragraphs>64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NPS database structure</vt:lpstr>
      <vt:lpstr>Merging and Cleaning</vt:lpstr>
      <vt:lpstr>Merging and Cleaning </vt:lpstr>
    </vt:vector>
  </TitlesOfParts>
  <Company>Health Canada - Santé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Miller</dc:creator>
  <cp:lastModifiedBy>Jacob Miller</cp:lastModifiedBy>
  <cp:revision>16</cp:revision>
  <dcterms:created xsi:type="dcterms:W3CDTF">2018-08-01T19:14:39Z</dcterms:created>
  <dcterms:modified xsi:type="dcterms:W3CDTF">2018-08-02T16:09:27Z</dcterms:modified>
</cp:coreProperties>
</file>