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6" r:id="rId2"/>
    <p:sldId id="395" r:id="rId3"/>
    <p:sldId id="394" r:id="rId4"/>
    <p:sldId id="396" r:id="rId5"/>
    <p:sldId id="391" r:id="rId6"/>
    <p:sldId id="392" r:id="rId7"/>
    <p:sldId id="393" r:id="rId8"/>
    <p:sldId id="398" r:id="rId9"/>
    <p:sldId id="399" r:id="rId10"/>
    <p:sldId id="400" r:id="rId1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E08C"/>
    <a:srgbClr val="CCDB81"/>
    <a:srgbClr val="B3C943"/>
    <a:srgbClr val="D6CF70"/>
    <a:srgbClr val="CFC759"/>
    <a:srgbClr val="C9BF43"/>
    <a:srgbClr val="CD6237"/>
    <a:srgbClr val="E7A675"/>
    <a:srgbClr val="A85B1C"/>
    <a:srgbClr val="9900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3" autoAdjust="0"/>
    <p:restoredTop sz="80000" autoAdjust="0"/>
  </p:normalViewPr>
  <p:slideViewPr>
    <p:cSldViewPr snapToGrid="0" snapToObjects="1">
      <p:cViewPr varScale="1">
        <p:scale>
          <a:sx n="97" d="100"/>
          <a:sy n="97" d="100"/>
        </p:scale>
        <p:origin x="-2034" y="-96"/>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fontAlgn="auto">
              <a:spcBef>
                <a:spcPts val="0"/>
              </a:spcBef>
              <a:spcAft>
                <a:spcPts val="0"/>
              </a:spcAft>
              <a:defRPr sz="13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fontAlgn="auto">
              <a:spcBef>
                <a:spcPts val="0"/>
              </a:spcBef>
              <a:spcAft>
                <a:spcPts val="0"/>
              </a:spcAft>
              <a:defRPr sz="1300">
                <a:latin typeface="+mn-lt"/>
                <a:ea typeface="+mn-ea"/>
                <a:cs typeface="+mn-cs"/>
              </a:defRPr>
            </a:lvl1pPr>
          </a:lstStyle>
          <a:p>
            <a:pPr>
              <a:defRPr/>
            </a:pPr>
            <a:fld id="{A1A6AACD-1004-EE4A-AB37-69E9B78E6AA4}" type="datetimeFigureOut">
              <a:rPr lang="en-US"/>
              <a:pPr>
                <a:defRPr/>
              </a:pPr>
              <a:t>1/14/2019</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fontAlgn="auto">
              <a:spcBef>
                <a:spcPts val="0"/>
              </a:spcBef>
              <a:spcAft>
                <a:spcPts val="0"/>
              </a:spcAft>
              <a:defRPr sz="13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fontAlgn="auto">
              <a:spcBef>
                <a:spcPts val="0"/>
              </a:spcBef>
              <a:spcAft>
                <a:spcPts val="0"/>
              </a:spcAft>
              <a:defRPr sz="1300">
                <a:latin typeface="+mn-lt"/>
                <a:ea typeface="+mn-ea"/>
                <a:cs typeface="+mn-cs"/>
              </a:defRPr>
            </a:lvl1pPr>
          </a:lstStyle>
          <a:p>
            <a:pPr>
              <a:defRPr/>
            </a:pPr>
            <a:fld id="{6FF7ACD7-9C4E-1140-A315-861CDB2CD6A4}" type="slidenum">
              <a:rPr/>
              <a:pPr>
                <a:defRPr/>
              </a:pPr>
              <a:t>‹#›</a:t>
            </a:fld>
            <a:endParaRPr lang="en-US" dirty="0"/>
          </a:p>
        </p:txBody>
      </p:sp>
    </p:spTree>
    <p:extLst>
      <p:ext uri="{BB962C8B-B14F-4D97-AF65-F5344CB8AC3E}">
        <p14:creationId xmlns:p14="http://schemas.microsoft.com/office/powerpoint/2010/main" val="3973662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fontAlgn="auto">
              <a:spcBef>
                <a:spcPts val="0"/>
              </a:spcBef>
              <a:spcAft>
                <a:spcPts val="0"/>
              </a:spcAft>
              <a:defRPr sz="13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fontAlgn="auto">
              <a:spcBef>
                <a:spcPts val="0"/>
              </a:spcBef>
              <a:spcAft>
                <a:spcPts val="0"/>
              </a:spcAft>
              <a:defRPr sz="1300">
                <a:latin typeface="+mn-lt"/>
                <a:ea typeface="+mn-ea"/>
                <a:cs typeface="+mn-cs"/>
              </a:defRPr>
            </a:lvl1pPr>
          </a:lstStyle>
          <a:p>
            <a:pPr>
              <a:defRPr/>
            </a:pPr>
            <a:fld id="{B7B8B9EB-0130-BA4E-BED0-559D328BDBFD}" type="datetimeFigureOut">
              <a:rPr lang="en-US"/>
              <a:pPr>
                <a:defRPr/>
              </a:pPr>
              <a:t>1/14/2019</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fontAlgn="auto">
              <a:spcBef>
                <a:spcPts val="0"/>
              </a:spcBef>
              <a:spcAft>
                <a:spcPts val="0"/>
              </a:spcAft>
              <a:defRPr sz="13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fontAlgn="auto">
              <a:spcBef>
                <a:spcPts val="0"/>
              </a:spcBef>
              <a:spcAft>
                <a:spcPts val="0"/>
              </a:spcAft>
              <a:defRPr sz="1300">
                <a:latin typeface="+mn-lt"/>
                <a:ea typeface="+mn-ea"/>
                <a:cs typeface="+mn-cs"/>
              </a:defRPr>
            </a:lvl1pPr>
          </a:lstStyle>
          <a:p>
            <a:pPr>
              <a:defRPr/>
            </a:pPr>
            <a:fld id="{56BC6EEA-261D-544E-873D-80389CA1E991}" type="slidenum">
              <a:rPr/>
              <a:pPr>
                <a:defRPr/>
              </a:pPr>
              <a:t>‹#›</a:t>
            </a:fld>
            <a:endParaRPr lang="en-US" dirty="0"/>
          </a:p>
        </p:txBody>
      </p:sp>
    </p:spTree>
    <p:extLst>
      <p:ext uri="{BB962C8B-B14F-4D97-AF65-F5344CB8AC3E}">
        <p14:creationId xmlns:p14="http://schemas.microsoft.com/office/powerpoint/2010/main" val="428206230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1</a:t>
            </a:fld>
            <a:endParaRPr lang="en-CA" dirty="0"/>
          </a:p>
        </p:txBody>
      </p:sp>
    </p:spTree>
    <p:extLst>
      <p:ext uri="{BB962C8B-B14F-4D97-AF65-F5344CB8AC3E}">
        <p14:creationId xmlns:p14="http://schemas.microsoft.com/office/powerpoint/2010/main" val="214939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4</a:t>
            </a:fld>
            <a:endParaRPr lang="en-CA" dirty="0"/>
          </a:p>
        </p:txBody>
      </p:sp>
    </p:spTree>
    <p:extLst>
      <p:ext uri="{BB962C8B-B14F-4D97-AF65-F5344CB8AC3E}">
        <p14:creationId xmlns:p14="http://schemas.microsoft.com/office/powerpoint/2010/main" val="2712045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the previous slide showed,</a:t>
            </a:r>
            <a:r>
              <a:rPr lang="en-CA" baseline="0" dirty="0" smtClean="0"/>
              <a:t> drugs are the largest category on the dark web. This is the Dream Market, the largest operating market on the dark web. The website operates as a host for users to sell drugs from consumer to consumer. Anyone can make a </a:t>
            </a:r>
            <a:r>
              <a:rPr lang="en-CA" baseline="0" dirty="0" smtClean="0"/>
              <a:t>listing or purchase. </a:t>
            </a:r>
            <a:r>
              <a:rPr lang="en-CA" baseline="0" dirty="0" smtClean="0"/>
              <a:t>Although they sell other </a:t>
            </a:r>
            <a:r>
              <a:rPr lang="en-CA" baseline="0" dirty="0" smtClean="0"/>
              <a:t>things</a:t>
            </a:r>
            <a:r>
              <a:rPr lang="en-CA" baseline="0" dirty="0" smtClean="0"/>
              <a:t>, drugs are their largest category with over 80,000 listings. For our purposes, they are essentially the </a:t>
            </a:r>
            <a:r>
              <a:rPr lang="en-CA" baseline="0" dirty="0" err="1" smtClean="0"/>
              <a:t>ebay</a:t>
            </a:r>
            <a:r>
              <a:rPr lang="en-CA" baseline="0" dirty="0" smtClean="0"/>
              <a:t> of drugs.</a:t>
            </a:r>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5</a:t>
            </a:fld>
            <a:endParaRPr lang="en-CA" dirty="0"/>
          </a:p>
        </p:txBody>
      </p:sp>
    </p:spTree>
    <p:extLst>
      <p:ext uri="{BB962C8B-B14F-4D97-AF65-F5344CB8AC3E}">
        <p14:creationId xmlns:p14="http://schemas.microsoft.com/office/powerpoint/2010/main" val="200012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Basically, the </a:t>
            </a:r>
            <a:r>
              <a:rPr lang="en-CA" dirty="0" smtClean="0"/>
              <a:t>people running Dream Market create the website </a:t>
            </a:r>
            <a:r>
              <a:rPr lang="en-CA" baseline="0" dirty="0" smtClean="0"/>
              <a:t>by </a:t>
            </a:r>
            <a:r>
              <a:rPr lang="en-CA" baseline="0" dirty="0" smtClean="0"/>
              <a:t>saying “for each row </a:t>
            </a:r>
            <a:r>
              <a:rPr lang="en-CA" baseline="0" dirty="0" smtClean="0"/>
              <a:t>in our database of listings, </a:t>
            </a:r>
            <a:r>
              <a:rPr lang="en-CA" baseline="0" dirty="0" smtClean="0"/>
              <a:t>create a little box. The listing title variable goes here at the top, the price goes here, </a:t>
            </a:r>
            <a:r>
              <a:rPr lang="en-CA" baseline="0" dirty="0" err="1" smtClean="0"/>
              <a:t>etc</a:t>
            </a:r>
            <a:r>
              <a:rPr lang="en-CA" baseline="0" dirty="0" smtClean="0"/>
              <a:t>”. They just need to ‘design’ one box, and then they can loop through their database with the same logic for all 80,000 listings.</a:t>
            </a:r>
            <a:endParaRPr lang="en-CA" baseline="0" dirty="0" smtClean="0"/>
          </a:p>
          <a:p>
            <a:endParaRPr lang="en-CA" baseline="0" dirty="0" smtClean="0"/>
          </a:p>
          <a:p>
            <a:r>
              <a:rPr lang="en-CA" baseline="0" dirty="0" smtClean="0"/>
              <a:t>To re-create the database from the web page, I just create a process that loops through each box in the page, and creates a new row </a:t>
            </a:r>
            <a:r>
              <a:rPr lang="en-CA" baseline="0" dirty="0" smtClean="0"/>
              <a:t>in my database where </a:t>
            </a:r>
            <a:r>
              <a:rPr lang="en-CA" baseline="0" dirty="0" smtClean="0"/>
              <a:t>the title field gets its data from the </a:t>
            </a:r>
            <a:r>
              <a:rPr lang="en-CA" baseline="0" dirty="0" smtClean="0"/>
              <a:t>appropriate HTML field, same for the price and so on. Just like them, I just need to write out the logic for one box, and then loop through the rest of them.</a:t>
            </a:r>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7</a:t>
            </a:fld>
            <a:endParaRPr lang="en-CA" dirty="0"/>
          </a:p>
        </p:txBody>
      </p:sp>
    </p:spTree>
    <p:extLst>
      <p:ext uri="{BB962C8B-B14F-4D97-AF65-F5344CB8AC3E}">
        <p14:creationId xmlns:p14="http://schemas.microsoft.com/office/powerpoint/2010/main" val="2280773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opposed</a:t>
            </a:r>
            <a:r>
              <a:rPr lang="en-CA" baseline="0" dirty="0" smtClean="0"/>
              <a:t> to </a:t>
            </a:r>
            <a:r>
              <a:rPr lang="en-CA" baseline="0" dirty="0" err="1" smtClean="0"/>
              <a:t>ebay</a:t>
            </a:r>
            <a:r>
              <a:rPr lang="en-CA" baseline="0" dirty="0" smtClean="0"/>
              <a:t>-style consumer-to-consumer markets that are found on the dark web, what we find on the open web are business-to-consumer models. This makes it much easier to scrape the data, as it means that there will be one listing per drug, as opposed to thousands of listings just for different people selling meth.</a:t>
            </a:r>
            <a:endParaRPr lang="en-CA" dirty="0" smtClean="0"/>
          </a:p>
          <a:p>
            <a:r>
              <a:rPr lang="en-CA" dirty="0" smtClean="0"/>
              <a:t>Scraping the open web</a:t>
            </a:r>
            <a:r>
              <a:rPr lang="en-CA" baseline="0" dirty="0" smtClean="0"/>
              <a:t> is essentially the same process. So far, </a:t>
            </a:r>
            <a:r>
              <a:rPr lang="en-CA" baseline="0" dirty="0" err="1" smtClean="0"/>
              <a:t>ReChem</a:t>
            </a:r>
            <a:r>
              <a:rPr lang="en-CA" baseline="0" dirty="0" smtClean="0"/>
              <a:t> has been scraped, as I’ve seen it as the most commonly mentioned supplier on research chemical discussion forums.</a:t>
            </a:r>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8</a:t>
            </a:fld>
            <a:endParaRPr lang="en-CA" dirty="0"/>
          </a:p>
        </p:txBody>
      </p:sp>
    </p:spTree>
    <p:extLst>
      <p:ext uri="{BB962C8B-B14F-4D97-AF65-F5344CB8AC3E}">
        <p14:creationId xmlns:p14="http://schemas.microsoft.com/office/powerpoint/2010/main" val="2907055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02-15-1540-PPT-HC-EN-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081706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79B7E2D-3590-504F-A9E3-AC7A4EA1259E}" type="slidenum">
              <a:rPr/>
              <a:pPr>
                <a:defRPr/>
              </a:pPr>
              <a:t>‹#›</a:t>
            </a:fld>
            <a:endParaRPr lang="en-US" dirty="0"/>
          </a:p>
        </p:txBody>
      </p:sp>
      <p:sp>
        <p:nvSpPr>
          <p:cNvPr id="7" name="TextBox 6"/>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8"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181878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49813"/>
            <a:ext cx="2057400" cy="567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49813"/>
            <a:ext cx="6192837" cy="567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17F668-5B09-3046-BD55-065934E644F6}" type="slidenum">
              <a:rPr/>
              <a:pPr>
                <a:defRPr/>
              </a:pPr>
              <a:t>‹#›</a:t>
            </a:fld>
            <a:endParaRPr lang="en-US" dirty="0"/>
          </a:p>
        </p:txBody>
      </p:sp>
      <p:sp>
        <p:nvSpPr>
          <p:cNvPr id="7" name="TextBox 6"/>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8"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37610072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2945455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82070D5-899D-F34C-B13B-E10395409A4A}" type="slidenum">
              <a:rPr/>
              <a:pPr>
                <a:defRPr/>
              </a:pPr>
              <a:t>‹#›</a:t>
            </a:fld>
            <a:endParaRPr lang="en-US" dirty="0"/>
          </a:p>
        </p:txBody>
      </p:sp>
      <p:sp>
        <p:nvSpPr>
          <p:cNvPr id="7" name="TextBox 6"/>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8"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199976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0F1474E9-1593-ED4C-B4F1-72E7E3FF61B1}" type="slidenum">
              <a:rPr/>
              <a:pPr>
                <a:defRPr/>
              </a:pPr>
              <a:t>‹#›</a:t>
            </a:fld>
            <a:endParaRPr lang="en-US" dirty="0"/>
          </a:p>
        </p:txBody>
      </p:sp>
      <p:sp>
        <p:nvSpPr>
          <p:cNvPr id="8" name="TextBox 7"/>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9"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5473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00CC2EF2-EB39-294A-B5C9-3BBCE65BE39E}" type="slidenum">
              <a:rPr/>
              <a:pPr>
                <a:defRPr/>
              </a:pPr>
              <a:t>‹#›</a:t>
            </a:fld>
            <a:endParaRPr lang="en-US" dirty="0"/>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1"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418386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DC737DB3-97FB-3B49-9A34-CC4556C5C1A4}" type="slidenum">
              <a:rPr/>
              <a:pPr>
                <a:defRPr/>
              </a:pPr>
              <a:t>‹#›</a:t>
            </a:fld>
            <a:endParaRPr lang="en-US" dirty="0"/>
          </a:p>
        </p:txBody>
      </p:sp>
      <p:sp>
        <p:nvSpPr>
          <p:cNvPr id="6" name="TextBox 5"/>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7"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14597753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B022F70E-DDE2-264D-AA44-5937ACB31EFA}" type="slidenum">
              <a:rPr/>
              <a:pPr>
                <a:defRPr/>
              </a:pPr>
              <a:t>‹#›</a:t>
            </a:fld>
            <a:endParaRPr lang="en-US" dirty="0"/>
          </a:p>
        </p:txBody>
      </p:sp>
      <p:sp>
        <p:nvSpPr>
          <p:cNvPr id="5" name="TextBox 4"/>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6"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25685117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84"/>
            <a:ext cx="3008313" cy="998516"/>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436584"/>
            <a:ext cx="5111750" cy="56895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E986487F-DCF7-6045-8843-2A43B6A0F7B6}" type="slidenum">
              <a:rPr/>
              <a:pPr>
                <a:defRPr/>
              </a:pPr>
              <a:t>‹#›</a:t>
            </a:fld>
            <a:endParaRPr lang="en-US" dirty="0"/>
          </a:p>
        </p:txBody>
      </p:sp>
      <p:sp>
        <p:nvSpPr>
          <p:cNvPr id="8" name="TextBox 7"/>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9"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31048844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2B7ADA53-3033-8944-8167-FE46E4FBACFF}" type="slidenum">
              <a:rPr/>
              <a:pPr>
                <a:defRPr/>
              </a:pPr>
              <a:t>‹#›</a:t>
            </a:fld>
            <a:endParaRPr lang="en-US" dirty="0"/>
          </a:p>
        </p:txBody>
      </p:sp>
      <p:sp>
        <p:nvSpPr>
          <p:cNvPr id="8" name="TextBox 7"/>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9" name="Text Placeholder 12"/>
          <p:cNvSpPr>
            <a:spLocks noGrp="1"/>
          </p:cNvSpPr>
          <p:nvPr>
            <p:ph type="body" sz="quarter" idx="13"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Tree>
    <p:extLst>
      <p:ext uri="{BB962C8B-B14F-4D97-AF65-F5344CB8AC3E}">
        <p14:creationId xmlns:p14="http://schemas.microsoft.com/office/powerpoint/2010/main" val="10623210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02-15-1540-PPT-HC-EN-Inside.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Title Placeholder 1"/>
          <p:cNvSpPr>
            <a:spLocks noGrp="1"/>
          </p:cNvSpPr>
          <p:nvPr>
            <p:ph type="title"/>
          </p:nvPr>
        </p:nvSpPr>
        <p:spPr bwMode="auto">
          <a:xfrm>
            <a:off x="284163" y="473892"/>
            <a:ext cx="8582025" cy="56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endParaRPr lang="en-US" dirty="0"/>
          </a:p>
        </p:txBody>
      </p:sp>
      <p:sp>
        <p:nvSpPr>
          <p:cNvPr id="1028" name="Text Placeholder 2"/>
          <p:cNvSpPr>
            <a:spLocks noGrp="1"/>
          </p:cNvSpPr>
          <p:nvPr>
            <p:ph type="body" idx="1"/>
          </p:nvPr>
        </p:nvSpPr>
        <p:spPr bwMode="auto">
          <a:xfrm>
            <a:off x="284163" y="1139825"/>
            <a:ext cx="85820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424863" y="6449951"/>
            <a:ext cx="568325" cy="365125"/>
          </a:xfrm>
          <a:prstGeom prst="rect">
            <a:avLst/>
          </a:prstGeom>
        </p:spPr>
        <p:txBody>
          <a:bodyPr vert="horz" lIns="91440" tIns="45720" rIns="91440" bIns="45720" rtlCol="0" anchor="ctr"/>
          <a:lstStyle>
            <a:lvl1pPr algn="l" fontAlgn="auto">
              <a:spcBef>
                <a:spcPts val="0"/>
              </a:spcBef>
              <a:spcAft>
                <a:spcPts val="0"/>
              </a:spcAft>
              <a:defRPr sz="1100" b="0" i="0">
                <a:solidFill>
                  <a:schemeClr val="bg1"/>
                </a:solidFill>
                <a:latin typeface="+mn-lt"/>
                <a:ea typeface="+mn-ea"/>
                <a:cs typeface="+mn-cs"/>
              </a:defRPr>
            </a:lvl1pPr>
          </a:lstStyle>
          <a:p>
            <a:pPr>
              <a:defRPr/>
            </a:pPr>
            <a:fld id="{41744592-566B-0243-B595-EAA4B98E38A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2400" b="1" kern="1200">
          <a:solidFill>
            <a:srgbClr val="4F0D1E"/>
          </a:solidFill>
          <a:latin typeface="+mj-lt"/>
          <a:ea typeface="ＭＳ Ｐゴシック" charset="0"/>
          <a:cs typeface="ＭＳ Ｐゴシック" charset="0"/>
        </a:defRPr>
      </a:lvl1pPr>
      <a:lvl2pPr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2pPr>
      <a:lvl3pPr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3pPr>
      <a:lvl4pPr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4pPr>
      <a:lvl5pPr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5pPr>
      <a:lvl6pPr marL="457200"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6pPr>
      <a:lvl7pPr marL="914400"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7pPr>
      <a:lvl8pPr marL="1371600"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8pPr>
      <a:lvl9pPr marL="1828800" algn="l" defTabSz="457200" rtl="0" eaLnBrk="1" fontAlgn="base" hangingPunct="1">
        <a:spcBef>
          <a:spcPct val="0"/>
        </a:spcBef>
        <a:spcAft>
          <a:spcPct val="0"/>
        </a:spcAft>
        <a:defRPr sz="2800" b="1">
          <a:solidFill>
            <a:srgbClr val="4F0D1E"/>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1800" kern="1200">
          <a:solidFill>
            <a:srgbClr val="404040"/>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1600" kern="1200">
          <a:solidFill>
            <a:srgbClr val="404040"/>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1400" kern="1200">
          <a:solidFill>
            <a:srgbClr val="404040"/>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1200" kern="1200">
          <a:solidFill>
            <a:srgbClr val="404040"/>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1200" kern="1200">
          <a:solidFill>
            <a:srgbClr val="404040"/>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588" y="726440"/>
            <a:ext cx="8504237" cy="1432416"/>
          </a:xfrm>
        </p:spPr>
        <p:txBody>
          <a:bodyPr rtlCol="0">
            <a:noAutofit/>
          </a:bodyPr>
          <a:lstStyle/>
          <a:p>
            <a:pPr algn="ctr" fontAlgn="auto">
              <a:spcAft>
                <a:spcPts val="0"/>
              </a:spcAft>
              <a:defRPr/>
            </a:pPr>
            <a:r>
              <a:rPr lang="en-CA" sz="3200" dirty="0" smtClean="0"/>
              <a:t>NPS Scraping</a:t>
            </a:r>
            <a:endParaRPr lang="en-US" sz="3000" dirty="0">
              <a:ea typeface="+mj-ea"/>
              <a:cs typeface="Arial"/>
            </a:endParaRPr>
          </a:p>
        </p:txBody>
      </p:sp>
      <p:sp>
        <p:nvSpPr>
          <p:cNvPr id="3" name="Subtitle 2"/>
          <p:cNvSpPr>
            <a:spLocks noGrp="1"/>
          </p:cNvSpPr>
          <p:nvPr>
            <p:ph type="subTitle" idx="1"/>
          </p:nvPr>
        </p:nvSpPr>
        <p:spPr>
          <a:xfrm>
            <a:off x="178216" y="2611664"/>
            <a:ext cx="8677397" cy="1852535"/>
          </a:xfrm>
          <a:ln>
            <a:noFill/>
          </a:ln>
        </p:spPr>
        <p:txBody>
          <a:bodyPr rtlCol="0">
            <a:noAutofit/>
          </a:bodyPr>
          <a:lstStyle/>
          <a:p>
            <a:pPr algn="l" fontAlgn="auto">
              <a:spcAft>
                <a:spcPts val="0"/>
              </a:spcAft>
              <a:defRPr/>
            </a:pPr>
            <a:endParaRPr lang="en-CA" altLang="en-US" sz="2000" b="1" i="1" dirty="0">
              <a:solidFill>
                <a:schemeClr val="tx1"/>
              </a:solidFill>
            </a:endParaRPr>
          </a:p>
          <a:p>
            <a:pPr algn="l" fontAlgn="auto">
              <a:spcAft>
                <a:spcPts val="0"/>
              </a:spcAft>
              <a:defRPr/>
            </a:pPr>
            <a:r>
              <a:rPr lang="en-CA" altLang="en-US" sz="2000" dirty="0" smtClean="0">
                <a:solidFill>
                  <a:schemeClr val="tx1"/>
                </a:solidFill>
              </a:rPr>
              <a:t>January 2019</a:t>
            </a:r>
          </a:p>
          <a:p>
            <a:pPr algn="l" fontAlgn="auto">
              <a:spcAft>
                <a:spcPts val="0"/>
              </a:spcAft>
              <a:defRPr/>
            </a:pPr>
            <a:r>
              <a:rPr lang="en-CA" altLang="en-US" sz="2000" dirty="0" smtClean="0">
                <a:solidFill>
                  <a:schemeClr val="tx1"/>
                </a:solidFill>
              </a:rPr>
              <a:t>Office of Drug Research and Surveillance</a:t>
            </a:r>
          </a:p>
          <a:p>
            <a:pPr algn="l" fontAlgn="auto">
              <a:spcAft>
                <a:spcPts val="0"/>
              </a:spcAft>
              <a:defRPr/>
            </a:pPr>
            <a:r>
              <a:rPr lang="en-CA" altLang="en-US" sz="2000" dirty="0" smtClean="0">
                <a:solidFill>
                  <a:schemeClr val="tx1"/>
                </a:solidFill>
              </a:rPr>
              <a:t>Controlled Substances Directorate</a:t>
            </a:r>
          </a:p>
          <a:p>
            <a:pPr algn="l" fontAlgn="auto">
              <a:spcAft>
                <a:spcPts val="0"/>
              </a:spcAft>
              <a:defRPr/>
            </a:pPr>
            <a:r>
              <a:rPr lang="en-CA" altLang="en-US" sz="2000" dirty="0" smtClean="0">
                <a:solidFill>
                  <a:schemeClr val="tx1"/>
                </a:solidFill>
              </a:rPr>
              <a:t>Health Canada</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You can’t get sales data, which means you can find the average list price, but not the average sale price.</a:t>
            </a:r>
          </a:p>
          <a:p>
            <a:pPr lvl="1"/>
            <a:r>
              <a:rPr lang="en-CA" dirty="0" smtClean="0"/>
              <a:t>If you have 5 listings of meth ranging from $7-11 per gram, you can say that the average sale price is $9. However, since you don’t know how many sales were made on each of the listings, you can’t say what the actual average sale price of meth is.</a:t>
            </a:r>
          </a:p>
          <a:p>
            <a:r>
              <a:rPr lang="en-CA" dirty="0" smtClean="0"/>
              <a:t>Maintenance cost. It is feasible to scrape the data of each drug market website, but creating and maintaining code to scrape them continually over time is much more difficult. Any changes in website schema must be reflected in the scraper.</a:t>
            </a:r>
            <a:endParaRPr lang="en-CA" dirty="0"/>
          </a:p>
        </p:txBody>
      </p:sp>
      <p:sp>
        <p:nvSpPr>
          <p:cNvPr id="3" name="Title 2"/>
          <p:cNvSpPr>
            <a:spLocks noGrp="1"/>
          </p:cNvSpPr>
          <p:nvPr>
            <p:ph type="title"/>
          </p:nvPr>
        </p:nvSpPr>
        <p:spPr/>
        <p:txBody>
          <a:bodyPr/>
          <a:lstStyle/>
          <a:p>
            <a:r>
              <a:rPr lang="en-CA" dirty="0" smtClean="0"/>
              <a:t>Limitations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10</a:t>
            </a:fld>
            <a:endParaRPr lang="en-US" dirty="0"/>
          </a:p>
        </p:txBody>
      </p:sp>
    </p:spTree>
    <p:extLst>
      <p:ext uri="{BB962C8B-B14F-4D97-AF65-F5344CB8AC3E}">
        <p14:creationId xmlns:p14="http://schemas.microsoft.com/office/powerpoint/2010/main" val="403675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sz="2400" dirty="0" smtClean="0"/>
              <a:t>What is the dark web?</a:t>
            </a:r>
          </a:p>
          <a:p>
            <a:endParaRPr lang="en-CA" sz="2400" dirty="0"/>
          </a:p>
          <a:p>
            <a:endParaRPr lang="en-CA" sz="2400" dirty="0" smtClean="0"/>
          </a:p>
          <a:p>
            <a:r>
              <a:rPr lang="en-CA" sz="2400" dirty="0" smtClean="0"/>
              <a:t>What is scraping?</a:t>
            </a:r>
          </a:p>
          <a:p>
            <a:endParaRPr lang="en-CA" sz="2400" dirty="0"/>
          </a:p>
          <a:p>
            <a:endParaRPr lang="en-CA" sz="2400" dirty="0" smtClean="0"/>
          </a:p>
          <a:p>
            <a:r>
              <a:rPr lang="en-CA" sz="2400" dirty="0" smtClean="0"/>
              <a:t>What are we doing?</a:t>
            </a:r>
            <a:endParaRPr lang="en-CA" sz="2400" dirty="0"/>
          </a:p>
        </p:txBody>
      </p:sp>
      <p:sp>
        <p:nvSpPr>
          <p:cNvPr id="3" name="Title 2"/>
          <p:cNvSpPr>
            <a:spLocks noGrp="1"/>
          </p:cNvSpPr>
          <p:nvPr>
            <p:ph type="title"/>
          </p:nvPr>
        </p:nvSpPr>
        <p:spPr/>
        <p:txBody>
          <a:bodyPr/>
          <a:lstStyle/>
          <a:p>
            <a:r>
              <a:rPr lang="en-CA" dirty="0" smtClean="0"/>
              <a:t>Presentation overview</a:t>
            </a:r>
            <a:r>
              <a:rPr lang="en-CA" dirty="0" smtClean="0"/>
              <a:t>	</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2</a:t>
            </a:fld>
            <a:endParaRPr lang="en-US" dirty="0"/>
          </a:p>
        </p:txBody>
      </p:sp>
    </p:spTree>
    <p:extLst>
      <p:ext uri="{BB962C8B-B14F-4D97-AF65-F5344CB8AC3E}">
        <p14:creationId xmlns:p14="http://schemas.microsoft.com/office/powerpoint/2010/main" val="94940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The dark web - Tor</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3</a:t>
            </a:fld>
            <a:endParaRPr lang="en-US" dirty="0"/>
          </a:p>
        </p:txBody>
      </p:sp>
      <p:sp>
        <p:nvSpPr>
          <p:cNvPr id="6" name="TextBox 5"/>
          <p:cNvSpPr txBox="1"/>
          <p:nvPr/>
        </p:nvSpPr>
        <p:spPr>
          <a:xfrm>
            <a:off x="192505" y="1038224"/>
            <a:ext cx="8951495" cy="1477328"/>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The dark web is a </a:t>
            </a:r>
            <a:r>
              <a:rPr lang="en-CA" dirty="0" smtClean="0"/>
              <a:t>portion of the internet that requires specific software (i.e. Tor) to access.</a:t>
            </a:r>
            <a:endParaRPr lang="en-CA" dirty="0"/>
          </a:p>
          <a:p>
            <a:pPr marL="285750" indent="-285750">
              <a:buFont typeface="Arial" panose="020B0604020202020204" pitchFamily="34" charset="0"/>
              <a:buChar char="•"/>
            </a:pPr>
            <a:r>
              <a:rPr lang="en-CA" dirty="0" smtClean="0"/>
              <a:t>Tor </a:t>
            </a:r>
            <a:r>
              <a:rPr lang="en-CA" dirty="0" smtClean="0"/>
              <a:t>routes the data </a:t>
            </a:r>
            <a:r>
              <a:rPr lang="en-CA" dirty="0" smtClean="0"/>
              <a:t>coming to and from </a:t>
            </a:r>
            <a:r>
              <a:rPr lang="en-CA" dirty="0" smtClean="0"/>
              <a:t>the user through </a:t>
            </a:r>
            <a:r>
              <a:rPr lang="en-CA" dirty="0" smtClean="0"/>
              <a:t>several relays, which are run by the community.</a:t>
            </a:r>
          </a:p>
          <a:p>
            <a:pPr marL="285750" indent="-285750">
              <a:buFont typeface="Arial" panose="020B0604020202020204" pitchFamily="34" charset="0"/>
              <a:buChar char="•"/>
            </a:pPr>
            <a:r>
              <a:rPr lang="en-CA" dirty="0" smtClean="0"/>
              <a:t>Otherwise, it functions as a normal browser.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84378"/>
            <a:ext cx="6797841" cy="395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664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Breakdown of Tor sites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4</a:t>
            </a:fld>
            <a:endParaRPr lang="en-US"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2506" y="998686"/>
            <a:ext cx="8035050" cy="4724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2506" y="5675209"/>
            <a:ext cx="8518358" cy="646331"/>
          </a:xfrm>
          <a:prstGeom prst="rect">
            <a:avLst/>
          </a:prstGeom>
          <a:noFill/>
        </p:spPr>
        <p:txBody>
          <a:bodyPr wrap="square" rtlCol="0">
            <a:spAutoFit/>
          </a:bodyPr>
          <a:lstStyle/>
          <a:p>
            <a:r>
              <a:rPr lang="en-CA" dirty="0"/>
              <a:t>Owen, G., &amp; Savage, N. (2016). Empirical analysis of Tor Hidden Services. IET Information Security, 10(3), 113–118. https://</a:t>
            </a:r>
            <a:r>
              <a:rPr lang="en-CA" dirty="0" smtClean="0"/>
              <a:t>doi.org/10.1049/iet-ifs.2015.0121</a:t>
            </a:r>
            <a:endParaRPr lang="en-CA" dirty="0"/>
          </a:p>
        </p:txBody>
      </p:sp>
    </p:spTree>
    <p:extLst>
      <p:ext uri="{BB962C8B-B14F-4D97-AF65-F5344CB8AC3E}">
        <p14:creationId xmlns:p14="http://schemas.microsoft.com/office/powerpoint/2010/main" val="157652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5</a:t>
            </a:fld>
            <a:endParaRPr lang="en-US" dirty="0"/>
          </a:p>
        </p:txBody>
      </p:sp>
      <p:sp>
        <p:nvSpPr>
          <p:cNvPr id="6" name="Title 5"/>
          <p:cNvSpPr>
            <a:spLocks noGrp="1"/>
          </p:cNvSpPr>
          <p:nvPr>
            <p:ph type="title"/>
          </p:nvPr>
        </p:nvSpPr>
        <p:spPr/>
        <p:txBody>
          <a:bodyPr/>
          <a:lstStyle/>
          <a:p>
            <a:r>
              <a:rPr lang="en-CA" dirty="0" smtClean="0"/>
              <a:t>Drugs on the dark web</a:t>
            </a:r>
            <a:endParaRPr lang="en-CA"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3393" y="958850"/>
            <a:ext cx="8223565" cy="5491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4187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Scraping</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6</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038" y="2977748"/>
            <a:ext cx="37719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14" y="2792551"/>
            <a:ext cx="18002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91917" y="1038225"/>
            <a:ext cx="8360111" cy="1569660"/>
          </a:xfrm>
          <a:prstGeom prst="rect">
            <a:avLst/>
          </a:prstGeom>
          <a:noFill/>
        </p:spPr>
        <p:txBody>
          <a:bodyPr wrap="square" rtlCol="0">
            <a:spAutoFit/>
          </a:bodyPr>
          <a:lstStyle/>
          <a:p>
            <a:pPr marL="285750" indent="-285750">
              <a:buFont typeface="Arial" panose="020B0604020202020204" pitchFamily="34" charset="0"/>
              <a:buChar char="•"/>
            </a:pPr>
            <a:r>
              <a:rPr lang="en-CA" sz="1600" dirty="0" smtClean="0"/>
              <a:t>The general concept of scraping is to look at the HTML code of the web page and look for patterns in the way the data is stored.</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smtClean="0"/>
              <a:t>In the example below, you can see that each of the category links is held in a div class named “category depth1”. This can be used to loop through each of these specific sections.</a:t>
            </a:r>
            <a:endParaRPr lang="en-CA" sz="1600" dirty="0"/>
          </a:p>
        </p:txBody>
      </p:sp>
    </p:spTree>
    <p:extLst>
      <p:ext uri="{BB962C8B-B14F-4D97-AF65-F5344CB8AC3E}">
        <p14:creationId xmlns:p14="http://schemas.microsoft.com/office/powerpoint/2010/main" val="243446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Creating a database from a dark web market pages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8248048"/>
              </p:ext>
            </p:extLst>
          </p:nvPr>
        </p:nvGraphicFramePr>
        <p:xfrm>
          <a:off x="861679" y="1956041"/>
          <a:ext cx="5851942" cy="1429509"/>
        </p:xfrm>
        <a:graphic>
          <a:graphicData uri="http://schemas.openxmlformats.org/drawingml/2006/table">
            <a:tbl>
              <a:tblPr firstRow="1" bandRow="1">
                <a:tableStyleId>{8EC20E35-A176-4012-BC5E-935CFFF8708E}</a:tableStyleId>
              </a:tblPr>
              <a:tblGrid>
                <a:gridCol w="3244972"/>
                <a:gridCol w="622506"/>
                <a:gridCol w="501239"/>
                <a:gridCol w="797979"/>
                <a:gridCol w="685246"/>
              </a:tblGrid>
              <a:tr h="308223">
                <a:tc>
                  <a:txBody>
                    <a:bodyPr/>
                    <a:lstStyle/>
                    <a:p>
                      <a:r>
                        <a:rPr lang="en-CA" sz="1000" dirty="0" smtClean="0"/>
                        <a:t>Listing title</a:t>
                      </a:r>
                      <a:endParaRPr lang="en-CA" sz="1000" dirty="0"/>
                    </a:p>
                  </a:txBody>
                  <a:tcPr marL="65732" marR="65732" marT="32866" marB="32866"/>
                </a:tc>
                <a:tc>
                  <a:txBody>
                    <a:bodyPr/>
                    <a:lstStyle/>
                    <a:p>
                      <a:r>
                        <a:rPr lang="en-CA" sz="1000" dirty="0" smtClean="0"/>
                        <a:t>Price</a:t>
                      </a:r>
                      <a:endParaRPr lang="en-CA" sz="1000" dirty="0"/>
                    </a:p>
                  </a:txBody>
                  <a:tcPr marL="65732" marR="65732" marT="32866" marB="32866"/>
                </a:tc>
                <a:tc>
                  <a:txBody>
                    <a:bodyPr/>
                    <a:lstStyle/>
                    <a:p>
                      <a:r>
                        <a:rPr lang="en-CA" sz="1000" dirty="0" smtClean="0"/>
                        <a:t>Seller</a:t>
                      </a:r>
                      <a:endParaRPr lang="en-CA" sz="1000" dirty="0"/>
                    </a:p>
                  </a:txBody>
                  <a:tcPr marL="65732" marR="65732" marT="32866" marB="32866"/>
                </a:tc>
                <a:tc>
                  <a:txBody>
                    <a:bodyPr/>
                    <a:lstStyle/>
                    <a:p>
                      <a:r>
                        <a:rPr lang="en-CA" sz="1000" dirty="0" smtClean="0"/>
                        <a:t>Ships from</a:t>
                      </a:r>
                      <a:endParaRPr lang="en-CA" sz="1000" dirty="0"/>
                    </a:p>
                  </a:txBody>
                  <a:tcPr marL="65732" marR="65732" marT="32866" marB="32866"/>
                </a:tc>
                <a:tc>
                  <a:txBody>
                    <a:bodyPr/>
                    <a:lstStyle/>
                    <a:p>
                      <a:r>
                        <a:rPr lang="en-CA" sz="1000" dirty="0" smtClean="0"/>
                        <a:t>Ships to</a:t>
                      </a:r>
                      <a:endParaRPr lang="en-CA" sz="1000" dirty="0"/>
                    </a:p>
                  </a:txBody>
                  <a:tcPr marL="65732" marR="65732" marT="32866" marB="32866"/>
                </a:tc>
              </a:tr>
              <a:tr h="328658">
                <a:tc>
                  <a:txBody>
                    <a:bodyPr/>
                    <a:lstStyle/>
                    <a:p>
                      <a:r>
                        <a:rPr lang="en-CA" sz="900" dirty="0" smtClean="0"/>
                        <a:t>20 X OXYCODONE HCI / OXYCONTIN 40MG MUNDI-PHARMA </a:t>
                      </a:r>
                      <a:endParaRPr lang="en-CA" sz="900" dirty="0">
                        <a:solidFill>
                          <a:schemeClr val="tx1"/>
                        </a:solidFill>
                      </a:endParaRPr>
                    </a:p>
                  </a:txBody>
                  <a:tcPr marL="65732" marR="65732" marT="32866" marB="32866"/>
                </a:tc>
                <a:tc>
                  <a:txBody>
                    <a:bodyPr/>
                    <a:lstStyle/>
                    <a:p>
                      <a:r>
                        <a:rPr lang="en-CA" sz="1000" dirty="0" smtClean="0"/>
                        <a:t>$392</a:t>
                      </a:r>
                      <a:endParaRPr lang="en-CA" sz="1000" dirty="0"/>
                    </a:p>
                  </a:txBody>
                  <a:tcPr marL="65732" marR="65732" marT="32866" marB="32866"/>
                </a:tc>
                <a:tc>
                  <a:txBody>
                    <a:bodyPr/>
                    <a:lstStyle/>
                    <a:p>
                      <a:r>
                        <a:rPr lang="en-CA" sz="1000" dirty="0" smtClean="0"/>
                        <a:t>A</a:t>
                      </a:r>
                      <a:endParaRPr lang="en-CA" sz="1000" dirty="0"/>
                    </a:p>
                  </a:txBody>
                  <a:tcPr marL="65732" marR="65732" marT="32866" marB="32866"/>
                </a:tc>
                <a:tc>
                  <a:txBody>
                    <a:bodyPr/>
                    <a:lstStyle/>
                    <a:p>
                      <a:r>
                        <a:rPr lang="en-CA" sz="1000" dirty="0" smtClean="0"/>
                        <a:t>EU</a:t>
                      </a:r>
                      <a:endParaRPr lang="en-CA" sz="1000" dirty="0"/>
                    </a:p>
                  </a:txBody>
                  <a:tcPr marL="65732" marR="65732" marT="32866" marB="32866"/>
                </a:tc>
                <a:tc>
                  <a:txBody>
                    <a:bodyPr/>
                    <a:lstStyle/>
                    <a:p>
                      <a:r>
                        <a:rPr lang="en-CA" sz="1000" dirty="0" smtClean="0"/>
                        <a:t>WW</a:t>
                      </a:r>
                      <a:endParaRPr lang="en-CA" sz="1000" dirty="0"/>
                    </a:p>
                  </a:txBody>
                  <a:tcPr marL="65732" marR="65732" marT="32866" marB="32866"/>
                </a:tc>
              </a:tr>
              <a:tr h="220591">
                <a:tc>
                  <a:txBody>
                    <a:bodyPr/>
                    <a:lstStyle/>
                    <a:p>
                      <a:r>
                        <a:rPr lang="it-IT" sz="900" dirty="0" smtClean="0"/>
                        <a:t>*Nespresso Gold 160Mg MDMA* 10 Pieces </a:t>
                      </a:r>
                      <a:endParaRPr lang="en-CA" sz="900" dirty="0">
                        <a:solidFill>
                          <a:schemeClr val="tx1"/>
                        </a:solidFill>
                      </a:endParaRPr>
                    </a:p>
                  </a:txBody>
                  <a:tcPr marL="65732" marR="65732" marT="32866" marB="32866"/>
                </a:tc>
                <a:tc>
                  <a:txBody>
                    <a:bodyPr/>
                    <a:lstStyle/>
                    <a:p>
                      <a:r>
                        <a:rPr lang="en-CA" sz="1000" dirty="0" smtClean="0"/>
                        <a:t>$29.70</a:t>
                      </a:r>
                      <a:endParaRPr lang="en-CA" sz="1000" dirty="0"/>
                    </a:p>
                  </a:txBody>
                  <a:tcPr marL="65732" marR="65732" marT="32866" marB="32866"/>
                </a:tc>
                <a:tc>
                  <a:txBody>
                    <a:bodyPr/>
                    <a:lstStyle/>
                    <a:p>
                      <a:r>
                        <a:rPr lang="en-CA" sz="1000" dirty="0" smtClean="0"/>
                        <a:t>B</a:t>
                      </a:r>
                      <a:endParaRPr lang="en-CA" sz="1000" dirty="0"/>
                    </a:p>
                  </a:txBody>
                  <a:tcPr marL="65732" marR="65732" marT="32866" marB="32866"/>
                </a:tc>
                <a:tc>
                  <a:txBody>
                    <a:bodyPr/>
                    <a:lstStyle/>
                    <a:p>
                      <a:r>
                        <a:rPr lang="en-CA" sz="1000" dirty="0" smtClean="0"/>
                        <a:t>EU</a:t>
                      </a:r>
                      <a:endParaRPr lang="en-CA" sz="1000" dirty="0"/>
                    </a:p>
                  </a:txBody>
                  <a:tcPr marL="65732" marR="65732" marT="32866" marB="32866"/>
                </a:tc>
                <a:tc>
                  <a:txBody>
                    <a:bodyPr/>
                    <a:lstStyle/>
                    <a:p>
                      <a:r>
                        <a:rPr lang="en-CA" sz="1000" dirty="0" smtClean="0"/>
                        <a:t>WW</a:t>
                      </a:r>
                      <a:endParaRPr lang="en-CA" sz="1000" dirty="0"/>
                    </a:p>
                  </a:txBody>
                  <a:tcPr marL="65732" marR="65732" marT="32866" marB="32866"/>
                </a:tc>
              </a:tr>
              <a:tr h="220591">
                <a:tc>
                  <a:txBody>
                    <a:bodyPr/>
                    <a:lstStyle/>
                    <a:p>
                      <a:r>
                        <a:rPr lang="en-CA" sz="900" dirty="0" smtClean="0"/>
                        <a:t>7g Golden Buda </a:t>
                      </a:r>
                      <a:r>
                        <a:rPr lang="en-CA" sz="900" dirty="0" err="1" smtClean="0"/>
                        <a:t>Buble</a:t>
                      </a:r>
                      <a:r>
                        <a:rPr lang="en-CA" sz="900" dirty="0" smtClean="0"/>
                        <a:t> Hash </a:t>
                      </a:r>
                      <a:endParaRPr lang="en-CA" sz="900" dirty="0">
                        <a:solidFill>
                          <a:schemeClr val="tx1"/>
                        </a:solidFill>
                      </a:endParaRPr>
                    </a:p>
                  </a:txBody>
                  <a:tcPr marL="65732" marR="65732" marT="32866" marB="32866"/>
                </a:tc>
                <a:tc>
                  <a:txBody>
                    <a:bodyPr/>
                    <a:lstStyle/>
                    <a:p>
                      <a:r>
                        <a:rPr lang="en-CA" sz="1000" dirty="0" smtClean="0"/>
                        <a:t>$124.80</a:t>
                      </a:r>
                      <a:endParaRPr lang="en-CA" sz="1000" dirty="0"/>
                    </a:p>
                  </a:txBody>
                  <a:tcPr marL="65732" marR="65732" marT="32866" marB="32866"/>
                </a:tc>
                <a:tc>
                  <a:txBody>
                    <a:bodyPr/>
                    <a:lstStyle/>
                    <a:p>
                      <a:r>
                        <a:rPr lang="en-CA" sz="1000" dirty="0" smtClean="0"/>
                        <a:t>C</a:t>
                      </a:r>
                      <a:endParaRPr lang="en-CA" sz="1000" dirty="0"/>
                    </a:p>
                  </a:txBody>
                  <a:tcPr marL="65732" marR="65732" marT="32866" marB="32866"/>
                </a:tc>
                <a:tc>
                  <a:txBody>
                    <a:bodyPr/>
                    <a:lstStyle/>
                    <a:p>
                      <a:r>
                        <a:rPr lang="en-CA" sz="1000" dirty="0" smtClean="0"/>
                        <a:t>US</a:t>
                      </a:r>
                      <a:endParaRPr lang="en-CA" sz="1000" dirty="0"/>
                    </a:p>
                  </a:txBody>
                  <a:tcPr marL="65732" marR="65732" marT="32866" marB="32866"/>
                </a:tc>
                <a:tc>
                  <a:txBody>
                    <a:bodyPr/>
                    <a:lstStyle/>
                    <a:p>
                      <a:r>
                        <a:rPr lang="en-CA" sz="1000" dirty="0" smtClean="0"/>
                        <a:t>WW, US</a:t>
                      </a:r>
                      <a:endParaRPr lang="en-CA" sz="1000" dirty="0"/>
                    </a:p>
                  </a:txBody>
                  <a:tcPr marL="65732" marR="65732" marT="32866" marB="32866"/>
                </a:tc>
              </a:tr>
              <a:tr h="328658">
                <a:tc>
                  <a:txBody>
                    <a:bodyPr/>
                    <a:lstStyle/>
                    <a:p>
                      <a:r>
                        <a:rPr lang="en-CA" sz="900" dirty="0" smtClean="0"/>
                        <a:t>+++ 5G SUPER LEMON HAZE COFFEE SHOP PREMIUM QUALIT </a:t>
                      </a:r>
                      <a:endParaRPr lang="en-CA" sz="900" dirty="0">
                        <a:solidFill>
                          <a:schemeClr val="tx1"/>
                        </a:solidFill>
                      </a:endParaRPr>
                    </a:p>
                  </a:txBody>
                  <a:tcPr marL="65732" marR="65732" marT="32866" marB="32866"/>
                </a:tc>
                <a:tc>
                  <a:txBody>
                    <a:bodyPr/>
                    <a:lstStyle/>
                    <a:p>
                      <a:r>
                        <a:rPr lang="en-CA" sz="1000" dirty="0" smtClean="0"/>
                        <a:t>$77.1</a:t>
                      </a:r>
                      <a:endParaRPr lang="en-CA" sz="1000" dirty="0"/>
                    </a:p>
                  </a:txBody>
                  <a:tcPr marL="65732" marR="65732" marT="32866" marB="32866"/>
                </a:tc>
                <a:tc>
                  <a:txBody>
                    <a:bodyPr/>
                    <a:lstStyle/>
                    <a:p>
                      <a:r>
                        <a:rPr lang="en-CA" sz="1000" dirty="0" smtClean="0"/>
                        <a:t>D</a:t>
                      </a:r>
                      <a:endParaRPr lang="en-CA" sz="1000" dirty="0"/>
                    </a:p>
                  </a:txBody>
                  <a:tcPr marL="65732" marR="65732" marT="32866" marB="32866"/>
                </a:tc>
                <a:tc>
                  <a:txBody>
                    <a:bodyPr/>
                    <a:lstStyle/>
                    <a:p>
                      <a:r>
                        <a:rPr lang="en-CA" sz="1000" dirty="0" smtClean="0"/>
                        <a:t>DE</a:t>
                      </a:r>
                      <a:endParaRPr lang="en-CA" sz="1000" dirty="0"/>
                    </a:p>
                  </a:txBody>
                  <a:tcPr marL="65732" marR="65732" marT="32866" marB="32866"/>
                </a:tc>
                <a:tc>
                  <a:txBody>
                    <a:bodyPr/>
                    <a:lstStyle/>
                    <a:p>
                      <a:r>
                        <a:rPr lang="en-CA" sz="1000" dirty="0" smtClean="0"/>
                        <a:t>WW</a:t>
                      </a:r>
                      <a:endParaRPr lang="en-CA" sz="1000" dirty="0"/>
                    </a:p>
                  </a:txBody>
                  <a:tcPr marL="65732" marR="65732" marT="32866" marB="32866"/>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121" y="3989615"/>
            <a:ext cx="4378526" cy="2339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4163" y="1050257"/>
            <a:ext cx="8342479" cy="646331"/>
          </a:xfrm>
          <a:prstGeom prst="rect">
            <a:avLst/>
          </a:prstGeom>
          <a:noFill/>
        </p:spPr>
        <p:txBody>
          <a:bodyPr wrap="square" rtlCol="0">
            <a:spAutoFit/>
          </a:bodyPr>
          <a:lstStyle/>
          <a:p>
            <a:r>
              <a:rPr lang="en-CA" dirty="0" smtClean="0"/>
              <a:t>Any dark web market will have a database of their listings. There is no way to access the source database, but it can be reverse-engineered.</a:t>
            </a:r>
            <a:endParaRPr lang="en-CA" dirty="0"/>
          </a:p>
        </p:txBody>
      </p:sp>
      <p:cxnSp>
        <p:nvCxnSpPr>
          <p:cNvPr id="12" name="Straight Arrow Connector 11"/>
          <p:cNvCxnSpPr/>
          <p:nvPr/>
        </p:nvCxnSpPr>
        <p:spPr>
          <a:xfrm>
            <a:off x="3517106" y="3424886"/>
            <a:ext cx="0" cy="5357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664743" y="3424577"/>
            <a:ext cx="0" cy="53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61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8</a:t>
            </a:fld>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923" y="4839661"/>
            <a:ext cx="4976598" cy="161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110" y="1946705"/>
            <a:ext cx="4129214" cy="2352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2"/>
          <p:cNvSpPr>
            <a:spLocks noGrp="1"/>
          </p:cNvSpPr>
          <p:nvPr>
            <p:ph type="title"/>
          </p:nvPr>
        </p:nvSpPr>
        <p:spPr>
          <a:xfrm>
            <a:off x="284163" y="425764"/>
            <a:ext cx="8582025" cy="564333"/>
          </a:xfrm>
        </p:spPr>
        <p:txBody>
          <a:bodyPr/>
          <a:lstStyle/>
          <a:p>
            <a:r>
              <a:rPr lang="en-CA" dirty="0" smtClean="0"/>
              <a:t>Open web research chemical example</a:t>
            </a:r>
            <a:endParaRPr lang="en-CA" dirty="0"/>
          </a:p>
        </p:txBody>
      </p:sp>
      <p:cxnSp>
        <p:nvCxnSpPr>
          <p:cNvPr id="12" name="Straight Arrow Connector 11"/>
          <p:cNvCxnSpPr/>
          <p:nvPr/>
        </p:nvCxnSpPr>
        <p:spPr>
          <a:xfrm>
            <a:off x="3753080" y="4299661"/>
            <a:ext cx="0" cy="54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900717" y="4299352"/>
            <a:ext cx="0" cy="54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84163" y="990097"/>
            <a:ext cx="8709025" cy="923330"/>
          </a:xfrm>
          <a:prstGeom prst="rect">
            <a:avLst/>
          </a:prstGeom>
          <a:noFill/>
        </p:spPr>
        <p:txBody>
          <a:bodyPr wrap="square" rtlCol="0">
            <a:spAutoFit/>
          </a:bodyPr>
          <a:lstStyle/>
          <a:p>
            <a:r>
              <a:rPr lang="en-CA" dirty="0" smtClean="0"/>
              <a:t>As opposed to </a:t>
            </a:r>
            <a:r>
              <a:rPr lang="en-CA" dirty="0" err="1" smtClean="0"/>
              <a:t>ebay</a:t>
            </a:r>
            <a:r>
              <a:rPr lang="en-CA" dirty="0" smtClean="0"/>
              <a:t>-style consumer-to-consumer markets found on the dark web, open web drug sellers </a:t>
            </a:r>
            <a:r>
              <a:rPr lang="en-CA" dirty="0" smtClean="0"/>
              <a:t>sell </a:t>
            </a:r>
            <a:r>
              <a:rPr lang="en-CA" dirty="0" smtClean="0"/>
              <a:t>direct to consumer by selling legal drugs that have a psychoactive effect.</a:t>
            </a:r>
            <a:endParaRPr lang="en-CA" dirty="0"/>
          </a:p>
        </p:txBody>
      </p:sp>
    </p:spTree>
    <p:extLst>
      <p:ext uri="{BB962C8B-B14F-4D97-AF65-F5344CB8AC3E}">
        <p14:creationId xmlns:p14="http://schemas.microsoft.com/office/powerpoint/2010/main" val="341466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The data that has been scraped so far has no real value since it would be just as easy to just go to the website and search for whatever drug you’re interested in, rather than searching for it in a scraped database.</a:t>
            </a:r>
          </a:p>
          <a:p>
            <a:r>
              <a:rPr lang="en-CA" dirty="0" smtClean="0"/>
              <a:t>The next step will be to thoroughly map out the websites we are interested in scraping and begin expanding our data sources.</a:t>
            </a:r>
          </a:p>
          <a:p>
            <a:r>
              <a:rPr lang="en-CA" dirty="0" smtClean="0"/>
              <a:t>A single database with cleaned data from several markets (dark web and legal) provide valuable and convenient information</a:t>
            </a:r>
            <a:r>
              <a:rPr lang="en-CA" dirty="0"/>
              <a:t> </a:t>
            </a:r>
            <a:r>
              <a:rPr lang="en-CA" dirty="0" smtClean="0"/>
              <a:t>that has previously been obfuscated.</a:t>
            </a:r>
          </a:p>
          <a:p>
            <a:r>
              <a:rPr lang="en-CA" dirty="0" smtClean="0"/>
              <a:t>Additionally, creating better scrapers that can function more reliably will allow for them to be run on an automated interval. This will add a time component to the data and allow us to track trends (prices, drug availability) over time.</a:t>
            </a:r>
          </a:p>
          <a:p>
            <a:r>
              <a:rPr lang="en-CA" dirty="0" smtClean="0"/>
              <a:t>There is also the possibility to scrape larger amounts of data from user discussion forums and analyse/categorize it using natural language processing.</a:t>
            </a:r>
          </a:p>
        </p:txBody>
      </p:sp>
      <p:sp>
        <p:nvSpPr>
          <p:cNvPr id="3" name="Title 2"/>
          <p:cNvSpPr>
            <a:spLocks noGrp="1"/>
          </p:cNvSpPr>
          <p:nvPr>
            <p:ph type="title"/>
          </p:nvPr>
        </p:nvSpPr>
        <p:spPr/>
        <p:txBody>
          <a:bodyPr/>
          <a:lstStyle/>
          <a:p>
            <a:r>
              <a:rPr lang="en-CA" dirty="0" smtClean="0"/>
              <a:t>Future plans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9</a:t>
            </a:fld>
            <a:endParaRPr lang="en-US" dirty="0"/>
          </a:p>
        </p:txBody>
      </p:sp>
    </p:spTree>
    <p:extLst>
      <p:ext uri="{BB962C8B-B14F-4D97-AF65-F5344CB8AC3E}">
        <p14:creationId xmlns:p14="http://schemas.microsoft.com/office/powerpoint/2010/main" val="3056354823"/>
      </p:ext>
    </p:extLst>
  </p:cSld>
  <p:clrMapOvr>
    <a:masterClrMapping/>
  </p:clrMapOvr>
</p:sld>
</file>

<file path=ppt/theme/theme1.xml><?xml version="1.0" encoding="utf-8"?>
<a:theme xmlns:a="http://schemas.openxmlformats.org/drawingml/2006/main" name="HC - SC Engli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9187</TotalTime>
  <Words>953</Words>
  <Application>Microsoft Office PowerPoint</Application>
  <PresentationFormat>On-screen Show (4:3)</PresentationFormat>
  <Paragraphs>84</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HC - SC English</vt:lpstr>
      <vt:lpstr>NPS Scraping</vt:lpstr>
      <vt:lpstr>Presentation overview </vt:lpstr>
      <vt:lpstr>The dark web - Tor</vt:lpstr>
      <vt:lpstr>Breakdown of Tor sites</vt:lpstr>
      <vt:lpstr>Drugs on the dark web</vt:lpstr>
      <vt:lpstr>Scraping</vt:lpstr>
      <vt:lpstr>Creating a database from a dark web market pages</vt:lpstr>
      <vt:lpstr>Open web research chemical example</vt:lpstr>
      <vt:lpstr>Future plans</vt:lpstr>
      <vt:lpstr>Limitations</vt:lpstr>
    </vt:vector>
  </TitlesOfParts>
  <Company>Health Canada - Santé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Mireille  Charbonneau</dc:creator>
  <cp:lastModifiedBy>Jacob Miller</cp:lastModifiedBy>
  <cp:revision>509</cp:revision>
  <cp:lastPrinted>2018-11-15T18:59:02Z</cp:lastPrinted>
  <dcterms:created xsi:type="dcterms:W3CDTF">2015-12-17T17:15:57Z</dcterms:created>
  <dcterms:modified xsi:type="dcterms:W3CDTF">2019-01-14T21:50:13Z</dcterms:modified>
</cp:coreProperties>
</file>