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402" r:id="rId2"/>
    <p:sldId id="412" r:id="rId3"/>
    <p:sldId id="404" r:id="rId4"/>
    <p:sldId id="405" r:id="rId5"/>
    <p:sldId id="413" r:id="rId6"/>
    <p:sldId id="407" r:id="rId7"/>
    <p:sldId id="414" r:id="rId8"/>
    <p:sldId id="409" r:id="rId9"/>
    <p:sldId id="410" r:id="rId10"/>
    <p:sldId id="392" r:id="rId11"/>
    <p:sldId id="393" r:id="rId12"/>
    <p:sldId id="394" r:id="rId13"/>
    <p:sldId id="396" r:id="rId14"/>
    <p:sldId id="391" r:id="rId15"/>
    <p:sldId id="398" r:id="rId16"/>
    <p:sldId id="399" r:id="rId17"/>
    <p:sldId id="400" r:id="rId18"/>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E08C"/>
    <a:srgbClr val="CCDB81"/>
    <a:srgbClr val="B3C943"/>
    <a:srgbClr val="D6CF70"/>
    <a:srgbClr val="CFC759"/>
    <a:srgbClr val="C9BF43"/>
    <a:srgbClr val="CD6237"/>
    <a:srgbClr val="E7A675"/>
    <a:srgbClr val="A85B1C"/>
    <a:srgbClr val="99001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3" autoAdjust="0"/>
    <p:restoredTop sz="80000" autoAdjust="0"/>
  </p:normalViewPr>
  <p:slideViewPr>
    <p:cSldViewPr snapToGrid="0" snapToObjects="1">
      <p:cViewPr varScale="1">
        <p:scale>
          <a:sx n="106" d="100"/>
          <a:sy n="106" d="100"/>
        </p:scale>
        <p:origin x="-1764" y="-96"/>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fontAlgn="auto">
              <a:spcBef>
                <a:spcPts val="0"/>
              </a:spcBef>
              <a:spcAft>
                <a:spcPts val="0"/>
              </a:spcAft>
              <a:defRPr sz="13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2" tIns="46586" rIns="93172" bIns="46586" rtlCol="0"/>
          <a:lstStyle>
            <a:lvl1pPr algn="r" fontAlgn="auto">
              <a:spcBef>
                <a:spcPts val="0"/>
              </a:spcBef>
              <a:spcAft>
                <a:spcPts val="0"/>
              </a:spcAft>
              <a:defRPr sz="1300">
                <a:latin typeface="+mn-lt"/>
                <a:ea typeface="+mn-ea"/>
                <a:cs typeface="+mn-cs"/>
              </a:defRPr>
            </a:lvl1pPr>
          </a:lstStyle>
          <a:p>
            <a:pPr>
              <a:defRPr/>
            </a:pPr>
            <a:fld id="{A1A6AACD-1004-EE4A-AB37-69E9B78E6AA4}" type="datetimeFigureOut">
              <a:rPr lang="en-US"/>
              <a:pPr>
                <a:defRPr/>
              </a:pPr>
              <a:t>1/15/2019</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6" rIns="93172" bIns="46586" rtlCol="0" anchor="b"/>
          <a:lstStyle>
            <a:lvl1pPr algn="l" fontAlgn="auto">
              <a:spcBef>
                <a:spcPts val="0"/>
              </a:spcBef>
              <a:spcAft>
                <a:spcPts val="0"/>
              </a:spcAft>
              <a:defRPr sz="13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6" rIns="93172" bIns="46586" rtlCol="0" anchor="b"/>
          <a:lstStyle>
            <a:lvl1pPr algn="r" fontAlgn="auto">
              <a:spcBef>
                <a:spcPts val="0"/>
              </a:spcBef>
              <a:spcAft>
                <a:spcPts val="0"/>
              </a:spcAft>
              <a:defRPr sz="1300">
                <a:latin typeface="+mn-lt"/>
                <a:ea typeface="+mn-ea"/>
                <a:cs typeface="+mn-cs"/>
              </a:defRPr>
            </a:lvl1pPr>
          </a:lstStyle>
          <a:p>
            <a:pPr>
              <a:defRPr/>
            </a:pPr>
            <a:fld id="{6FF7ACD7-9C4E-1140-A315-861CDB2CD6A4}" type="slidenum">
              <a:rPr/>
              <a:pPr>
                <a:defRPr/>
              </a:pPr>
              <a:t>‹#›</a:t>
            </a:fld>
            <a:endParaRPr lang="en-US" dirty="0"/>
          </a:p>
        </p:txBody>
      </p:sp>
    </p:spTree>
    <p:extLst>
      <p:ext uri="{BB962C8B-B14F-4D97-AF65-F5344CB8AC3E}">
        <p14:creationId xmlns:p14="http://schemas.microsoft.com/office/powerpoint/2010/main" val="3973662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fontAlgn="auto">
              <a:spcBef>
                <a:spcPts val="0"/>
              </a:spcBef>
              <a:spcAft>
                <a:spcPts val="0"/>
              </a:spcAft>
              <a:defRPr sz="13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fontAlgn="auto">
              <a:spcBef>
                <a:spcPts val="0"/>
              </a:spcBef>
              <a:spcAft>
                <a:spcPts val="0"/>
              </a:spcAft>
              <a:defRPr sz="1300">
                <a:latin typeface="+mn-lt"/>
                <a:ea typeface="+mn-ea"/>
                <a:cs typeface="+mn-cs"/>
              </a:defRPr>
            </a:lvl1pPr>
          </a:lstStyle>
          <a:p>
            <a:pPr>
              <a:defRPr/>
            </a:pPr>
            <a:fld id="{B7B8B9EB-0130-BA4E-BED0-559D328BDBFD}" type="datetimeFigureOut">
              <a:rPr lang="en-US"/>
              <a:pPr>
                <a:defRPr/>
              </a:pPr>
              <a:t>1/15/2019</a:t>
            </a:fld>
            <a:endParaRPr lang="en-US" dirty="0"/>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fontAlgn="auto">
              <a:spcBef>
                <a:spcPts val="0"/>
              </a:spcBef>
              <a:spcAft>
                <a:spcPts val="0"/>
              </a:spcAft>
              <a:defRPr sz="13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fontAlgn="auto">
              <a:spcBef>
                <a:spcPts val="0"/>
              </a:spcBef>
              <a:spcAft>
                <a:spcPts val="0"/>
              </a:spcAft>
              <a:defRPr sz="1300">
                <a:latin typeface="+mn-lt"/>
                <a:ea typeface="+mn-ea"/>
                <a:cs typeface="+mn-cs"/>
              </a:defRPr>
            </a:lvl1pPr>
          </a:lstStyle>
          <a:p>
            <a:pPr>
              <a:defRPr/>
            </a:pPr>
            <a:fld id="{56BC6EEA-261D-544E-873D-80389CA1E991}" type="slidenum">
              <a:rPr/>
              <a:pPr>
                <a:defRPr/>
              </a:pPr>
              <a:t>‹#›</a:t>
            </a:fld>
            <a:endParaRPr lang="en-US" dirty="0"/>
          </a:p>
        </p:txBody>
      </p:sp>
    </p:spTree>
    <p:extLst>
      <p:ext uri="{BB962C8B-B14F-4D97-AF65-F5344CB8AC3E}">
        <p14:creationId xmlns:p14="http://schemas.microsoft.com/office/powerpoint/2010/main" val="4282062301"/>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1000">
                <a:solidFill>
                  <a:schemeClr val="tx1"/>
                </a:solidFill>
                <a:latin typeface="Arial" charset="0"/>
              </a:defRPr>
            </a:lvl1pPr>
            <a:lvl2pPr marL="757066" indent="-291179">
              <a:spcBef>
                <a:spcPct val="50000"/>
              </a:spcBef>
              <a:buFont typeface="Arial" charset="0"/>
              <a:buChar char="-"/>
              <a:defRPr sz="1000">
                <a:solidFill>
                  <a:schemeClr val="tx1"/>
                </a:solidFill>
                <a:latin typeface="Arial" charset="0"/>
              </a:defRPr>
            </a:lvl2pPr>
            <a:lvl3pPr marL="1164717" indent="-232943">
              <a:spcBef>
                <a:spcPct val="50000"/>
              </a:spcBef>
              <a:buFont typeface="Arial" charset="0"/>
              <a:buChar char="-"/>
              <a:defRPr sz="1000">
                <a:solidFill>
                  <a:schemeClr val="tx1"/>
                </a:solidFill>
                <a:latin typeface="Arial" charset="0"/>
              </a:defRPr>
            </a:lvl3pPr>
            <a:lvl4pPr marL="1630604" indent="-232943">
              <a:spcBef>
                <a:spcPct val="50000"/>
              </a:spcBef>
              <a:buFont typeface="Arial" charset="0"/>
              <a:buChar char="-"/>
              <a:defRPr sz="1000">
                <a:solidFill>
                  <a:schemeClr val="tx1"/>
                </a:solidFill>
                <a:latin typeface="Arial" charset="0"/>
              </a:defRPr>
            </a:lvl4pPr>
            <a:lvl5pPr marL="2096491" indent="-232943">
              <a:spcBef>
                <a:spcPct val="50000"/>
              </a:spcBef>
              <a:buFont typeface="Arial" charset="0"/>
              <a:buChar char="-"/>
              <a:defRPr sz="1000">
                <a:solidFill>
                  <a:schemeClr val="tx1"/>
                </a:solidFill>
                <a:latin typeface="Arial" charset="0"/>
              </a:defRPr>
            </a:lvl5pPr>
            <a:lvl6pPr marL="2562377" indent="-232943" eaLnBrk="0" fontAlgn="base" hangingPunct="0">
              <a:spcBef>
                <a:spcPct val="50000"/>
              </a:spcBef>
              <a:spcAft>
                <a:spcPct val="0"/>
              </a:spcAft>
              <a:buFont typeface="Arial" charset="0"/>
              <a:buChar char="-"/>
              <a:defRPr sz="1000">
                <a:solidFill>
                  <a:schemeClr val="tx1"/>
                </a:solidFill>
                <a:latin typeface="Arial" charset="0"/>
              </a:defRPr>
            </a:lvl6pPr>
            <a:lvl7pPr marL="3028264" indent="-232943" eaLnBrk="0" fontAlgn="base" hangingPunct="0">
              <a:spcBef>
                <a:spcPct val="50000"/>
              </a:spcBef>
              <a:spcAft>
                <a:spcPct val="0"/>
              </a:spcAft>
              <a:buFont typeface="Arial" charset="0"/>
              <a:buChar char="-"/>
              <a:defRPr sz="1000">
                <a:solidFill>
                  <a:schemeClr val="tx1"/>
                </a:solidFill>
                <a:latin typeface="Arial" charset="0"/>
              </a:defRPr>
            </a:lvl7pPr>
            <a:lvl8pPr marL="3494151" indent="-232943" eaLnBrk="0" fontAlgn="base" hangingPunct="0">
              <a:spcBef>
                <a:spcPct val="50000"/>
              </a:spcBef>
              <a:spcAft>
                <a:spcPct val="0"/>
              </a:spcAft>
              <a:buFont typeface="Arial" charset="0"/>
              <a:buChar char="-"/>
              <a:defRPr sz="1000">
                <a:solidFill>
                  <a:schemeClr val="tx1"/>
                </a:solidFill>
                <a:latin typeface="Arial" charset="0"/>
              </a:defRPr>
            </a:lvl8pPr>
            <a:lvl9pPr marL="3960038" indent="-232943" eaLnBrk="0" fontAlgn="base" hangingPunct="0">
              <a:spcBef>
                <a:spcPct val="50000"/>
              </a:spcBef>
              <a:spcAft>
                <a:spcPct val="0"/>
              </a:spcAft>
              <a:buFont typeface="Arial" charset="0"/>
              <a:buChar char="-"/>
              <a:defRPr sz="1000">
                <a:solidFill>
                  <a:schemeClr val="tx1"/>
                </a:solidFill>
                <a:latin typeface="Arial" charset="0"/>
              </a:defRPr>
            </a:lvl9pPr>
          </a:lstStyle>
          <a:p>
            <a:pPr>
              <a:spcBef>
                <a:spcPct val="0"/>
              </a:spcBef>
              <a:buFontTx/>
              <a:buNone/>
            </a:pPr>
            <a:fld id="{83736A4A-DFB9-41D0-9B25-C0DF5A6DC820}" type="slidenum">
              <a:rPr lang="en-CA" altLang="en-US" sz="1200">
                <a:solidFill>
                  <a:srgbClr val="000000"/>
                </a:solidFill>
              </a:rPr>
              <a:pPr>
                <a:spcBef>
                  <a:spcPct val="0"/>
                </a:spcBef>
                <a:buFontTx/>
                <a:buNone/>
              </a:pPr>
              <a:t>1</a:t>
            </a:fld>
            <a:endParaRPr lang="en-CA" altLang="en-US" sz="120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8619E1D-7591-463B-A7E3-ED1B2A8FDB22}" type="slidenum">
              <a:rPr lang="en-CA" smtClean="0">
                <a:solidFill>
                  <a:prstClr val="black"/>
                </a:solidFill>
              </a:rPr>
              <a:pPr/>
              <a:t>2</a:t>
            </a:fld>
            <a:endParaRPr lang="en-CA">
              <a:solidFill>
                <a:prstClr val="black"/>
              </a:solidFill>
            </a:endParaRPr>
          </a:p>
        </p:txBody>
      </p:sp>
    </p:spTree>
    <p:extLst>
      <p:ext uri="{BB962C8B-B14F-4D97-AF65-F5344CB8AC3E}">
        <p14:creationId xmlns:p14="http://schemas.microsoft.com/office/powerpoint/2010/main" val="2878193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8619E1D-7591-463B-A7E3-ED1B2A8FDB22}" type="slidenum">
              <a:rPr lang="en-CA" smtClean="0">
                <a:solidFill>
                  <a:prstClr val="black"/>
                </a:solidFill>
              </a:rPr>
              <a:pPr/>
              <a:t>3</a:t>
            </a:fld>
            <a:endParaRPr lang="en-CA">
              <a:solidFill>
                <a:prstClr val="black"/>
              </a:solidFill>
            </a:endParaRPr>
          </a:p>
        </p:txBody>
      </p:sp>
    </p:spTree>
    <p:extLst>
      <p:ext uri="{BB962C8B-B14F-4D97-AF65-F5344CB8AC3E}">
        <p14:creationId xmlns:p14="http://schemas.microsoft.com/office/powerpoint/2010/main" val="2878193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a:t>
            </a:r>
            <a:r>
              <a:rPr lang="en-CA" baseline="0" dirty="0" smtClean="0"/>
              <a:t> was an </a:t>
            </a:r>
            <a:r>
              <a:rPr lang="en-CA" baseline="0" dirty="0" err="1" smtClean="0"/>
              <a:t>RCSources</a:t>
            </a:r>
            <a:r>
              <a:rPr lang="en-CA" baseline="0" dirty="0" smtClean="0"/>
              <a:t> </a:t>
            </a:r>
            <a:r>
              <a:rPr lang="en-CA" baseline="0" dirty="0" err="1" smtClean="0"/>
              <a:t>reddit</a:t>
            </a:r>
            <a:r>
              <a:rPr lang="en-CA" baseline="0" dirty="0" smtClean="0"/>
              <a:t> that has now been closed.</a:t>
            </a:r>
            <a:endParaRPr lang="en-CA" dirty="0"/>
          </a:p>
        </p:txBody>
      </p:sp>
      <p:sp>
        <p:nvSpPr>
          <p:cNvPr id="4" name="Slide Number Placeholder 3"/>
          <p:cNvSpPr>
            <a:spLocks noGrp="1"/>
          </p:cNvSpPr>
          <p:nvPr>
            <p:ph type="sldNum" sz="quarter" idx="10"/>
          </p:nvPr>
        </p:nvSpPr>
        <p:spPr/>
        <p:txBody>
          <a:bodyPr/>
          <a:lstStyle/>
          <a:p>
            <a:fld id="{73845547-7158-4B3B-BC72-DD195B247B0A}" type="slidenum">
              <a:rPr lang="en-CA" smtClean="0"/>
              <a:t>4</a:t>
            </a:fld>
            <a:endParaRPr lang="en-CA"/>
          </a:p>
        </p:txBody>
      </p:sp>
    </p:spTree>
    <p:extLst>
      <p:ext uri="{BB962C8B-B14F-4D97-AF65-F5344CB8AC3E}">
        <p14:creationId xmlns:p14="http://schemas.microsoft.com/office/powerpoint/2010/main" val="3561954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a:p>
            <a:endParaRPr lang="en-CA" dirty="0"/>
          </a:p>
        </p:txBody>
      </p:sp>
      <p:sp>
        <p:nvSpPr>
          <p:cNvPr id="4" name="Slide Number Placeholder 3"/>
          <p:cNvSpPr>
            <a:spLocks noGrp="1"/>
          </p:cNvSpPr>
          <p:nvPr>
            <p:ph type="sldNum" sz="quarter" idx="10"/>
          </p:nvPr>
        </p:nvSpPr>
        <p:spPr/>
        <p:txBody>
          <a:bodyPr/>
          <a:lstStyle/>
          <a:p>
            <a:fld id="{48619E1D-7591-463B-A7E3-ED1B2A8FDB22}" type="slidenum">
              <a:rPr lang="en-CA" smtClean="0"/>
              <a:t>8</a:t>
            </a:fld>
            <a:endParaRPr lang="en-CA"/>
          </a:p>
        </p:txBody>
      </p:sp>
    </p:spTree>
    <p:extLst>
      <p:ext uri="{BB962C8B-B14F-4D97-AF65-F5344CB8AC3E}">
        <p14:creationId xmlns:p14="http://schemas.microsoft.com/office/powerpoint/2010/main" val="911676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Basically, the people running Dream Market create the website </a:t>
            </a:r>
            <a:r>
              <a:rPr lang="en-CA" baseline="0" dirty="0" smtClean="0"/>
              <a:t>by saying “for each row in our database of listings, create a little box. The listing title variable goes here at the top, the price goes here, </a:t>
            </a:r>
            <a:r>
              <a:rPr lang="en-CA" baseline="0" dirty="0" err="1" smtClean="0"/>
              <a:t>etc</a:t>
            </a:r>
            <a:r>
              <a:rPr lang="en-CA" baseline="0" dirty="0" smtClean="0"/>
              <a:t>”. They just need to ‘design’ one box, and then they can loop through their database with the same logic for all 80,000 listings.</a:t>
            </a:r>
          </a:p>
          <a:p>
            <a:endParaRPr lang="en-CA" baseline="0" dirty="0" smtClean="0"/>
          </a:p>
          <a:p>
            <a:r>
              <a:rPr lang="en-CA" baseline="0" dirty="0" smtClean="0"/>
              <a:t>To re-create the database from the web page, I just create a process that loops through each box in the page, and creates a new row in my database where the title field gets its data from the appropriate HTML field, same for the price and so on. Just like them, I just need to write out the logic for one box, and then loop through the rest of them.</a:t>
            </a:r>
            <a:endParaRPr lang="en-CA" dirty="0"/>
          </a:p>
        </p:txBody>
      </p:sp>
      <p:sp>
        <p:nvSpPr>
          <p:cNvPr id="4" name="Slide Number Placeholder 3"/>
          <p:cNvSpPr>
            <a:spLocks noGrp="1"/>
          </p:cNvSpPr>
          <p:nvPr>
            <p:ph type="sldNum" sz="quarter" idx="10"/>
          </p:nvPr>
        </p:nvSpPr>
        <p:spPr/>
        <p:txBody>
          <a:bodyPr/>
          <a:lstStyle/>
          <a:p>
            <a:pPr>
              <a:defRPr/>
            </a:pPr>
            <a:fld id="{56BC6EEA-261D-544E-873D-80389CA1E991}" type="slidenum">
              <a:rPr lang="en-CA" smtClean="0"/>
              <a:pPr>
                <a:defRPr/>
              </a:pPr>
              <a:t>11</a:t>
            </a:fld>
            <a:endParaRPr lang="en-CA" dirty="0"/>
          </a:p>
        </p:txBody>
      </p:sp>
    </p:spTree>
    <p:extLst>
      <p:ext uri="{BB962C8B-B14F-4D97-AF65-F5344CB8AC3E}">
        <p14:creationId xmlns:p14="http://schemas.microsoft.com/office/powerpoint/2010/main" val="2280773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56BC6EEA-261D-544E-873D-80389CA1E991}" type="slidenum">
              <a:rPr lang="en-CA" smtClean="0"/>
              <a:pPr>
                <a:defRPr/>
              </a:pPr>
              <a:t>13</a:t>
            </a:fld>
            <a:endParaRPr lang="en-CA" dirty="0"/>
          </a:p>
        </p:txBody>
      </p:sp>
    </p:spTree>
    <p:extLst>
      <p:ext uri="{BB962C8B-B14F-4D97-AF65-F5344CB8AC3E}">
        <p14:creationId xmlns:p14="http://schemas.microsoft.com/office/powerpoint/2010/main" val="2712045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As the previous slide showed,</a:t>
            </a:r>
            <a:r>
              <a:rPr lang="en-CA" baseline="0" dirty="0" smtClean="0"/>
              <a:t> drugs are the largest category on the dark web. This is the Dream Market, the largest operating market on the dark web. The website operates as a host for users to sell drugs from consumer to consumer. Anyone can make a listing or purchase. Although they sell other things, drugs are their largest category with over 80,000 listings. For our purposes, they are essentially the </a:t>
            </a:r>
            <a:r>
              <a:rPr lang="en-CA" baseline="0" dirty="0" err="1" smtClean="0"/>
              <a:t>ebay</a:t>
            </a:r>
            <a:r>
              <a:rPr lang="en-CA" baseline="0" dirty="0" smtClean="0"/>
              <a:t> of drugs.</a:t>
            </a:r>
            <a:endParaRPr lang="en-CA" dirty="0"/>
          </a:p>
        </p:txBody>
      </p:sp>
      <p:sp>
        <p:nvSpPr>
          <p:cNvPr id="4" name="Slide Number Placeholder 3"/>
          <p:cNvSpPr>
            <a:spLocks noGrp="1"/>
          </p:cNvSpPr>
          <p:nvPr>
            <p:ph type="sldNum" sz="quarter" idx="10"/>
          </p:nvPr>
        </p:nvSpPr>
        <p:spPr/>
        <p:txBody>
          <a:bodyPr/>
          <a:lstStyle/>
          <a:p>
            <a:pPr>
              <a:defRPr/>
            </a:pPr>
            <a:fld id="{56BC6EEA-261D-544E-873D-80389CA1E991}" type="slidenum">
              <a:rPr lang="en-CA" smtClean="0"/>
              <a:pPr>
                <a:defRPr/>
              </a:pPr>
              <a:t>14</a:t>
            </a:fld>
            <a:endParaRPr lang="en-CA" dirty="0"/>
          </a:p>
        </p:txBody>
      </p:sp>
    </p:spTree>
    <p:extLst>
      <p:ext uri="{BB962C8B-B14F-4D97-AF65-F5344CB8AC3E}">
        <p14:creationId xmlns:p14="http://schemas.microsoft.com/office/powerpoint/2010/main" val="2000128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As opposed</a:t>
            </a:r>
            <a:r>
              <a:rPr lang="en-CA" baseline="0" dirty="0" smtClean="0"/>
              <a:t> to </a:t>
            </a:r>
            <a:r>
              <a:rPr lang="en-CA" baseline="0" dirty="0" err="1" smtClean="0"/>
              <a:t>ebay</a:t>
            </a:r>
            <a:r>
              <a:rPr lang="en-CA" baseline="0" dirty="0" smtClean="0"/>
              <a:t>-style consumer-to-consumer markets that are found on the dark web, what we find on the open web are business-to-consumer models. This makes it much easier to scrape the data, as it means that there will be one listing per drug, as opposed to thousands of listings just for different people selling meth.</a:t>
            </a:r>
            <a:endParaRPr lang="en-CA" dirty="0" smtClean="0"/>
          </a:p>
          <a:p>
            <a:r>
              <a:rPr lang="en-CA" dirty="0" smtClean="0"/>
              <a:t>Scraping the open web</a:t>
            </a:r>
            <a:r>
              <a:rPr lang="en-CA" baseline="0" dirty="0" smtClean="0"/>
              <a:t> is essentially the same process. So far, </a:t>
            </a:r>
            <a:r>
              <a:rPr lang="en-CA" baseline="0" dirty="0" err="1" smtClean="0"/>
              <a:t>ReChem</a:t>
            </a:r>
            <a:r>
              <a:rPr lang="en-CA" baseline="0" dirty="0" smtClean="0"/>
              <a:t> has been scraped, as I’ve seen it as the most commonly mentioned supplier on research chemical discussion forums.</a:t>
            </a:r>
            <a:endParaRPr lang="en-CA" dirty="0"/>
          </a:p>
        </p:txBody>
      </p:sp>
      <p:sp>
        <p:nvSpPr>
          <p:cNvPr id="4" name="Slide Number Placeholder 3"/>
          <p:cNvSpPr>
            <a:spLocks noGrp="1"/>
          </p:cNvSpPr>
          <p:nvPr>
            <p:ph type="sldNum" sz="quarter" idx="10"/>
          </p:nvPr>
        </p:nvSpPr>
        <p:spPr/>
        <p:txBody>
          <a:bodyPr/>
          <a:lstStyle/>
          <a:p>
            <a:pPr>
              <a:defRPr/>
            </a:pPr>
            <a:fld id="{56BC6EEA-261D-544E-873D-80389CA1E991}" type="slidenum">
              <a:rPr lang="en-CA" smtClean="0"/>
              <a:pPr>
                <a:defRPr/>
              </a:pPr>
              <a:t>15</a:t>
            </a:fld>
            <a:endParaRPr lang="en-CA" dirty="0"/>
          </a:p>
        </p:txBody>
      </p:sp>
    </p:spTree>
    <p:extLst>
      <p:ext uri="{BB962C8B-B14F-4D97-AF65-F5344CB8AC3E}">
        <p14:creationId xmlns:p14="http://schemas.microsoft.com/office/powerpoint/2010/main" val="29070558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02-15-1540-PPT-HC-EN-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081706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79B7E2D-3590-504F-A9E3-AC7A4EA1259E}" type="slidenum">
              <a:rPr/>
              <a:pPr>
                <a:defRPr/>
              </a:pPr>
              <a:t>‹#›</a:t>
            </a:fld>
            <a:endParaRPr lang="en-US" dirty="0"/>
          </a:p>
        </p:txBody>
      </p:sp>
      <p:sp>
        <p:nvSpPr>
          <p:cNvPr id="7" name="TextBox 6"/>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8" name="Text Placeholder 12"/>
          <p:cNvSpPr>
            <a:spLocks noGrp="1"/>
          </p:cNvSpPr>
          <p:nvPr>
            <p:ph type="body" sz="quarter" idx="13"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Tree>
    <p:extLst>
      <p:ext uri="{BB962C8B-B14F-4D97-AF65-F5344CB8AC3E}">
        <p14:creationId xmlns:p14="http://schemas.microsoft.com/office/powerpoint/2010/main" val="1818785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49813"/>
            <a:ext cx="2057400" cy="567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4163" y="449813"/>
            <a:ext cx="6192837" cy="567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217F668-5B09-3046-BD55-065934E644F6}" type="slidenum">
              <a:rPr/>
              <a:pPr>
                <a:defRPr/>
              </a:pPr>
              <a:t>‹#›</a:t>
            </a:fld>
            <a:endParaRPr lang="en-US" dirty="0"/>
          </a:p>
        </p:txBody>
      </p:sp>
      <p:sp>
        <p:nvSpPr>
          <p:cNvPr id="7" name="TextBox 6"/>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8" name="Text Placeholder 12"/>
          <p:cNvSpPr>
            <a:spLocks noGrp="1"/>
          </p:cNvSpPr>
          <p:nvPr>
            <p:ph type="body" sz="quarter" idx="13"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Tree>
    <p:extLst>
      <p:ext uri="{BB962C8B-B14F-4D97-AF65-F5344CB8AC3E}">
        <p14:creationId xmlns:p14="http://schemas.microsoft.com/office/powerpoint/2010/main" val="376100726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1pPr>
              <a:defRPr sz="1900"/>
            </a:lvl1pPr>
            <a:lvl2pPr>
              <a:defRPr sz="1700"/>
            </a:lvl2pPr>
            <a:lvl3pPr>
              <a:defRPr sz="1500"/>
            </a:lvl3pPr>
            <a:lvl4pPr>
              <a:defRPr sz="13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solidFill>
                  <a:prstClr val="black"/>
                </a:solidFill>
                <a:latin typeface="+mn-lt"/>
                <a:ea typeface="+mn-ea"/>
                <a:cs typeface="+mn-cs"/>
              </a:defRPr>
            </a:lvl1pPr>
          </a:lstStyle>
          <a:p>
            <a:pPr>
              <a:defRPr/>
            </a:pPr>
            <a:fld id="{6A75FB9D-0C79-40E8-A947-F108E6E0730E}" type="datetime1">
              <a:rPr lang="en-CA"/>
              <a:pPr>
                <a:defRPr/>
              </a:pPr>
              <a:t>2019-01-15</a:t>
            </a:fld>
            <a:endParaRPr lang="en-CA"/>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ea typeface="+mn-ea"/>
                <a:cs typeface="+mn-cs"/>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6DAAC8D2-98A4-4508-BA63-2130297D8A99}" type="slidenum">
              <a:rPr lang="en-CA" altLang="en-US"/>
              <a:pPr>
                <a:defRPr/>
              </a:pPr>
              <a:t>‹#›</a:t>
            </a:fld>
            <a:endParaRPr lang="en-CA" altLang="en-US"/>
          </a:p>
        </p:txBody>
      </p:sp>
    </p:spTree>
    <p:extLst>
      <p:ext uri="{BB962C8B-B14F-4D97-AF65-F5344CB8AC3E}">
        <p14:creationId xmlns:p14="http://schemas.microsoft.com/office/powerpoint/2010/main" val="49463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lvl1pPr>
              <a:defRPr sz="1900"/>
            </a:lvl1pPr>
            <a:lvl2pPr>
              <a:defRPr sz="1700"/>
            </a:lvl2pPr>
            <a:lvl3pPr>
              <a:defRPr sz="1500"/>
            </a:lvl3pPr>
            <a:lvl4pPr>
              <a:defRPr sz="13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10" name="TextBox 9"/>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13" name="Text Placeholder 12"/>
          <p:cNvSpPr>
            <a:spLocks noGrp="1"/>
          </p:cNvSpPr>
          <p:nvPr>
            <p:ph type="body" sz="quarter" idx="10"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
        <p:nvSpPr>
          <p:cNvPr id="2" name="Slide Number Placeholder 1"/>
          <p:cNvSpPr>
            <a:spLocks noGrp="1"/>
          </p:cNvSpPr>
          <p:nvPr>
            <p:ph type="sldNum" sz="quarter" idx="11"/>
          </p:nvPr>
        </p:nvSpPr>
        <p:spPr/>
        <p:txBody>
          <a:bodyPr/>
          <a:lstStyle/>
          <a:p>
            <a:pPr>
              <a:defRPr/>
            </a:pPr>
            <a:fld id="{41744592-566B-0243-B595-EAA4B98E38A9}" type="slidenum">
              <a:rPr lang="en-US" smtClean="0"/>
              <a:pPr>
                <a:defRPr/>
              </a:pPr>
              <a:t>‹#›</a:t>
            </a:fld>
            <a:endParaRPr lang="en-US" dirty="0"/>
          </a:p>
        </p:txBody>
      </p:sp>
    </p:spTree>
    <p:extLst>
      <p:ext uri="{BB962C8B-B14F-4D97-AF65-F5344CB8AC3E}">
        <p14:creationId xmlns:p14="http://schemas.microsoft.com/office/powerpoint/2010/main" val="29454553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82070D5-899D-F34C-B13B-E10395409A4A}" type="slidenum">
              <a:rPr/>
              <a:pPr>
                <a:defRPr/>
              </a:pPr>
              <a:t>‹#›</a:t>
            </a:fld>
            <a:endParaRPr lang="en-US" dirty="0"/>
          </a:p>
        </p:txBody>
      </p:sp>
      <p:sp>
        <p:nvSpPr>
          <p:cNvPr id="7" name="TextBox 6"/>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8" name="Text Placeholder 12"/>
          <p:cNvSpPr>
            <a:spLocks noGrp="1"/>
          </p:cNvSpPr>
          <p:nvPr>
            <p:ph type="body" sz="quarter" idx="13"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Tree>
    <p:extLst>
      <p:ext uri="{BB962C8B-B14F-4D97-AF65-F5344CB8AC3E}">
        <p14:creationId xmlns:p14="http://schemas.microsoft.com/office/powerpoint/2010/main" val="1999767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0F1474E9-1593-ED4C-B4F1-72E7E3FF61B1}" type="slidenum">
              <a:rPr/>
              <a:pPr>
                <a:defRPr/>
              </a:pPr>
              <a:t>‹#›</a:t>
            </a:fld>
            <a:endParaRPr lang="en-US" dirty="0"/>
          </a:p>
        </p:txBody>
      </p:sp>
      <p:sp>
        <p:nvSpPr>
          <p:cNvPr id="8" name="TextBox 7"/>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9" name="Text Placeholder 12"/>
          <p:cNvSpPr>
            <a:spLocks noGrp="1"/>
          </p:cNvSpPr>
          <p:nvPr>
            <p:ph type="body" sz="quarter" idx="13"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Tree>
    <p:extLst>
      <p:ext uri="{BB962C8B-B14F-4D97-AF65-F5344CB8AC3E}">
        <p14:creationId xmlns:p14="http://schemas.microsoft.com/office/powerpoint/2010/main" val="5473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9" name="Slide Number Placeholder 8"/>
          <p:cNvSpPr>
            <a:spLocks noGrp="1"/>
          </p:cNvSpPr>
          <p:nvPr>
            <p:ph type="sldNum" sz="quarter" idx="12"/>
          </p:nvPr>
        </p:nvSpPr>
        <p:spPr/>
        <p:txBody>
          <a:bodyPr/>
          <a:lstStyle>
            <a:lvl1pPr>
              <a:defRPr/>
            </a:lvl1pPr>
          </a:lstStyle>
          <a:p>
            <a:pPr>
              <a:defRPr/>
            </a:pPr>
            <a:fld id="{00CC2EF2-EB39-294A-B5C9-3BBCE65BE39E}" type="slidenum">
              <a:rPr/>
              <a:pPr>
                <a:defRPr/>
              </a:pPr>
              <a:t>‹#›</a:t>
            </a:fld>
            <a:endParaRPr lang="en-US" dirty="0"/>
          </a:p>
        </p:txBody>
      </p:sp>
      <p:sp>
        <p:nvSpPr>
          <p:cNvPr id="10" name="TextBox 9"/>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11" name="Text Placeholder 12"/>
          <p:cNvSpPr>
            <a:spLocks noGrp="1"/>
          </p:cNvSpPr>
          <p:nvPr>
            <p:ph type="body" sz="quarter" idx="13"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Tree>
    <p:extLst>
      <p:ext uri="{BB962C8B-B14F-4D97-AF65-F5344CB8AC3E}">
        <p14:creationId xmlns:p14="http://schemas.microsoft.com/office/powerpoint/2010/main" val="4183862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DC737DB3-97FB-3B49-9A34-CC4556C5C1A4}" type="slidenum">
              <a:rPr/>
              <a:pPr>
                <a:defRPr/>
              </a:pPr>
              <a:t>‹#›</a:t>
            </a:fld>
            <a:endParaRPr lang="en-US" dirty="0"/>
          </a:p>
        </p:txBody>
      </p:sp>
      <p:sp>
        <p:nvSpPr>
          <p:cNvPr id="6" name="TextBox 5"/>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7" name="Text Placeholder 12"/>
          <p:cNvSpPr>
            <a:spLocks noGrp="1"/>
          </p:cNvSpPr>
          <p:nvPr>
            <p:ph type="body" sz="quarter" idx="13"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Tree>
    <p:extLst>
      <p:ext uri="{BB962C8B-B14F-4D97-AF65-F5344CB8AC3E}">
        <p14:creationId xmlns:p14="http://schemas.microsoft.com/office/powerpoint/2010/main" val="14597753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B022F70E-DDE2-264D-AA44-5937ACB31EFA}" type="slidenum">
              <a:rPr/>
              <a:pPr>
                <a:defRPr/>
              </a:pPr>
              <a:t>‹#›</a:t>
            </a:fld>
            <a:endParaRPr lang="en-US" dirty="0"/>
          </a:p>
        </p:txBody>
      </p:sp>
      <p:sp>
        <p:nvSpPr>
          <p:cNvPr id="5" name="TextBox 4"/>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6" name="Text Placeholder 12"/>
          <p:cNvSpPr>
            <a:spLocks noGrp="1"/>
          </p:cNvSpPr>
          <p:nvPr>
            <p:ph type="body" sz="quarter" idx="13"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Tree>
    <p:extLst>
      <p:ext uri="{BB962C8B-B14F-4D97-AF65-F5344CB8AC3E}">
        <p14:creationId xmlns:p14="http://schemas.microsoft.com/office/powerpoint/2010/main" val="25685117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84"/>
            <a:ext cx="3008313" cy="998516"/>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436584"/>
            <a:ext cx="5111750" cy="56895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E986487F-DCF7-6045-8843-2A43B6A0F7B6}" type="slidenum">
              <a:rPr/>
              <a:pPr>
                <a:defRPr/>
              </a:pPr>
              <a:t>‹#›</a:t>
            </a:fld>
            <a:endParaRPr lang="en-US" dirty="0"/>
          </a:p>
        </p:txBody>
      </p:sp>
      <p:sp>
        <p:nvSpPr>
          <p:cNvPr id="8" name="TextBox 7"/>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9" name="Text Placeholder 12"/>
          <p:cNvSpPr>
            <a:spLocks noGrp="1"/>
          </p:cNvSpPr>
          <p:nvPr>
            <p:ph type="body" sz="quarter" idx="13"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Tree>
    <p:extLst>
      <p:ext uri="{BB962C8B-B14F-4D97-AF65-F5344CB8AC3E}">
        <p14:creationId xmlns:p14="http://schemas.microsoft.com/office/powerpoint/2010/main" val="31048844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2B7ADA53-3033-8944-8167-FE46E4FBACFF}" type="slidenum">
              <a:rPr/>
              <a:pPr>
                <a:defRPr/>
              </a:pPr>
              <a:t>‹#›</a:t>
            </a:fld>
            <a:endParaRPr lang="en-US" dirty="0"/>
          </a:p>
        </p:txBody>
      </p:sp>
      <p:sp>
        <p:nvSpPr>
          <p:cNvPr id="8" name="TextBox 7"/>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9" name="Text Placeholder 12"/>
          <p:cNvSpPr>
            <a:spLocks noGrp="1"/>
          </p:cNvSpPr>
          <p:nvPr>
            <p:ph type="body" sz="quarter" idx="13"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Tree>
    <p:extLst>
      <p:ext uri="{BB962C8B-B14F-4D97-AF65-F5344CB8AC3E}">
        <p14:creationId xmlns:p14="http://schemas.microsoft.com/office/powerpoint/2010/main" val="10623210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02-15-1540-PPT-HC-EN-Inside.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7" name="Title Placeholder 1"/>
          <p:cNvSpPr>
            <a:spLocks noGrp="1"/>
          </p:cNvSpPr>
          <p:nvPr>
            <p:ph type="title"/>
          </p:nvPr>
        </p:nvSpPr>
        <p:spPr bwMode="auto">
          <a:xfrm>
            <a:off x="284163" y="473892"/>
            <a:ext cx="8582025" cy="564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endParaRPr lang="en-US" dirty="0"/>
          </a:p>
        </p:txBody>
      </p:sp>
      <p:sp>
        <p:nvSpPr>
          <p:cNvPr id="1028" name="Text Placeholder 2"/>
          <p:cNvSpPr>
            <a:spLocks noGrp="1"/>
          </p:cNvSpPr>
          <p:nvPr>
            <p:ph type="body" idx="1"/>
          </p:nvPr>
        </p:nvSpPr>
        <p:spPr bwMode="auto">
          <a:xfrm>
            <a:off x="284163" y="1139825"/>
            <a:ext cx="8582025"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8424863" y="6449951"/>
            <a:ext cx="568325" cy="365125"/>
          </a:xfrm>
          <a:prstGeom prst="rect">
            <a:avLst/>
          </a:prstGeom>
        </p:spPr>
        <p:txBody>
          <a:bodyPr vert="horz" lIns="91440" tIns="45720" rIns="91440" bIns="45720" rtlCol="0" anchor="ctr"/>
          <a:lstStyle>
            <a:lvl1pPr algn="l" fontAlgn="auto">
              <a:spcBef>
                <a:spcPts val="0"/>
              </a:spcBef>
              <a:spcAft>
                <a:spcPts val="0"/>
              </a:spcAft>
              <a:defRPr sz="1100" b="0" i="0">
                <a:solidFill>
                  <a:schemeClr val="bg1"/>
                </a:solidFill>
                <a:latin typeface="+mn-lt"/>
                <a:ea typeface="+mn-ea"/>
                <a:cs typeface="+mn-cs"/>
              </a:defRPr>
            </a:lvl1pPr>
          </a:lstStyle>
          <a:p>
            <a:pPr>
              <a:defRPr/>
            </a:pPr>
            <a:fld id="{41744592-566B-0243-B595-EAA4B98E38A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2400" b="1" kern="1200">
          <a:solidFill>
            <a:srgbClr val="4F0D1E"/>
          </a:solidFill>
          <a:latin typeface="+mj-lt"/>
          <a:ea typeface="ＭＳ Ｐゴシック" charset="0"/>
          <a:cs typeface="ＭＳ Ｐゴシック" charset="0"/>
        </a:defRPr>
      </a:lvl1pPr>
      <a:lvl2pPr algn="l" defTabSz="457200" rtl="0" eaLnBrk="1" fontAlgn="base" hangingPunct="1">
        <a:spcBef>
          <a:spcPct val="0"/>
        </a:spcBef>
        <a:spcAft>
          <a:spcPct val="0"/>
        </a:spcAft>
        <a:defRPr sz="2800" b="1">
          <a:solidFill>
            <a:srgbClr val="4F0D1E"/>
          </a:solidFill>
          <a:latin typeface="Arial" charset="0"/>
          <a:ea typeface="ＭＳ Ｐゴシック" charset="0"/>
          <a:cs typeface="ＭＳ Ｐゴシック" charset="0"/>
        </a:defRPr>
      </a:lvl2pPr>
      <a:lvl3pPr algn="l" defTabSz="457200" rtl="0" eaLnBrk="1" fontAlgn="base" hangingPunct="1">
        <a:spcBef>
          <a:spcPct val="0"/>
        </a:spcBef>
        <a:spcAft>
          <a:spcPct val="0"/>
        </a:spcAft>
        <a:defRPr sz="2800" b="1">
          <a:solidFill>
            <a:srgbClr val="4F0D1E"/>
          </a:solidFill>
          <a:latin typeface="Arial" charset="0"/>
          <a:ea typeface="ＭＳ Ｐゴシック" charset="0"/>
          <a:cs typeface="ＭＳ Ｐゴシック" charset="0"/>
        </a:defRPr>
      </a:lvl3pPr>
      <a:lvl4pPr algn="l" defTabSz="457200" rtl="0" eaLnBrk="1" fontAlgn="base" hangingPunct="1">
        <a:spcBef>
          <a:spcPct val="0"/>
        </a:spcBef>
        <a:spcAft>
          <a:spcPct val="0"/>
        </a:spcAft>
        <a:defRPr sz="2800" b="1">
          <a:solidFill>
            <a:srgbClr val="4F0D1E"/>
          </a:solidFill>
          <a:latin typeface="Arial" charset="0"/>
          <a:ea typeface="ＭＳ Ｐゴシック" charset="0"/>
          <a:cs typeface="ＭＳ Ｐゴシック" charset="0"/>
        </a:defRPr>
      </a:lvl4pPr>
      <a:lvl5pPr algn="l" defTabSz="457200" rtl="0" eaLnBrk="1" fontAlgn="base" hangingPunct="1">
        <a:spcBef>
          <a:spcPct val="0"/>
        </a:spcBef>
        <a:spcAft>
          <a:spcPct val="0"/>
        </a:spcAft>
        <a:defRPr sz="2800" b="1">
          <a:solidFill>
            <a:srgbClr val="4F0D1E"/>
          </a:solidFill>
          <a:latin typeface="Arial" charset="0"/>
          <a:ea typeface="ＭＳ Ｐゴシック" charset="0"/>
          <a:cs typeface="ＭＳ Ｐゴシック" charset="0"/>
        </a:defRPr>
      </a:lvl5pPr>
      <a:lvl6pPr marL="457200" algn="l" defTabSz="457200" rtl="0" eaLnBrk="1" fontAlgn="base" hangingPunct="1">
        <a:spcBef>
          <a:spcPct val="0"/>
        </a:spcBef>
        <a:spcAft>
          <a:spcPct val="0"/>
        </a:spcAft>
        <a:defRPr sz="2800" b="1">
          <a:solidFill>
            <a:srgbClr val="4F0D1E"/>
          </a:solidFill>
          <a:latin typeface="Arial" charset="0"/>
          <a:ea typeface="ＭＳ Ｐゴシック" charset="0"/>
          <a:cs typeface="ＭＳ Ｐゴシック" charset="0"/>
        </a:defRPr>
      </a:lvl6pPr>
      <a:lvl7pPr marL="914400" algn="l" defTabSz="457200" rtl="0" eaLnBrk="1" fontAlgn="base" hangingPunct="1">
        <a:spcBef>
          <a:spcPct val="0"/>
        </a:spcBef>
        <a:spcAft>
          <a:spcPct val="0"/>
        </a:spcAft>
        <a:defRPr sz="2800" b="1">
          <a:solidFill>
            <a:srgbClr val="4F0D1E"/>
          </a:solidFill>
          <a:latin typeface="Arial" charset="0"/>
          <a:ea typeface="ＭＳ Ｐゴシック" charset="0"/>
          <a:cs typeface="ＭＳ Ｐゴシック" charset="0"/>
        </a:defRPr>
      </a:lvl7pPr>
      <a:lvl8pPr marL="1371600" algn="l" defTabSz="457200" rtl="0" eaLnBrk="1" fontAlgn="base" hangingPunct="1">
        <a:spcBef>
          <a:spcPct val="0"/>
        </a:spcBef>
        <a:spcAft>
          <a:spcPct val="0"/>
        </a:spcAft>
        <a:defRPr sz="2800" b="1">
          <a:solidFill>
            <a:srgbClr val="4F0D1E"/>
          </a:solidFill>
          <a:latin typeface="Arial" charset="0"/>
          <a:ea typeface="ＭＳ Ｐゴシック" charset="0"/>
          <a:cs typeface="ＭＳ Ｐゴシック" charset="0"/>
        </a:defRPr>
      </a:lvl8pPr>
      <a:lvl9pPr marL="1828800" algn="l" defTabSz="457200" rtl="0" eaLnBrk="1" fontAlgn="base" hangingPunct="1">
        <a:spcBef>
          <a:spcPct val="0"/>
        </a:spcBef>
        <a:spcAft>
          <a:spcPct val="0"/>
        </a:spcAft>
        <a:defRPr sz="2800" b="1">
          <a:solidFill>
            <a:srgbClr val="4F0D1E"/>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1800" kern="1200">
          <a:solidFill>
            <a:srgbClr val="404040"/>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1600" kern="1200">
          <a:solidFill>
            <a:srgbClr val="404040"/>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1400" kern="1200">
          <a:solidFill>
            <a:srgbClr val="404040"/>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1200" kern="1200">
          <a:solidFill>
            <a:srgbClr val="404040"/>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1200" kern="1200">
          <a:solidFill>
            <a:srgbClr val="404040"/>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hyperlink" Target="http://www.rechem.ca/" TargetMode="External"/><Relationship Id="rId13" Type="http://schemas.openxmlformats.org/officeDocument/2006/relationships/hyperlink" Target="http://www.imdrc.com/" TargetMode="External"/><Relationship Id="rId3" Type="http://schemas.openxmlformats.org/officeDocument/2006/relationships/image" Target="../media/image7.png"/><Relationship Id="rId7" Type="http://schemas.openxmlformats.org/officeDocument/2006/relationships/image" Target="../media/image11.jpg"/><Relationship Id="rId12" Type="http://schemas.openxmlformats.org/officeDocument/2006/relationships/hyperlink" Target="http://www.syntharise.com/" TargetMode="External"/><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jpg"/><Relationship Id="rId11" Type="http://schemas.openxmlformats.org/officeDocument/2006/relationships/hyperlink" Target="http://www.theindoleshop.com/" TargetMode="External"/><Relationship Id="rId5" Type="http://schemas.openxmlformats.org/officeDocument/2006/relationships/image" Target="../media/image9.jpg"/><Relationship Id="rId10" Type="http://schemas.openxmlformats.org/officeDocument/2006/relationships/hyperlink" Target="http://www.lysergi.com/" TargetMode="External"/><Relationship Id="rId4" Type="http://schemas.openxmlformats.org/officeDocument/2006/relationships/image" Target="../media/image8.png"/><Relationship Id="rId9" Type="http://schemas.openxmlformats.org/officeDocument/2006/relationships/hyperlink" Target="http://www.bclsupply.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gif"/></Relationships>
</file>

<file path=ppt/slides/_rels/slide7.xml.rels><?xml version="1.0" encoding="UTF-8" standalone="yes"?>
<Relationships xmlns="http://schemas.openxmlformats.org/package/2006/relationships"><Relationship Id="rId8" Type="http://schemas.openxmlformats.org/officeDocument/2006/relationships/hyperlink" Target="http://www.canadakratomexpress.com/" TargetMode="External"/><Relationship Id="rId3" Type="http://schemas.openxmlformats.org/officeDocument/2006/relationships/image" Target="../media/image16.png"/><Relationship Id="rId7" Type="http://schemas.openxmlformats.org/officeDocument/2006/relationships/hyperlink" Target="http://www.vancouverseedbank.ca/" TargetMode="External"/><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hyperlink" Target="http://www.magicactus.com/"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hyperlink" Target="http://www.google.ca/url?sa=i&amp;rct=j&amp;q=&amp;esrc=s&amp;source=images&amp;cd=&amp;cad=rja&amp;uact=8&amp;ved=0ahUKEwjM17mHkLTMAhXp74MKHZFwA8kQjRwIBw&amp;url=http://webdata-scraping.com/&amp;psig=AFQjCNHTDr-cV8IyUeJHkAwRpIVs7nQ69g&amp;ust=1462028822670579" TargetMode="External"/><Relationship Id="rId2" Type="http://schemas.openxmlformats.org/officeDocument/2006/relationships/image" Target="../media/image25.jpeg"/><Relationship Id="rId1" Type="http://schemas.openxmlformats.org/officeDocument/2006/relationships/slideLayout" Target="../slideLayouts/slideLayout1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ctrTitle"/>
          </p:nvPr>
        </p:nvSpPr>
        <p:spPr>
          <a:xfrm>
            <a:off x="142874" y="1484784"/>
            <a:ext cx="8856663" cy="1470025"/>
          </a:xfrm>
        </p:spPr>
        <p:txBody>
          <a:bodyPr/>
          <a:lstStyle/>
          <a:p>
            <a:pPr algn="ctr" eaLnBrk="1" hangingPunct="1"/>
            <a:r>
              <a:rPr lang="en-CA" altLang="en-US" sz="3200" dirty="0" smtClean="0">
                <a:solidFill>
                  <a:schemeClr val="accent2">
                    <a:lumMod val="50000"/>
                  </a:schemeClr>
                </a:solidFill>
                <a:ea typeface="ＭＳ Ｐゴシック" pitchFamily="34" charset="-128"/>
              </a:rPr>
              <a:t>Internet Monitoring for NPS in Canada </a:t>
            </a:r>
            <a:r>
              <a:rPr lang="en-CA" altLang="en-US" sz="3200" dirty="0" smtClean="0">
                <a:solidFill>
                  <a:srgbClr val="C00000"/>
                </a:solidFill>
                <a:ea typeface="ＭＳ Ｐゴシック" pitchFamily="34" charset="-128"/>
              </a:rPr>
              <a:t/>
            </a:r>
            <a:br>
              <a:rPr lang="en-CA" altLang="en-US" sz="3200" dirty="0" smtClean="0">
                <a:solidFill>
                  <a:srgbClr val="C00000"/>
                </a:solidFill>
                <a:ea typeface="ＭＳ Ｐゴシック" pitchFamily="34" charset="-128"/>
              </a:rPr>
            </a:br>
            <a:r>
              <a:rPr lang="en-CA" altLang="en-US" dirty="0" smtClean="0">
                <a:solidFill>
                  <a:srgbClr val="C00000"/>
                </a:solidFill>
                <a:ea typeface="ＭＳ Ｐゴシック" pitchFamily="34" charset="-128"/>
              </a:rPr>
              <a:t/>
            </a:r>
            <a:br>
              <a:rPr lang="en-CA" altLang="en-US" dirty="0" smtClean="0">
                <a:solidFill>
                  <a:srgbClr val="C00000"/>
                </a:solidFill>
                <a:ea typeface="ＭＳ Ｐゴシック" pitchFamily="34" charset="-128"/>
              </a:rPr>
            </a:br>
            <a:endParaRPr lang="en-CA" altLang="en-US" dirty="0" smtClean="0">
              <a:solidFill>
                <a:srgbClr val="C00000"/>
              </a:solidFill>
              <a:ea typeface="ＭＳ Ｐゴシック" pitchFamily="34" charset="-128"/>
            </a:endParaRPr>
          </a:p>
        </p:txBody>
      </p:sp>
      <p:sp>
        <p:nvSpPr>
          <p:cNvPr id="3" name="Subtitle 2"/>
          <p:cNvSpPr>
            <a:spLocks noGrp="1"/>
          </p:cNvSpPr>
          <p:nvPr>
            <p:ph type="subTitle" idx="1"/>
          </p:nvPr>
        </p:nvSpPr>
        <p:spPr>
          <a:xfrm>
            <a:off x="1298273" y="2500865"/>
            <a:ext cx="6400800" cy="1752600"/>
          </a:xfrm>
        </p:spPr>
        <p:txBody>
          <a:bodyPr/>
          <a:lstStyle/>
          <a:p>
            <a:pPr algn="l" eaLnBrk="1" hangingPunct="1">
              <a:defRPr/>
            </a:pPr>
            <a:r>
              <a:rPr lang="en-CA" sz="2400" dirty="0" smtClean="0"/>
              <a:t>January 2019</a:t>
            </a:r>
          </a:p>
          <a:p>
            <a:pPr algn="l" eaLnBrk="1" hangingPunct="1">
              <a:defRPr/>
            </a:pPr>
            <a:r>
              <a:rPr lang="en-CA" sz="2400" dirty="0" smtClean="0"/>
              <a:t>Office of Drug Research and Surveillance</a:t>
            </a:r>
          </a:p>
          <a:p>
            <a:pPr algn="l" eaLnBrk="1" hangingPunct="1">
              <a:defRPr/>
            </a:pPr>
            <a:r>
              <a:rPr lang="en-CA" sz="2400" dirty="0" smtClean="0"/>
              <a:t>Controlled Substances Directorate</a:t>
            </a:r>
          </a:p>
          <a:p>
            <a:pPr algn="l" eaLnBrk="1" hangingPunct="1">
              <a:defRPr/>
            </a:pPr>
            <a:r>
              <a:rPr lang="en-CA" sz="2400" dirty="0" smtClean="0"/>
              <a:t>Health Canada</a:t>
            </a:r>
          </a:p>
          <a:p>
            <a:pPr eaLnBrk="1" hangingPunct="1">
              <a:defRPr/>
            </a:pPr>
            <a:endParaRPr lang="en-CA" dirty="0"/>
          </a:p>
        </p:txBody>
      </p:sp>
      <p:sp>
        <p:nvSpPr>
          <p:cNvPr id="25604" name="Slide Number Placeholder 3"/>
          <p:cNvSpPr>
            <a:spLocks noGrp="1"/>
          </p:cNvSpPr>
          <p:nvPr>
            <p:ph type="sldNum" sz="quarter" idx="4294967295"/>
          </p:nvPr>
        </p:nvSpPr>
        <p:spPr bwMode="auto">
          <a:xfrm>
            <a:off x="8424863" y="6437313"/>
            <a:ext cx="56832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rgbClr val="404040"/>
                </a:solidFill>
                <a:latin typeface="Arial" charset="0"/>
                <a:ea typeface="ＭＳ Ｐゴシック" pitchFamily="34" charset="-128"/>
              </a:defRPr>
            </a:lvl1pPr>
            <a:lvl2pPr marL="742950" indent="-285750">
              <a:spcBef>
                <a:spcPct val="20000"/>
              </a:spcBef>
              <a:buFont typeface="Arial" charset="0"/>
              <a:buChar char="–"/>
              <a:defRPr sz="2600">
                <a:solidFill>
                  <a:srgbClr val="404040"/>
                </a:solidFill>
                <a:latin typeface="Arial" charset="0"/>
                <a:ea typeface="ＭＳ Ｐゴシック" pitchFamily="34" charset="-128"/>
              </a:defRPr>
            </a:lvl2pPr>
            <a:lvl3pPr marL="1143000" indent="-228600">
              <a:spcBef>
                <a:spcPct val="20000"/>
              </a:spcBef>
              <a:buFont typeface="Arial" charset="0"/>
              <a:buChar char="•"/>
              <a:defRPr sz="2200">
                <a:solidFill>
                  <a:srgbClr val="404040"/>
                </a:solidFill>
                <a:latin typeface="Arial" charset="0"/>
                <a:ea typeface="ＭＳ Ｐゴシック" pitchFamily="34" charset="-128"/>
              </a:defRPr>
            </a:lvl3pPr>
            <a:lvl4pPr marL="1600200" indent="-228600">
              <a:spcBef>
                <a:spcPct val="20000"/>
              </a:spcBef>
              <a:buFont typeface="Arial" charset="0"/>
              <a:buChar char="–"/>
              <a:defRPr>
                <a:solidFill>
                  <a:srgbClr val="404040"/>
                </a:solidFill>
                <a:latin typeface="Arial" charset="0"/>
                <a:ea typeface="ＭＳ Ｐゴシック" pitchFamily="34" charset="-128"/>
              </a:defRPr>
            </a:lvl4pPr>
            <a:lvl5pPr marL="2057400" indent="-228600">
              <a:spcBef>
                <a:spcPct val="20000"/>
              </a:spcBef>
              <a:buFont typeface="Arial" charset="0"/>
              <a:buChar char="»"/>
              <a:defRPr sz="1600">
                <a:solidFill>
                  <a:srgbClr val="404040"/>
                </a:solidFill>
                <a:latin typeface="Arial" charset="0"/>
                <a:ea typeface="ＭＳ Ｐゴシック" pitchFamily="34" charset="-128"/>
              </a:defRPr>
            </a:lvl5pPr>
            <a:lvl6pPr marL="2514600" indent="-228600" eaLnBrk="0" fontAlgn="base" hangingPunct="0">
              <a:spcBef>
                <a:spcPct val="20000"/>
              </a:spcBef>
              <a:spcAft>
                <a:spcPct val="0"/>
              </a:spcAft>
              <a:buFont typeface="Arial" charset="0"/>
              <a:buChar char="»"/>
              <a:defRPr sz="1600">
                <a:solidFill>
                  <a:srgbClr val="404040"/>
                </a:solidFill>
                <a:latin typeface="Arial" charset="0"/>
                <a:ea typeface="ＭＳ Ｐゴシック" pitchFamily="34" charset="-128"/>
              </a:defRPr>
            </a:lvl6pPr>
            <a:lvl7pPr marL="2971800" indent="-228600" eaLnBrk="0" fontAlgn="base" hangingPunct="0">
              <a:spcBef>
                <a:spcPct val="20000"/>
              </a:spcBef>
              <a:spcAft>
                <a:spcPct val="0"/>
              </a:spcAft>
              <a:buFont typeface="Arial" charset="0"/>
              <a:buChar char="»"/>
              <a:defRPr sz="1600">
                <a:solidFill>
                  <a:srgbClr val="404040"/>
                </a:solidFill>
                <a:latin typeface="Arial" charset="0"/>
                <a:ea typeface="ＭＳ Ｐゴシック" pitchFamily="34" charset="-128"/>
              </a:defRPr>
            </a:lvl7pPr>
            <a:lvl8pPr marL="3429000" indent="-228600" eaLnBrk="0" fontAlgn="base" hangingPunct="0">
              <a:spcBef>
                <a:spcPct val="20000"/>
              </a:spcBef>
              <a:spcAft>
                <a:spcPct val="0"/>
              </a:spcAft>
              <a:buFont typeface="Arial" charset="0"/>
              <a:buChar char="»"/>
              <a:defRPr sz="1600">
                <a:solidFill>
                  <a:srgbClr val="404040"/>
                </a:solidFill>
                <a:latin typeface="Arial" charset="0"/>
                <a:ea typeface="ＭＳ Ｐゴシック" pitchFamily="34" charset="-128"/>
              </a:defRPr>
            </a:lvl8pPr>
            <a:lvl9pPr marL="3886200" indent="-228600" eaLnBrk="0" fontAlgn="base" hangingPunct="0">
              <a:spcBef>
                <a:spcPct val="20000"/>
              </a:spcBef>
              <a:spcAft>
                <a:spcPct val="0"/>
              </a:spcAft>
              <a:buFont typeface="Arial" charset="0"/>
              <a:buChar char="»"/>
              <a:defRPr sz="1600">
                <a:solidFill>
                  <a:srgbClr val="404040"/>
                </a:solidFill>
                <a:latin typeface="Arial" charset="0"/>
                <a:ea typeface="ＭＳ Ｐゴシック" pitchFamily="34" charset="-128"/>
              </a:defRPr>
            </a:lvl9pPr>
          </a:lstStyle>
          <a:p>
            <a:pPr>
              <a:spcBef>
                <a:spcPct val="0"/>
              </a:spcBef>
              <a:buFontTx/>
              <a:buNone/>
            </a:pPr>
            <a:fld id="{6FA73B01-7348-400C-B0AF-A74402899F1C}" type="slidenum">
              <a:rPr lang="en-CA" altLang="en-US" sz="1100" smtClean="0">
                <a:solidFill>
                  <a:srgbClr val="FFFFFF"/>
                </a:solidFill>
              </a:rPr>
              <a:pPr>
                <a:spcBef>
                  <a:spcPct val="0"/>
                </a:spcBef>
                <a:buFontTx/>
                <a:buNone/>
              </a:pPr>
              <a:t>1</a:t>
            </a:fld>
            <a:endParaRPr lang="en-CA" altLang="en-US" sz="1100" smtClean="0">
              <a:solidFill>
                <a:srgbClr val="FFFFFF"/>
              </a:solidFill>
            </a:endParaRPr>
          </a:p>
        </p:txBody>
      </p:sp>
    </p:spTree>
    <p:extLst>
      <p:ext uri="{BB962C8B-B14F-4D97-AF65-F5344CB8AC3E}">
        <p14:creationId xmlns:p14="http://schemas.microsoft.com/office/powerpoint/2010/main" val="3821418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Scraping</a:t>
            </a:r>
            <a:endParaRPr lang="en-CA" dirty="0"/>
          </a:p>
        </p:txBody>
      </p:sp>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10</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038" y="2977748"/>
            <a:ext cx="3771900"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414" y="2792551"/>
            <a:ext cx="1800225"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91917" y="1038225"/>
            <a:ext cx="8360111" cy="1569660"/>
          </a:xfrm>
          <a:prstGeom prst="rect">
            <a:avLst/>
          </a:prstGeom>
          <a:noFill/>
        </p:spPr>
        <p:txBody>
          <a:bodyPr wrap="square" rtlCol="0">
            <a:spAutoFit/>
          </a:bodyPr>
          <a:lstStyle/>
          <a:p>
            <a:pPr marL="285750" indent="-285750">
              <a:buFont typeface="Arial" panose="020B0604020202020204" pitchFamily="34" charset="0"/>
              <a:buChar char="•"/>
            </a:pPr>
            <a:r>
              <a:rPr lang="en-CA" sz="1600" dirty="0" smtClean="0"/>
              <a:t>The general concept of scraping is to look at the HTML code of the web page and look for patterns in the way the data is stored.</a:t>
            </a:r>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r>
              <a:rPr lang="en-CA" sz="1600" dirty="0" smtClean="0"/>
              <a:t>In the example below, you can see that each of the category links is held in a div class named “category depth1”. This can be used to loop through each of these specific sections.</a:t>
            </a:r>
            <a:endParaRPr lang="en-CA" sz="1600" dirty="0"/>
          </a:p>
        </p:txBody>
      </p:sp>
    </p:spTree>
    <p:extLst>
      <p:ext uri="{BB962C8B-B14F-4D97-AF65-F5344CB8AC3E}">
        <p14:creationId xmlns:p14="http://schemas.microsoft.com/office/powerpoint/2010/main" val="2434469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Creating a database from a dark web market pages</a:t>
            </a:r>
            <a:endParaRPr lang="en-CA" dirty="0"/>
          </a:p>
        </p:txBody>
      </p:sp>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11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8248048"/>
              </p:ext>
            </p:extLst>
          </p:nvPr>
        </p:nvGraphicFramePr>
        <p:xfrm>
          <a:off x="861679" y="1956041"/>
          <a:ext cx="5851942" cy="1429509"/>
        </p:xfrm>
        <a:graphic>
          <a:graphicData uri="http://schemas.openxmlformats.org/drawingml/2006/table">
            <a:tbl>
              <a:tblPr firstRow="1" bandRow="1">
                <a:tableStyleId>{8EC20E35-A176-4012-BC5E-935CFFF8708E}</a:tableStyleId>
              </a:tblPr>
              <a:tblGrid>
                <a:gridCol w="3244972"/>
                <a:gridCol w="622506"/>
                <a:gridCol w="501239"/>
                <a:gridCol w="797979"/>
                <a:gridCol w="685246"/>
              </a:tblGrid>
              <a:tr h="308223">
                <a:tc>
                  <a:txBody>
                    <a:bodyPr/>
                    <a:lstStyle/>
                    <a:p>
                      <a:r>
                        <a:rPr lang="en-CA" sz="1000" dirty="0" smtClean="0"/>
                        <a:t>Listing title</a:t>
                      </a:r>
                      <a:endParaRPr lang="en-CA" sz="1000" dirty="0"/>
                    </a:p>
                  </a:txBody>
                  <a:tcPr marL="65732" marR="65732" marT="32866" marB="32866"/>
                </a:tc>
                <a:tc>
                  <a:txBody>
                    <a:bodyPr/>
                    <a:lstStyle/>
                    <a:p>
                      <a:r>
                        <a:rPr lang="en-CA" sz="1000" dirty="0" smtClean="0"/>
                        <a:t>Price</a:t>
                      </a:r>
                      <a:endParaRPr lang="en-CA" sz="1000" dirty="0"/>
                    </a:p>
                  </a:txBody>
                  <a:tcPr marL="65732" marR="65732" marT="32866" marB="32866"/>
                </a:tc>
                <a:tc>
                  <a:txBody>
                    <a:bodyPr/>
                    <a:lstStyle/>
                    <a:p>
                      <a:r>
                        <a:rPr lang="en-CA" sz="1000" dirty="0" smtClean="0"/>
                        <a:t>Seller</a:t>
                      </a:r>
                      <a:endParaRPr lang="en-CA" sz="1000" dirty="0"/>
                    </a:p>
                  </a:txBody>
                  <a:tcPr marL="65732" marR="65732" marT="32866" marB="32866"/>
                </a:tc>
                <a:tc>
                  <a:txBody>
                    <a:bodyPr/>
                    <a:lstStyle/>
                    <a:p>
                      <a:r>
                        <a:rPr lang="en-CA" sz="1000" dirty="0" smtClean="0"/>
                        <a:t>Ships from</a:t>
                      </a:r>
                      <a:endParaRPr lang="en-CA" sz="1000" dirty="0"/>
                    </a:p>
                  </a:txBody>
                  <a:tcPr marL="65732" marR="65732" marT="32866" marB="32866"/>
                </a:tc>
                <a:tc>
                  <a:txBody>
                    <a:bodyPr/>
                    <a:lstStyle/>
                    <a:p>
                      <a:r>
                        <a:rPr lang="en-CA" sz="1000" dirty="0" smtClean="0"/>
                        <a:t>Ships to</a:t>
                      </a:r>
                      <a:endParaRPr lang="en-CA" sz="1000" dirty="0"/>
                    </a:p>
                  </a:txBody>
                  <a:tcPr marL="65732" marR="65732" marT="32866" marB="32866"/>
                </a:tc>
              </a:tr>
              <a:tr h="328658">
                <a:tc>
                  <a:txBody>
                    <a:bodyPr/>
                    <a:lstStyle/>
                    <a:p>
                      <a:r>
                        <a:rPr lang="en-CA" sz="900" dirty="0" smtClean="0"/>
                        <a:t>20 X OXYCODONE HCI / OXYCONTIN 40MG MUNDI-PHARMA </a:t>
                      </a:r>
                      <a:endParaRPr lang="en-CA" sz="900" dirty="0">
                        <a:solidFill>
                          <a:schemeClr val="tx1"/>
                        </a:solidFill>
                      </a:endParaRPr>
                    </a:p>
                  </a:txBody>
                  <a:tcPr marL="65732" marR="65732" marT="32866" marB="32866"/>
                </a:tc>
                <a:tc>
                  <a:txBody>
                    <a:bodyPr/>
                    <a:lstStyle/>
                    <a:p>
                      <a:r>
                        <a:rPr lang="en-CA" sz="1000" dirty="0" smtClean="0"/>
                        <a:t>$392</a:t>
                      </a:r>
                      <a:endParaRPr lang="en-CA" sz="1000" dirty="0"/>
                    </a:p>
                  </a:txBody>
                  <a:tcPr marL="65732" marR="65732" marT="32866" marB="32866"/>
                </a:tc>
                <a:tc>
                  <a:txBody>
                    <a:bodyPr/>
                    <a:lstStyle/>
                    <a:p>
                      <a:r>
                        <a:rPr lang="en-CA" sz="1000" dirty="0" smtClean="0"/>
                        <a:t>A</a:t>
                      </a:r>
                      <a:endParaRPr lang="en-CA" sz="1000" dirty="0"/>
                    </a:p>
                  </a:txBody>
                  <a:tcPr marL="65732" marR="65732" marT="32866" marB="32866"/>
                </a:tc>
                <a:tc>
                  <a:txBody>
                    <a:bodyPr/>
                    <a:lstStyle/>
                    <a:p>
                      <a:r>
                        <a:rPr lang="en-CA" sz="1000" dirty="0" smtClean="0"/>
                        <a:t>EU</a:t>
                      </a:r>
                      <a:endParaRPr lang="en-CA" sz="1000" dirty="0"/>
                    </a:p>
                  </a:txBody>
                  <a:tcPr marL="65732" marR="65732" marT="32866" marB="32866"/>
                </a:tc>
                <a:tc>
                  <a:txBody>
                    <a:bodyPr/>
                    <a:lstStyle/>
                    <a:p>
                      <a:r>
                        <a:rPr lang="en-CA" sz="1000" dirty="0" smtClean="0"/>
                        <a:t>WW</a:t>
                      </a:r>
                      <a:endParaRPr lang="en-CA" sz="1000" dirty="0"/>
                    </a:p>
                  </a:txBody>
                  <a:tcPr marL="65732" marR="65732" marT="32866" marB="32866"/>
                </a:tc>
              </a:tr>
              <a:tr h="220591">
                <a:tc>
                  <a:txBody>
                    <a:bodyPr/>
                    <a:lstStyle/>
                    <a:p>
                      <a:r>
                        <a:rPr lang="it-IT" sz="900" dirty="0" smtClean="0"/>
                        <a:t>*Nespresso Gold 160Mg MDMA* 10 Pieces </a:t>
                      </a:r>
                      <a:endParaRPr lang="en-CA" sz="900" dirty="0">
                        <a:solidFill>
                          <a:schemeClr val="tx1"/>
                        </a:solidFill>
                      </a:endParaRPr>
                    </a:p>
                  </a:txBody>
                  <a:tcPr marL="65732" marR="65732" marT="32866" marB="32866"/>
                </a:tc>
                <a:tc>
                  <a:txBody>
                    <a:bodyPr/>
                    <a:lstStyle/>
                    <a:p>
                      <a:r>
                        <a:rPr lang="en-CA" sz="1000" dirty="0" smtClean="0"/>
                        <a:t>$29.70</a:t>
                      </a:r>
                      <a:endParaRPr lang="en-CA" sz="1000" dirty="0"/>
                    </a:p>
                  </a:txBody>
                  <a:tcPr marL="65732" marR="65732" marT="32866" marB="32866"/>
                </a:tc>
                <a:tc>
                  <a:txBody>
                    <a:bodyPr/>
                    <a:lstStyle/>
                    <a:p>
                      <a:r>
                        <a:rPr lang="en-CA" sz="1000" dirty="0" smtClean="0"/>
                        <a:t>B</a:t>
                      </a:r>
                      <a:endParaRPr lang="en-CA" sz="1000" dirty="0"/>
                    </a:p>
                  </a:txBody>
                  <a:tcPr marL="65732" marR="65732" marT="32866" marB="32866"/>
                </a:tc>
                <a:tc>
                  <a:txBody>
                    <a:bodyPr/>
                    <a:lstStyle/>
                    <a:p>
                      <a:r>
                        <a:rPr lang="en-CA" sz="1000" dirty="0" smtClean="0"/>
                        <a:t>EU</a:t>
                      </a:r>
                      <a:endParaRPr lang="en-CA" sz="1000" dirty="0"/>
                    </a:p>
                  </a:txBody>
                  <a:tcPr marL="65732" marR="65732" marT="32866" marB="32866"/>
                </a:tc>
                <a:tc>
                  <a:txBody>
                    <a:bodyPr/>
                    <a:lstStyle/>
                    <a:p>
                      <a:r>
                        <a:rPr lang="en-CA" sz="1000" dirty="0" smtClean="0"/>
                        <a:t>WW</a:t>
                      </a:r>
                      <a:endParaRPr lang="en-CA" sz="1000" dirty="0"/>
                    </a:p>
                  </a:txBody>
                  <a:tcPr marL="65732" marR="65732" marT="32866" marB="32866"/>
                </a:tc>
              </a:tr>
              <a:tr h="220591">
                <a:tc>
                  <a:txBody>
                    <a:bodyPr/>
                    <a:lstStyle/>
                    <a:p>
                      <a:r>
                        <a:rPr lang="en-CA" sz="900" dirty="0" smtClean="0"/>
                        <a:t>7g Golden Buda </a:t>
                      </a:r>
                      <a:r>
                        <a:rPr lang="en-CA" sz="900" dirty="0" err="1" smtClean="0"/>
                        <a:t>Buble</a:t>
                      </a:r>
                      <a:r>
                        <a:rPr lang="en-CA" sz="900" dirty="0" smtClean="0"/>
                        <a:t> Hash </a:t>
                      </a:r>
                      <a:endParaRPr lang="en-CA" sz="900" dirty="0">
                        <a:solidFill>
                          <a:schemeClr val="tx1"/>
                        </a:solidFill>
                      </a:endParaRPr>
                    </a:p>
                  </a:txBody>
                  <a:tcPr marL="65732" marR="65732" marT="32866" marB="32866"/>
                </a:tc>
                <a:tc>
                  <a:txBody>
                    <a:bodyPr/>
                    <a:lstStyle/>
                    <a:p>
                      <a:r>
                        <a:rPr lang="en-CA" sz="1000" dirty="0" smtClean="0"/>
                        <a:t>$124.80</a:t>
                      </a:r>
                      <a:endParaRPr lang="en-CA" sz="1000" dirty="0"/>
                    </a:p>
                  </a:txBody>
                  <a:tcPr marL="65732" marR="65732" marT="32866" marB="32866"/>
                </a:tc>
                <a:tc>
                  <a:txBody>
                    <a:bodyPr/>
                    <a:lstStyle/>
                    <a:p>
                      <a:r>
                        <a:rPr lang="en-CA" sz="1000" dirty="0" smtClean="0"/>
                        <a:t>C</a:t>
                      </a:r>
                      <a:endParaRPr lang="en-CA" sz="1000" dirty="0"/>
                    </a:p>
                  </a:txBody>
                  <a:tcPr marL="65732" marR="65732" marT="32866" marB="32866"/>
                </a:tc>
                <a:tc>
                  <a:txBody>
                    <a:bodyPr/>
                    <a:lstStyle/>
                    <a:p>
                      <a:r>
                        <a:rPr lang="en-CA" sz="1000" dirty="0" smtClean="0"/>
                        <a:t>US</a:t>
                      </a:r>
                      <a:endParaRPr lang="en-CA" sz="1000" dirty="0"/>
                    </a:p>
                  </a:txBody>
                  <a:tcPr marL="65732" marR="65732" marT="32866" marB="32866"/>
                </a:tc>
                <a:tc>
                  <a:txBody>
                    <a:bodyPr/>
                    <a:lstStyle/>
                    <a:p>
                      <a:r>
                        <a:rPr lang="en-CA" sz="1000" dirty="0" smtClean="0"/>
                        <a:t>WW, US</a:t>
                      </a:r>
                      <a:endParaRPr lang="en-CA" sz="1000" dirty="0"/>
                    </a:p>
                  </a:txBody>
                  <a:tcPr marL="65732" marR="65732" marT="32866" marB="32866"/>
                </a:tc>
              </a:tr>
              <a:tr h="328658">
                <a:tc>
                  <a:txBody>
                    <a:bodyPr/>
                    <a:lstStyle/>
                    <a:p>
                      <a:r>
                        <a:rPr lang="en-CA" sz="900" dirty="0" smtClean="0"/>
                        <a:t>+++ 5G SUPER LEMON HAZE COFFEE SHOP PREMIUM QUALIT </a:t>
                      </a:r>
                      <a:endParaRPr lang="en-CA" sz="900" dirty="0">
                        <a:solidFill>
                          <a:schemeClr val="tx1"/>
                        </a:solidFill>
                      </a:endParaRPr>
                    </a:p>
                  </a:txBody>
                  <a:tcPr marL="65732" marR="65732" marT="32866" marB="32866"/>
                </a:tc>
                <a:tc>
                  <a:txBody>
                    <a:bodyPr/>
                    <a:lstStyle/>
                    <a:p>
                      <a:r>
                        <a:rPr lang="en-CA" sz="1000" dirty="0" smtClean="0"/>
                        <a:t>$77.1</a:t>
                      </a:r>
                      <a:endParaRPr lang="en-CA" sz="1000" dirty="0"/>
                    </a:p>
                  </a:txBody>
                  <a:tcPr marL="65732" marR="65732" marT="32866" marB="32866"/>
                </a:tc>
                <a:tc>
                  <a:txBody>
                    <a:bodyPr/>
                    <a:lstStyle/>
                    <a:p>
                      <a:r>
                        <a:rPr lang="en-CA" sz="1000" dirty="0" smtClean="0"/>
                        <a:t>D</a:t>
                      </a:r>
                      <a:endParaRPr lang="en-CA" sz="1000" dirty="0"/>
                    </a:p>
                  </a:txBody>
                  <a:tcPr marL="65732" marR="65732" marT="32866" marB="32866"/>
                </a:tc>
                <a:tc>
                  <a:txBody>
                    <a:bodyPr/>
                    <a:lstStyle/>
                    <a:p>
                      <a:r>
                        <a:rPr lang="en-CA" sz="1000" dirty="0" smtClean="0"/>
                        <a:t>DE</a:t>
                      </a:r>
                      <a:endParaRPr lang="en-CA" sz="1000" dirty="0"/>
                    </a:p>
                  </a:txBody>
                  <a:tcPr marL="65732" marR="65732" marT="32866" marB="32866"/>
                </a:tc>
                <a:tc>
                  <a:txBody>
                    <a:bodyPr/>
                    <a:lstStyle/>
                    <a:p>
                      <a:r>
                        <a:rPr lang="en-CA" sz="1000" dirty="0" smtClean="0"/>
                        <a:t>WW</a:t>
                      </a:r>
                      <a:endParaRPr lang="en-CA" sz="1000" dirty="0"/>
                    </a:p>
                  </a:txBody>
                  <a:tcPr marL="65732" marR="65732" marT="32866" marB="32866"/>
                </a:tc>
              </a:tr>
            </a:tbl>
          </a:graphicData>
        </a:graphic>
      </p:graphicFrame>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121" y="3989615"/>
            <a:ext cx="4378526" cy="2339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84163" y="1050257"/>
            <a:ext cx="8342479" cy="646331"/>
          </a:xfrm>
          <a:prstGeom prst="rect">
            <a:avLst/>
          </a:prstGeom>
          <a:noFill/>
        </p:spPr>
        <p:txBody>
          <a:bodyPr wrap="square" rtlCol="0">
            <a:spAutoFit/>
          </a:bodyPr>
          <a:lstStyle/>
          <a:p>
            <a:r>
              <a:rPr lang="en-CA" dirty="0" smtClean="0"/>
              <a:t>Any dark web market will have a database of their listings. There is no way to access the source database, but it can be reverse-engineered.</a:t>
            </a:r>
            <a:endParaRPr lang="en-CA" dirty="0"/>
          </a:p>
        </p:txBody>
      </p:sp>
      <p:cxnSp>
        <p:nvCxnSpPr>
          <p:cNvPr id="12" name="Straight Arrow Connector 11"/>
          <p:cNvCxnSpPr/>
          <p:nvPr/>
        </p:nvCxnSpPr>
        <p:spPr>
          <a:xfrm>
            <a:off x="3517106" y="3424886"/>
            <a:ext cx="0" cy="5357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3664743" y="3424577"/>
            <a:ext cx="0" cy="53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61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The dark web - Tor</a:t>
            </a:r>
            <a:endParaRPr lang="en-CA" dirty="0"/>
          </a:p>
        </p:txBody>
      </p:sp>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12</a:t>
            </a:fld>
            <a:endParaRPr lang="en-US" dirty="0"/>
          </a:p>
        </p:txBody>
      </p:sp>
      <p:sp>
        <p:nvSpPr>
          <p:cNvPr id="6" name="TextBox 5"/>
          <p:cNvSpPr txBox="1"/>
          <p:nvPr/>
        </p:nvSpPr>
        <p:spPr>
          <a:xfrm>
            <a:off x="192505" y="1038224"/>
            <a:ext cx="8951495" cy="1477328"/>
          </a:xfrm>
          <a:prstGeom prst="rect">
            <a:avLst/>
          </a:prstGeom>
          <a:noFill/>
        </p:spPr>
        <p:txBody>
          <a:bodyPr wrap="square" rtlCol="0">
            <a:spAutoFit/>
          </a:bodyPr>
          <a:lstStyle/>
          <a:p>
            <a:pPr marL="285750" indent="-285750">
              <a:buFont typeface="Arial" panose="020B0604020202020204" pitchFamily="34" charset="0"/>
              <a:buChar char="•"/>
            </a:pPr>
            <a:r>
              <a:rPr lang="en-CA" dirty="0" smtClean="0"/>
              <a:t>The dark web is a portion of the internet that requires specific software (i.e. Tor) to access.</a:t>
            </a:r>
            <a:endParaRPr lang="en-CA" dirty="0"/>
          </a:p>
          <a:p>
            <a:pPr marL="285750" indent="-285750">
              <a:buFont typeface="Arial" panose="020B0604020202020204" pitchFamily="34" charset="0"/>
              <a:buChar char="•"/>
            </a:pPr>
            <a:r>
              <a:rPr lang="en-CA" dirty="0" smtClean="0"/>
              <a:t>Tor routes the data coming to and from the user through several relays, which are run by the community.</a:t>
            </a:r>
          </a:p>
          <a:p>
            <a:pPr marL="285750" indent="-285750">
              <a:buFont typeface="Arial" panose="020B0604020202020204" pitchFamily="34" charset="0"/>
              <a:buChar char="•"/>
            </a:pPr>
            <a:r>
              <a:rPr lang="en-CA" dirty="0" smtClean="0"/>
              <a:t>Otherwise, it functions as a normal browser.</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84378"/>
            <a:ext cx="6797841" cy="3958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6642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Breakdown of Tor sites</a:t>
            </a:r>
            <a:endParaRPr lang="en-CA" dirty="0"/>
          </a:p>
        </p:txBody>
      </p:sp>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13</a:t>
            </a:fld>
            <a:endParaRPr lang="en-US" dirty="0"/>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2506" y="998686"/>
            <a:ext cx="8035050" cy="4724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92506" y="5675209"/>
            <a:ext cx="8518358" cy="646331"/>
          </a:xfrm>
          <a:prstGeom prst="rect">
            <a:avLst/>
          </a:prstGeom>
          <a:noFill/>
        </p:spPr>
        <p:txBody>
          <a:bodyPr wrap="square" rtlCol="0">
            <a:spAutoFit/>
          </a:bodyPr>
          <a:lstStyle/>
          <a:p>
            <a:r>
              <a:rPr lang="en-CA" dirty="0"/>
              <a:t>Owen, G., &amp; Savage, N. (2016). Empirical analysis of Tor Hidden Services. IET Information Security, 10(3), 113–118. https://</a:t>
            </a:r>
            <a:r>
              <a:rPr lang="en-CA" dirty="0" smtClean="0"/>
              <a:t>doi.org/10.1049/iet-ifs.2015.0121</a:t>
            </a:r>
            <a:endParaRPr lang="en-CA" dirty="0"/>
          </a:p>
        </p:txBody>
      </p:sp>
    </p:spTree>
    <p:extLst>
      <p:ext uri="{BB962C8B-B14F-4D97-AF65-F5344CB8AC3E}">
        <p14:creationId xmlns:p14="http://schemas.microsoft.com/office/powerpoint/2010/main" val="1576529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14</a:t>
            </a:fld>
            <a:endParaRPr lang="en-US" dirty="0"/>
          </a:p>
        </p:txBody>
      </p:sp>
      <p:sp>
        <p:nvSpPr>
          <p:cNvPr id="6" name="Title 5"/>
          <p:cNvSpPr>
            <a:spLocks noGrp="1"/>
          </p:cNvSpPr>
          <p:nvPr>
            <p:ph type="title"/>
          </p:nvPr>
        </p:nvSpPr>
        <p:spPr/>
        <p:txBody>
          <a:bodyPr/>
          <a:lstStyle/>
          <a:p>
            <a:r>
              <a:rPr lang="en-CA" dirty="0" smtClean="0"/>
              <a:t>Drugs on the dark web</a:t>
            </a:r>
            <a:endParaRPr lang="en-CA"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3393" y="958850"/>
            <a:ext cx="8223565" cy="5491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4187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15</a:t>
            </a:fld>
            <a:endParaRPr 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923" y="4839661"/>
            <a:ext cx="4976598" cy="161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6110" y="1946705"/>
            <a:ext cx="4129214" cy="2352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2"/>
          <p:cNvSpPr>
            <a:spLocks noGrp="1"/>
          </p:cNvSpPr>
          <p:nvPr>
            <p:ph type="title"/>
          </p:nvPr>
        </p:nvSpPr>
        <p:spPr>
          <a:xfrm>
            <a:off x="284163" y="425764"/>
            <a:ext cx="8582025" cy="564333"/>
          </a:xfrm>
        </p:spPr>
        <p:txBody>
          <a:bodyPr/>
          <a:lstStyle/>
          <a:p>
            <a:r>
              <a:rPr lang="en-CA" dirty="0" smtClean="0"/>
              <a:t>Open web research chemical example</a:t>
            </a:r>
            <a:endParaRPr lang="en-CA" dirty="0"/>
          </a:p>
        </p:txBody>
      </p:sp>
      <p:cxnSp>
        <p:nvCxnSpPr>
          <p:cNvPr id="12" name="Straight Arrow Connector 11"/>
          <p:cNvCxnSpPr/>
          <p:nvPr/>
        </p:nvCxnSpPr>
        <p:spPr>
          <a:xfrm>
            <a:off x="3753080" y="4299661"/>
            <a:ext cx="0" cy="540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3900717" y="4299352"/>
            <a:ext cx="0" cy="540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84163" y="990097"/>
            <a:ext cx="8709025" cy="923330"/>
          </a:xfrm>
          <a:prstGeom prst="rect">
            <a:avLst/>
          </a:prstGeom>
          <a:noFill/>
        </p:spPr>
        <p:txBody>
          <a:bodyPr wrap="square" rtlCol="0">
            <a:spAutoFit/>
          </a:bodyPr>
          <a:lstStyle/>
          <a:p>
            <a:r>
              <a:rPr lang="en-CA" dirty="0" smtClean="0"/>
              <a:t>As opposed to </a:t>
            </a:r>
            <a:r>
              <a:rPr lang="en-CA" dirty="0" err="1" smtClean="0"/>
              <a:t>ebay</a:t>
            </a:r>
            <a:r>
              <a:rPr lang="en-CA" dirty="0" smtClean="0"/>
              <a:t>-style consumer-to-consumer markets found on the dark web, open web drug sellers sell direct to consumer by selling legal drugs that have a psychoactive effect.</a:t>
            </a:r>
            <a:endParaRPr lang="en-CA" dirty="0"/>
          </a:p>
        </p:txBody>
      </p:sp>
    </p:spTree>
    <p:extLst>
      <p:ext uri="{BB962C8B-B14F-4D97-AF65-F5344CB8AC3E}">
        <p14:creationId xmlns:p14="http://schemas.microsoft.com/office/powerpoint/2010/main" val="3414667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The </a:t>
            </a:r>
            <a:r>
              <a:rPr lang="en-CA" dirty="0" smtClean="0"/>
              <a:t>next step will be to thoroughly map out the websites we are interested in scraping and begin expanding our data sources.</a:t>
            </a:r>
          </a:p>
          <a:p>
            <a:r>
              <a:rPr lang="en-CA" dirty="0" smtClean="0"/>
              <a:t>A single database with cleaned data from several markets (dark web and legal) provide valuable and convenient information</a:t>
            </a:r>
            <a:r>
              <a:rPr lang="en-CA" dirty="0"/>
              <a:t> </a:t>
            </a:r>
            <a:r>
              <a:rPr lang="en-CA" dirty="0" smtClean="0"/>
              <a:t>that has previously been obfuscated.</a:t>
            </a:r>
          </a:p>
          <a:p>
            <a:r>
              <a:rPr lang="en-CA" dirty="0" smtClean="0"/>
              <a:t>Additionally, creating better scrapers that can function more reliably will allow for them to be run on an automated interval. This will add a time component to the data and allow us to track trends (prices, drug availability) over time.</a:t>
            </a:r>
          </a:p>
          <a:p>
            <a:r>
              <a:rPr lang="en-CA" dirty="0" smtClean="0"/>
              <a:t>There is also the possibility to scrape larger amounts of data from user discussion forums and analyse/categorize it using natural language processing.</a:t>
            </a:r>
          </a:p>
        </p:txBody>
      </p:sp>
      <p:sp>
        <p:nvSpPr>
          <p:cNvPr id="3" name="Title 2"/>
          <p:cNvSpPr>
            <a:spLocks noGrp="1"/>
          </p:cNvSpPr>
          <p:nvPr>
            <p:ph type="title"/>
          </p:nvPr>
        </p:nvSpPr>
        <p:spPr/>
        <p:txBody>
          <a:bodyPr/>
          <a:lstStyle/>
          <a:p>
            <a:r>
              <a:rPr lang="en-CA" dirty="0" smtClean="0"/>
              <a:t>Future plans</a:t>
            </a:r>
            <a:endParaRPr lang="en-CA" dirty="0"/>
          </a:p>
        </p:txBody>
      </p:sp>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16</a:t>
            </a:fld>
            <a:endParaRPr lang="en-US" dirty="0"/>
          </a:p>
        </p:txBody>
      </p:sp>
    </p:spTree>
    <p:extLst>
      <p:ext uri="{BB962C8B-B14F-4D97-AF65-F5344CB8AC3E}">
        <p14:creationId xmlns:p14="http://schemas.microsoft.com/office/powerpoint/2010/main" val="3056354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You can’t get sales data, which means you can find the average list price, but not the average sale price.</a:t>
            </a:r>
          </a:p>
          <a:p>
            <a:pPr lvl="1"/>
            <a:r>
              <a:rPr lang="en-CA" dirty="0" smtClean="0"/>
              <a:t>If you have 5 listings of meth ranging from $7-11 per gram, you can say that the average sale price is $9. However, since you don’t know how many sales were made on each of the listings, you can’t say what the actual average sale price of meth is.</a:t>
            </a:r>
          </a:p>
          <a:p>
            <a:r>
              <a:rPr lang="en-CA" dirty="0" smtClean="0"/>
              <a:t>Maintenance cost. It is feasible to scrape the data of each drug market website, but creating and maintaining code to scrape them continually over time is much more difficult. Any changes in website schema must be reflected in the scraper.</a:t>
            </a:r>
            <a:endParaRPr lang="en-CA" dirty="0"/>
          </a:p>
        </p:txBody>
      </p:sp>
      <p:sp>
        <p:nvSpPr>
          <p:cNvPr id="3" name="Title 2"/>
          <p:cNvSpPr>
            <a:spLocks noGrp="1"/>
          </p:cNvSpPr>
          <p:nvPr>
            <p:ph type="title"/>
          </p:nvPr>
        </p:nvSpPr>
        <p:spPr/>
        <p:txBody>
          <a:bodyPr/>
          <a:lstStyle/>
          <a:p>
            <a:r>
              <a:rPr lang="en-CA" dirty="0" smtClean="0"/>
              <a:t>Limitations</a:t>
            </a:r>
            <a:endParaRPr lang="en-CA" dirty="0"/>
          </a:p>
        </p:txBody>
      </p:sp>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17</a:t>
            </a:fld>
            <a:endParaRPr lang="en-US" dirty="0"/>
          </a:p>
        </p:txBody>
      </p:sp>
    </p:spTree>
    <p:extLst>
      <p:ext uri="{BB962C8B-B14F-4D97-AF65-F5344CB8AC3E}">
        <p14:creationId xmlns:p14="http://schemas.microsoft.com/office/powerpoint/2010/main" val="403675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Outline</a:t>
            </a:r>
            <a:endParaRPr lang="en-CA" dirty="0"/>
          </a:p>
        </p:txBody>
      </p:sp>
      <p:sp>
        <p:nvSpPr>
          <p:cNvPr id="3" name="Content Placeholder 2"/>
          <p:cNvSpPr>
            <a:spLocks noGrp="1"/>
          </p:cNvSpPr>
          <p:nvPr>
            <p:ph idx="1"/>
          </p:nvPr>
        </p:nvSpPr>
        <p:spPr/>
        <p:txBody>
          <a:bodyPr/>
          <a:lstStyle/>
          <a:p>
            <a:r>
              <a:rPr lang="en-CA" dirty="0" smtClean="0"/>
              <a:t>Background of the project</a:t>
            </a:r>
          </a:p>
          <a:p>
            <a:r>
              <a:rPr lang="en-CA" dirty="0" smtClean="0"/>
              <a:t>Previous search methods and results</a:t>
            </a:r>
          </a:p>
          <a:p>
            <a:r>
              <a:rPr lang="en-CA" dirty="0" smtClean="0"/>
              <a:t>Additional online resources</a:t>
            </a:r>
          </a:p>
          <a:p>
            <a:r>
              <a:rPr lang="en-CA" dirty="0"/>
              <a:t>Psychoactive plants, extracts, seeds, and </a:t>
            </a:r>
            <a:r>
              <a:rPr lang="en-CA" dirty="0" smtClean="0"/>
              <a:t>spores</a:t>
            </a:r>
          </a:p>
          <a:p>
            <a:r>
              <a:rPr lang="en-CA" dirty="0" smtClean="0"/>
              <a:t>Challenges with previous search methods</a:t>
            </a:r>
          </a:p>
          <a:p>
            <a:r>
              <a:rPr lang="en-CA" dirty="0" smtClean="0"/>
              <a:t>What is the dark web?</a:t>
            </a:r>
          </a:p>
          <a:p>
            <a:r>
              <a:rPr lang="en-CA" dirty="0" smtClean="0"/>
              <a:t>What is scraping?</a:t>
            </a:r>
          </a:p>
          <a:p>
            <a:r>
              <a:rPr lang="en-CA" dirty="0" smtClean="0"/>
              <a:t>What are we doing?</a:t>
            </a:r>
            <a:r>
              <a:rPr lang="en-CA" dirty="0"/>
              <a:t/>
            </a:r>
            <a:br>
              <a:rPr lang="en-CA" dirty="0"/>
            </a:br>
            <a:endParaRPr lang="en-CA" dirty="0" smtClean="0"/>
          </a:p>
          <a:p>
            <a:endParaRPr lang="en-CA" dirty="0" smtClean="0"/>
          </a:p>
          <a:p>
            <a:endParaRPr lang="en-CA" dirty="0" smtClean="0"/>
          </a:p>
        </p:txBody>
      </p:sp>
      <p:sp>
        <p:nvSpPr>
          <p:cNvPr id="4" name="Slide Number Placeholder 3"/>
          <p:cNvSpPr>
            <a:spLocks noGrp="1"/>
          </p:cNvSpPr>
          <p:nvPr>
            <p:ph type="sldNum" sz="quarter" idx="12"/>
          </p:nvPr>
        </p:nvSpPr>
        <p:spPr/>
        <p:txBody>
          <a:bodyPr/>
          <a:lstStyle/>
          <a:p>
            <a:pPr>
              <a:defRPr/>
            </a:pPr>
            <a:fld id="{6DAAC8D2-98A4-4508-BA63-2130297D8A99}" type="slidenum">
              <a:rPr lang="en-CA" altLang="en-US" smtClean="0"/>
              <a:pPr>
                <a:defRPr/>
              </a:pPr>
              <a:t>2</a:t>
            </a:fld>
            <a:endParaRPr lang="en-CA" altLang="en-US"/>
          </a:p>
        </p:txBody>
      </p:sp>
    </p:spTree>
    <p:extLst>
      <p:ext uri="{BB962C8B-B14F-4D97-AF65-F5344CB8AC3E}">
        <p14:creationId xmlns:p14="http://schemas.microsoft.com/office/powerpoint/2010/main" val="166534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Background on Internet monitoring for NPS</a:t>
            </a:r>
            <a:endParaRPr lang="en-CA" dirty="0"/>
          </a:p>
        </p:txBody>
      </p:sp>
      <p:sp>
        <p:nvSpPr>
          <p:cNvPr id="3" name="Content Placeholder 2"/>
          <p:cNvSpPr>
            <a:spLocks noGrp="1"/>
          </p:cNvSpPr>
          <p:nvPr>
            <p:ph idx="1"/>
          </p:nvPr>
        </p:nvSpPr>
        <p:spPr/>
        <p:txBody>
          <a:bodyPr/>
          <a:lstStyle/>
          <a:p>
            <a:r>
              <a:rPr lang="en-CA" dirty="0" smtClean="0"/>
              <a:t>One </a:t>
            </a:r>
            <a:r>
              <a:rPr lang="en-CA" dirty="0"/>
              <a:t>of the common places that NPS are sold is via the internet</a:t>
            </a:r>
            <a:r>
              <a:rPr lang="en-CA" dirty="0" smtClean="0"/>
              <a:t>. Starting in November 2012 we began systematically searching the Internet for Canadian websites that are selling New Psychoactive Substances (NPS).</a:t>
            </a:r>
          </a:p>
          <a:p>
            <a:endParaRPr lang="en-CA" dirty="0" smtClean="0"/>
          </a:p>
          <a:p>
            <a:r>
              <a:rPr lang="en-CA" dirty="0"/>
              <a:t>Our goal was to determine if we could identify websites operating in Canada that were selling NPS and to identify which substances were offered for sale.</a:t>
            </a:r>
          </a:p>
          <a:p>
            <a:endParaRPr lang="en-CA" dirty="0" smtClean="0"/>
          </a:p>
          <a:p>
            <a:r>
              <a:rPr lang="en-CA" dirty="0" smtClean="0"/>
              <a:t>The </a:t>
            </a:r>
            <a:r>
              <a:rPr lang="en-CA" dirty="0"/>
              <a:t>protocols used </a:t>
            </a:r>
            <a:r>
              <a:rPr lang="en-CA" dirty="0" smtClean="0"/>
              <a:t>were </a:t>
            </a:r>
            <a:r>
              <a:rPr lang="en-CA" dirty="0"/>
              <a:t>adapted from </a:t>
            </a:r>
            <a:r>
              <a:rPr lang="en-CA" dirty="0" smtClean="0"/>
              <a:t>protocols </a:t>
            </a:r>
            <a:r>
              <a:rPr lang="en-CA" dirty="0"/>
              <a:t>used by groups in Europe that had been successful in identifying numerous NPS websites worldwide </a:t>
            </a:r>
            <a:r>
              <a:rPr lang="en-CA" dirty="0" smtClean="0"/>
              <a:t>(e.g</a:t>
            </a:r>
            <a:r>
              <a:rPr lang="en-CA" dirty="0"/>
              <a:t>., </a:t>
            </a:r>
            <a:r>
              <a:rPr lang="en-CA" dirty="0" err="1"/>
              <a:t>Psychonaut</a:t>
            </a:r>
            <a:r>
              <a:rPr lang="en-CA" dirty="0"/>
              <a:t> Web Mapping Project and the EMCDDA Snapshots</a:t>
            </a:r>
            <a:r>
              <a:rPr lang="en-CA" dirty="0" smtClean="0"/>
              <a:t>).</a:t>
            </a:r>
          </a:p>
        </p:txBody>
      </p:sp>
      <p:sp>
        <p:nvSpPr>
          <p:cNvPr id="4" name="Slide Number Placeholder 3"/>
          <p:cNvSpPr>
            <a:spLocks noGrp="1"/>
          </p:cNvSpPr>
          <p:nvPr>
            <p:ph type="sldNum" sz="quarter" idx="12"/>
          </p:nvPr>
        </p:nvSpPr>
        <p:spPr/>
        <p:txBody>
          <a:bodyPr/>
          <a:lstStyle/>
          <a:p>
            <a:pPr>
              <a:defRPr/>
            </a:pPr>
            <a:fld id="{6DAAC8D2-98A4-4508-BA63-2130297D8A99}" type="slidenum">
              <a:rPr lang="en-CA" altLang="en-US" smtClean="0"/>
              <a:pPr>
                <a:defRPr/>
              </a:pPr>
              <a:t>3</a:t>
            </a:fld>
            <a:endParaRPr lang="en-CA" altLang="en-US"/>
          </a:p>
        </p:txBody>
      </p:sp>
    </p:spTree>
    <p:extLst>
      <p:ext uri="{BB962C8B-B14F-4D97-AF65-F5344CB8AC3E}">
        <p14:creationId xmlns:p14="http://schemas.microsoft.com/office/powerpoint/2010/main" val="2813595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Previous </a:t>
            </a:r>
            <a:r>
              <a:rPr lang="en-CA" dirty="0"/>
              <a:t>s</a:t>
            </a:r>
            <a:r>
              <a:rPr lang="en-CA" dirty="0" smtClean="0"/>
              <a:t>earch </a:t>
            </a:r>
            <a:r>
              <a:rPr lang="en-CA" dirty="0"/>
              <a:t>m</a:t>
            </a:r>
            <a:r>
              <a:rPr lang="en-CA" dirty="0" smtClean="0"/>
              <a:t>ethods</a:t>
            </a:r>
            <a:endParaRPr lang="en-CA" dirty="0"/>
          </a:p>
        </p:txBody>
      </p:sp>
      <p:sp>
        <p:nvSpPr>
          <p:cNvPr id="3" name="Content Placeholder 2"/>
          <p:cNvSpPr>
            <a:spLocks noGrp="1"/>
          </p:cNvSpPr>
          <p:nvPr>
            <p:ph idx="1"/>
          </p:nvPr>
        </p:nvSpPr>
        <p:spPr/>
        <p:txBody>
          <a:bodyPr/>
          <a:lstStyle/>
          <a:p>
            <a:r>
              <a:rPr lang="en-CA" dirty="0" smtClean="0"/>
              <a:t>5 search strings are entered into 3 popular search engines (Yahoo</a:t>
            </a:r>
            <a:r>
              <a:rPr lang="en-CA" baseline="30000" dirty="0"/>
              <a:t>®</a:t>
            </a:r>
            <a:r>
              <a:rPr lang="en-CA" dirty="0" smtClean="0"/>
              <a:t>, Bing</a:t>
            </a:r>
            <a:r>
              <a:rPr lang="en-CA" baseline="30000" dirty="0"/>
              <a:t>®</a:t>
            </a:r>
            <a:r>
              <a:rPr lang="en-CA" dirty="0" smtClean="0"/>
              <a:t>, &amp; Google</a:t>
            </a:r>
            <a:r>
              <a:rPr lang="en-CA" baseline="30000" dirty="0"/>
              <a:t>®</a:t>
            </a:r>
            <a:r>
              <a:rPr lang="en-CA" dirty="0" smtClean="0"/>
              <a:t>).</a:t>
            </a:r>
          </a:p>
          <a:p>
            <a:pPr lvl="1"/>
            <a:r>
              <a:rPr lang="en-CA" dirty="0"/>
              <a:t>5 Search </a:t>
            </a:r>
            <a:r>
              <a:rPr lang="en-CA" dirty="0" smtClean="0"/>
              <a:t>Strings</a:t>
            </a:r>
            <a:r>
              <a:rPr lang="en-CA" dirty="0"/>
              <a:t>:</a:t>
            </a:r>
          </a:p>
          <a:p>
            <a:pPr lvl="2"/>
            <a:r>
              <a:rPr lang="en-CA" dirty="0"/>
              <a:t>Research Chemicals Canada</a:t>
            </a:r>
          </a:p>
          <a:p>
            <a:pPr lvl="2"/>
            <a:r>
              <a:rPr lang="en-CA" dirty="0"/>
              <a:t>Legal Highs Canada</a:t>
            </a:r>
          </a:p>
          <a:p>
            <a:pPr lvl="2"/>
            <a:r>
              <a:rPr lang="en-CA" dirty="0"/>
              <a:t>Herbal Highs Canada</a:t>
            </a:r>
          </a:p>
          <a:p>
            <a:pPr lvl="2"/>
            <a:r>
              <a:rPr lang="en-CA" dirty="0"/>
              <a:t>Buy __________ Canada</a:t>
            </a:r>
          </a:p>
          <a:p>
            <a:pPr lvl="2"/>
            <a:r>
              <a:rPr lang="en-CA" dirty="0"/>
              <a:t>__________ Canada</a:t>
            </a:r>
          </a:p>
          <a:p>
            <a:pPr marL="914400" lvl="2" indent="0">
              <a:buNone/>
            </a:pPr>
            <a:r>
              <a:rPr lang="en-CA" dirty="0"/>
              <a:t>Note: In search strings 4 &amp; 5 the blanks represent specific substance names that are relevant at the time of the search</a:t>
            </a:r>
            <a:r>
              <a:rPr lang="en-CA" dirty="0" smtClean="0"/>
              <a:t>.</a:t>
            </a:r>
          </a:p>
          <a:p>
            <a:pPr lvl="1"/>
            <a:r>
              <a:rPr lang="en-CA" dirty="0" smtClean="0"/>
              <a:t>The first 10 pages of results are manually searched for relevant results.</a:t>
            </a:r>
          </a:p>
          <a:p>
            <a:endParaRPr lang="en-CA" dirty="0" smtClean="0"/>
          </a:p>
          <a:p>
            <a:r>
              <a:rPr lang="en-CA" dirty="0" smtClean="0"/>
              <a:t>Searches are also done on open drug discussion forums that allow discussion of sources (e.g. </a:t>
            </a:r>
            <a:r>
              <a:rPr lang="en-CA" dirty="0" err="1" smtClean="0"/>
              <a:t>reddit</a:t>
            </a:r>
            <a:r>
              <a:rPr lang="en-CA" dirty="0" smtClean="0"/>
              <a:t>).</a:t>
            </a:r>
          </a:p>
          <a:p>
            <a:pPr lvl="1"/>
            <a:r>
              <a:rPr lang="en-CA" dirty="0" smtClean="0"/>
              <a:t>These searches look for the keyword “</a:t>
            </a:r>
            <a:r>
              <a:rPr lang="en-CA" dirty="0" err="1" smtClean="0"/>
              <a:t>Canad</a:t>
            </a:r>
            <a:r>
              <a:rPr lang="en-CA" dirty="0" smtClean="0"/>
              <a:t>*”.</a:t>
            </a:r>
            <a:endParaRPr lang="en-CA" dirty="0"/>
          </a:p>
        </p:txBody>
      </p:sp>
      <p:sp>
        <p:nvSpPr>
          <p:cNvPr id="4" name="Slide Number Placeholder 3"/>
          <p:cNvSpPr>
            <a:spLocks noGrp="1"/>
          </p:cNvSpPr>
          <p:nvPr>
            <p:ph type="sldNum" sz="quarter" idx="12"/>
          </p:nvPr>
        </p:nvSpPr>
        <p:spPr/>
        <p:txBody>
          <a:bodyPr/>
          <a:lstStyle/>
          <a:p>
            <a:pPr>
              <a:defRPr/>
            </a:pPr>
            <a:fld id="{2BD98846-855C-634D-B3B3-ADC5D086B0AC}" type="slidenum">
              <a:rPr lang="en-CA" smtClean="0">
                <a:solidFill>
                  <a:prstClr val="white"/>
                </a:solidFill>
              </a:rPr>
              <a:pPr>
                <a:defRPr/>
              </a:pPr>
              <a:t>4</a:t>
            </a:fld>
            <a:endParaRPr lang="en-CA">
              <a:solidFill>
                <a:prstClr val="white"/>
              </a:solidFill>
            </a:endParaRPr>
          </a:p>
        </p:txBody>
      </p:sp>
      <p:pic>
        <p:nvPicPr>
          <p:cNvPr id="5" name="Picture 14" descr="http://cherryoneweb.com/wp-content/uploads/2012/10/se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7408" y="1628800"/>
            <a:ext cx="2209800" cy="15001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8" descr="https://www.redditstatic.com/about/assets/reddit-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8184" y="5229200"/>
            <a:ext cx="1785342" cy="5958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19672" y="5636748"/>
            <a:ext cx="3528392" cy="902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688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Canadian websites selling mostly legal NPS</a:t>
            </a:r>
            <a:endParaRPr lang="en-CA" dirty="0"/>
          </a:p>
        </p:txBody>
      </p:sp>
      <p:sp>
        <p:nvSpPr>
          <p:cNvPr id="3" name="Content Placeholder 2"/>
          <p:cNvSpPr>
            <a:spLocks noGrp="1"/>
          </p:cNvSpPr>
          <p:nvPr>
            <p:ph idx="1"/>
          </p:nvPr>
        </p:nvSpPr>
        <p:spPr/>
        <p:txBody>
          <a:bodyPr/>
          <a:lstStyle/>
          <a:p>
            <a:r>
              <a:rPr lang="en-CA" dirty="0" smtClean="0"/>
              <a:t>Information retrieved March 6, 2018</a:t>
            </a:r>
          </a:p>
          <a:p>
            <a:endParaRPr lang="en-CA" dirty="0"/>
          </a:p>
        </p:txBody>
      </p:sp>
      <p:sp>
        <p:nvSpPr>
          <p:cNvPr id="4" name="Slide Number Placeholder 3"/>
          <p:cNvSpPr>
            <a:spLocks noGrp="1"/>
          </p:cNvSpPr>
          <p:nvPr>
            <p:ph type="sldNum" sz="quarter" idx="12"/>
          </p:nvPr>
        </p:nvSpPr>
        <p:spPr/>
        <p:txBody>
          <a:bodyPr/>
          <a:lstStyle/>
          <a:p>
            <a:pPr>
              <a:defRPr/>
            </a:pPr>
            <a:fld id="{6DAAC8D2-98A4-4508-BA63-2130297D8A99}" type="slidenum">
              <a:rPr lang="en-CA" altLang="en-US" smtClean="0"/>
              <a:pPr>
                <a:defRPr/>
              </a:pPr>
              <a:t>5</a:t>
            </a:fld>
            <a:endParaRPr lang="en-CA"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63" y="1705511"/>
            <a:ext cx="4480937" cy="601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reChem Lab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613" y="1434609"/>
            <a:ext cx="3524250" cy="114300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Lyserg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6" name="AutoShape 10" descr="Lyserg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026" y="3051891"/>
            <a:ext cx="2073210" cy="1091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7420" y="4488188"/>
            <a:ext cx="2630184" cy="119741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23863" y="3051891"/>
            <a:ext cx="3157800" cy="87751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541" y="4971880"/>
            <a:ext cx="4859676" cy="583981"/>
          </a:xfrm>
          <a:prstGeom prst="rect">
            <a:avLst/>
          </a:prstGeom>
        </p:spPr>
      </p:pic>
      <p:sp>
        <p:nvSpPr>
          <p:cNvPr id="10" name="TextBox 9"/>
          <p:cNvSpPr txBox="1"/>
          <p:nvPr/>
        </p:nvSpPr>
        <p:spPr>
          <a:xfrm>
            <a:off x="4900613" y="2404154"/>
            <a:ext cx="3918128" cy="646331"/>
          </a:xfrm>
          <a:prstGeom prst="rect">
            <a:avLst/>
          </a:prstGeom>
          <a:noFill/>
        </p:spPr>
        <p:txBody>
          <a:bodyPr wrap="square" rtlCol="0">
            <a:spAutoFit/>
          </a:bodyPr>
          <a:lstStyle/>
          <a:p>
            <a:pPr algn="ctr"/>
            <a:r>
              <a:rPr lang="en-CA" dirty="0" smtClean="0">
                <a:hlinkClick r:id="rId8"/>
              </a:rPr>
              <a:t>www.rechem.ca</a:t>
            </a:r>
            <a:endParaRPr lang="en-CA" dirty="0" smtClean="0"/>
          </a:p>
          <a:p>
            <a:pPr algn="ctr"/>
            <a:endParaRPr lang="en-CA" dirty="0"/>
          </a:p>
        </p:txBody>
      </p:sp>
      <p:sp>
        <p:nvSpPr>
          <p:cNvPr id="11" name="TextBox 10"/>
          <p:cNvSpPr txBox="1"/>
          <p:nvPr/>
        </p:nvSpPr>
        <p:spPr>
          <a:xfrm>
            <a:off x="1058238" y="2404154"/>
            <a:ext cx="3051425" cy="646331"/>
          </a:xfrm>
          <a:prstGeom prst="rect">
            <a:avLst/>
          </a:prstGeom>
          <a:noFill/>
        </p:spPr>
        <p:txBody>
          <a:bodyPr wrap="square" rtlCol="0">
            <a:spAutoFit/>
          </a:bodyPr>
          <a:lstStyle/>
          <a:p>
            <a:r>
              <a:rPr lang="en-CA" dirty="0" smtClean="0">
                <a:hlinkClick r:id="rId9"/>
              </a:rPr>
              <a:t>www.bclsupply.com</a:t>
            </a:r>
            <a:endParaRPr lang="en-CA" dirty="0" smtClean="0"/>
          </a:p>
          <a:p>
            <a:endParaRPr lang="en-CA" dirty="0"/>
          </a:p>
        </p:txBody>
      </p:sp>
      <p:sp>
        <p:nvSpPr>
          <p:cNvPr id="12" name="TextBox 11"/>
          <p:cNvSpPr txBox="1"/>
          <p:nvPr/>
        </p:nvSpPr>
        <p:spPr>
          <a:xfrm>
            <a:off x="1561672" y="4143782"/>
            <a:ext cx="1999564" cy="646331"/>
          </a:xfrm>
          <a:prstGeom prst="rect">
            <a:avLst/>
          </a:prstGeom>
          <a:noFill/>
        </p:spPr>
        <p:txBody>
          <a:bodyPr wrap="square" rtlCol="0">
            <a:spAutoFit/>
          </a:bodyPr>
          <a:lstStyle/>
          <a:p>
            <a:r>
              <a:rPr lang="en-CA" dirty="0" smtClean="0">
                <a:hlinkClick r:id="rId10"/>
              </a:rPr>
              <a:t>www.lysergi.com</a:t>
            </a:r>
            <a:endParaRPr lang="en-CA" dirty="0" smtClean="0"/>
          </a:p>
          <a:p>
            <a:endParaRPr lang="en-CA" dirty="0"/>
          </a:p>
        </p:txBody>
      </p:sp>
      <p:sp>
        <p:nvSpPr>
          <p:cNvPr id="13" name="TextBox 12"/>
          <p:cNvSpPr txBox="1"/>
          <p:nvPr/>
        </p:nvSpPr>
        <p:spPr>
          <a:xfrm>
            <a:off x="1294544" y="5555861"/>
            <a:ext cx="3359649" cy="646331"/>
          </a:xfrm>
          <a:prstGeom prst="rect">
            <a:avLst/>
          </a:prstGeom>
          <a:noFill/>
        </p:spPr>
        <p:txBody>
          <a:bodyPr wrap="square" rtlCol="0">
            <a:spAutoFit/>
          </a:bodyPr>
          <a:lstStyle/>
          <a:p>
            <a:r>
              <a:rPr lang="en-CA" dirty="0" smtClean="0">
                <a:hlinkClick r:id="rId11"/>
              </a:rPr>
              <a:t>www.theindoleshop.com</a:t>
            </a:r>
            <a:endParaRPr lang="en-CA" dirty="0" smtClean="0"/>
          </a:p>
          <a:p>
            <a:endParaRPr lang="en-CA" dirty="0"/>
          </a:p>
        </p:txBody>
      </p:sp>
      <p:sp>
        <p:nvSpPr>
          <p:cNvPr id="14" name="TextBox 13"/>
          <p:cNvSpPr txBox="1"/>
          <p:nvPr/>
        </p:nvSpPr>
        <p:spPr>
          <a:xfrm>
            <a:off x="5732980" y="3929401"/>
            <a:ext cx="2794624" cy="646331"/>
          </a:xfrm>
          <a:prstGeom prst="rect">
            <a:avLst/>
          </a:prstGeom>
          <a:noFill/>
        </p:spPr>
        <p:txBody>
          <a:bodyPr wrap="square" rtlCol="0">
            <a:spAutoFit/>
          </a:bodyPr>
          <a:lstStyle/>
          <a:p>
            <a:r>
              <a:rPr lang="en-CA" dirty="0" smtClean="0">
                <a:hlinkClick r:id="rId12"/>
              </a:rPr>
              <a:t>www.syntharise.com</a:t>
            </a:r>
            <a:endParaRPr lang="en-CA" dirty="0" smtClean="0"/>
          </a:p>
          <a:p>
            <a:endParaRPr lang="en-CA" dirty="0"/>
          </a:p>
        </p:txBody>
      </p:sp>
      <p:sp>
        <p:nvSpPr>
          <p:cNvPr id="15" name="TextBox 14"/>
          <p:cNvSpPr txBox="1"/>
          <p:nvPr/>
        </p:nvSpPr>
        <p:spPr>
          <a:xfrm>
            <a:off x="6318553" y="5691916"/>
            <a:ext cx="2363110" cy="646331"/>
          </a:xfrm>
          <a:prstGeom prst="rect">
            <a:avLst/>
          </a:prstGeom>
          <a:noFill/>
        </p:spPr>
        <p:txBody>
          <a:bodyPr wrap="square" rtlCol="0">
            <a:spAutoFit/>
          </a:bodyPr>
          <a:lstStyle/>
          <a:p>
            <a:r>
              <a:rPr lang="en-CA" dirty="0" smtClean="0">
                <a:hlinkClick r:id="rId13"/>
              </a:rPr>
              <a:t>www.imdrc.com</a:t>
            </a:r>
            <a:r>
              <a:rPr lang="en-CA" dirty="0" smtClean="0"/>
              <a:t> (members only)</a:t>
            </a:r>
          </a:p>
        </p:txBody>
      </p:sp>
    </p:spTree>
    <p:extLst>
      <p:ext uri="{BB962C8B-B14F-4D97-AF65-F5344CB8AC3E}">
        <p14:creationId xmlns:p14="http://schemas.microsoft.com/office/powerpoint/2010/main" val="2114690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 of drug discussion forums for additional information</a:t>
            </a:r>
            <a:endParaRPr lang="en-CA" dirty="0"/>
          </a:p>
        </p:txBody>
      </p:sp>
      <p:sp>
        <p:nvSpPr>
          <p:cNvPr id="3" name="Content Placeholder 2"/>
          <p:cNvSpPr>
            <a:spLocks noGrp="1"/>
          </p:cNvSpPr>
          <p:nvPr>
            <p:ph idx="1"/>
          </p:nvPr>
        </p:nvSpPr>
        <p:spPr/>
        <p:txBody>
          <a:bodyPr/>
          <a:lstStyle/>
          <a:p>
            <a:r>
              <a:rPr lang="en-CA" dirty="0" smtClean="0"/>
              <a:t>There are several open drug discussion forums (e.g., bluelight.org, drugs-forum.com, erowid.org). These forums do not allow discussion about sources but are still valuable resources for information on, and user’s experiences with NPS.</a:t>
            </a:r>
          </a:p>
          <a:p>
            <a:endParaRPr lang="en-CA" dirty="0"/>
          </a:p>
          <a:p>
            <a:r>
              <a:rPr lang="en-CA" dirty="0" smtClean="0"/>
              <a:t>These forums are searched on an ad-hoc basis to gather information about particular NPS.</a:t>
            </a:r>
          </a:p>
          <a:p>
            <a:endParaRPr lang="en-CA" dirty="0"/>
          </a:p>
          <a:p>
            <a:r>
              <a:rPr lang="en-CA" dirty="0" smtClean="0"/>
              <a:t>Ad-hoc searches can also be performed to identify emerging NPS or to determine which NPS are generating the most discussion.</a:t>
            </a:r>
            <a:endParaRPr lang="en-CA" dirty="0"/>
          </a:p>
        </p:txBody>
      </p:sp>
      <p:sp>
        <p:nvSpPr>
          <p:cNvPr id="4" name="Slide Number Placeholder 3"/>
          <p:cNvSpPr>
            <a:spLocks noGrp="1"/>
          </p:cNvSpPr>
          <p:nvPr>
            <p:ph type="sldNum" sz="quarter" idx="12"/>
          </p:nvPr>
        </p:nvSpPr>
        <p:spPr/>
        <p:txBody>
          <a:bodyPr/>
          <a:lstStyle/>
          <a:p>
            <a:pPr>
              <a:defRPr/>
            </a:pPr>
            <a:fld id="{2BD98846-855C-634D-B3B3-ADC5D086B0AC}" type="slidenum">
              <a:rPr lang="en-CA" smtClean="0">
                <a:solidFill>
                  <a:prstClr val="white"/>
                </a:solidFill>
              </a:rPr>
              <a:pPr>
                <a:defRPr/>
              </a:pPr>
              <a:t>6</a:t>
            </a:fld>
            <a:endParaRPr lang="en-CA">
              <a:solidFill>
                <a:prstClr val="white"/>
              </a:solidFill>
            </a:endParaRPr>
          </a:p>
        </p:txBody>
      </p:sp>
      <p:pic>
        <p:nvPicPr>
          <p:cNvPr id="5" name="Picture 4" descr="http://www.bluelight.org/i/f/logos/bl_ariav2_logo7_350x8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58" y="4526240"/>
            <a:ext cx="3333750" cy="76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www.drugs-forum.com/support/__swift/files/file_aa7fuk07u920k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4599500"/>
            <a:ext cx="1895475" cy="457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3.bp.blogspot.com/-x3OmZPcc8O8/U0d3pN6WbcI/AAAAAAAAAWE/Xkjg1MFwLvY/s1600/erowid-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5445224"/>
            <a:ext cx="3686175" cy="88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586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Websites </a:t>
            </a:r>
            <a:r>
              <a:rPr lang="en-CA" dirty="0" smtClean="0"/>
              <a:t>legally selling psychoactive </a:t>
            </a:r>
            <a:r>
              <a:rPr lang="en-CA" dirty="0"/>
              <a:t>plants, extracts, seeds, and spores</a:t>
            </a:r>
          </a:p>
        </p:txBody>
      </p:sp>
      <p:sp>
        <p:nvSpPr>
          <p:cNvPr id="4" name="Slide Number Placeholder 3"/>
          <p:cNvSpPr>
            <a:spLocks noGrp="1"/>
          </p:cNvSpPr>
          <p:nvPr>
            <p:ph type="sldNum" sz="quarter" idx="12"/>
          </p:nvPr>
        </p:nvSpPr>
        <p:spPr/>
        <p:txBody>
          <a:bodyPr/>
          <a:lstStyle/>
          <a:p>
            <a:pPr>
              <a:defRPr/>
            </a:pPr>
            <a:fld id="{6DAAC8D2-98A4-4508-BA63-2130297D8A99}" type="slidenum">
              <a:rPr lang="en-CA" altLang="en-US" smtClean="0"/>
              <a:pPr>
                <a:defRPr/>
              </a:pPr>
              <a:t>7</a:t>
            </a:fld>
            <a:endParaRPr lang="en-CA" alt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846" y="1283262"/>
            <a:ext cx="1554615" cy="153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730970" y="1433146"/>
            <a:ext cx="1512168" cy="1200329"/>
          </a:xfrm>
          <a:prstGeom prst="rect">
            <a:avLst/>
          </a:prstGeom>
          <a:noFill/>
        </p:spPr>
        <p:txBody>
          <a:bodyPr wrap="square" rtlCol="0">
            <a:spAutoFit/>
          </a:bodyPr>
          <a:lstStyle/>
          <a:p>
            <a:r>
              <a:rPr lang="en-CA" dirty="0" smtClean="0"/>
              <a:t>Peyote cactus (</a:t>
            </a:r>
            <a:r>
              <a:rPr lang="en-CA" dirty="0" err="1" smtClean="0"/>
              <a:t>Lophophora</a:t>
            </a:r>
            <a:r>
              <a:rPr lang="en-CA" dirty="0" smtClean="0"/>
              <a:t> </a:t>
            </a:r>
            <a:r>
              <a:rPr lang="en-CA" dirty="0" err="1" smtClean="0"/>
              <a:t>williamsii</a:t>
            </a:r>
            <a:r>
              <a:rPr lang="en-CA" dirty="0" smtClean="0"/>
              <a:t>) </a:t>
            </a:r>
            <a:endParaRPr lang="en-CA"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509" y="2633475"/>
            <a:ext cx="1401763"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1883" y="4140474"/>
            <a:ext cx="1365250"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243138" y="2840997"/>
            <a:ext cx="1944216" cy="1200329"/>
          </a:xfrm>
          <a:prstGeom prst="rect">
            <a:avLst/>
          </a:prstGeom>
          <a:noFill/>
        </p:spPr>
        <p:txBody>
          <a:bodyPr wrap="square" rtlCol="0">
            <a:spAutoFit/>
          </a:bodyPr>
          <a:lstStyle/>
          <a:p>
            <a:pPr algn="r"/>
            <a:r>
              <a:rPr lang="en-CA" dirty="0" smtClean="0"/>
              <a:t>Mushroom spores (</a:t>
            </a:r>
            <a:r>
              <a:rPr lang="en-CA" dirty="0" err="1" smtClean="0"/>
              <a:t>Psilocybe</a:t>
            </a:r>
            <a:r>
              <a:rPr lang="en-CA" dirty="0"/>
              <a:t> </a:t>
            </a:r>
            <a:r>
              <a:rPr lang="en-CA" dirty="0" err="1" smtClean="0"/>
              <a:t>cubensis</a:t>
            </a:r>
            <a:r>
              <a:rPr lang="en-CA" dirty="0"/>
              <a:t>)</a:t>
            </a:r>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536" y="4626765"/>
            <a:ext cx="143192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2578462" y="5158061"/>
            <a:ext cx="1952442" cy="923330"/>
          </a:xfrm>
          <a:prstGeom prst="rect">
            <a:avLst/>
          </a:prstGeom>
          <a:noFill/>
        </p:spPr>
        <p:txBody>
          <a:bodyPr wrap="square" rtlCol="0">
            <a:spAutoFit/>
          </a:bodyPr>
          <a:lstStyle/>
          <a:p>
            <a:r>
              <a:rPr lang="en-CA" dirty="0" err="1" smtClean="0"/>
              <a:t>Kratom</a:t>
            </a:r>
            <a:r>
              <a:rPr lang="en-CA" dirty="0" smtClean="0"/>
              <a:t> (</a:t>
            </a:r>
            <a:r>
              <a:rPr lang="en-CA" dirty="0" err="1" smtClean="0"/>
              <a:t>Mitragyna</a:t>
            </a:r>
            <a:r>
              <a:rPr lang="en-CA" dirty="0" smtClean="0"/>
              <a:t> </a:t>
            </a:r>
            <a:r>
              <a:rPr lang="en-CA" dirty="0" err="1" smtClean="0"/>
              <a:t>speciosa</a:t>
            </a:r>
            <a:r>
              <a:rPr lang="en-CA" dirty="0"/>
              <a:t>)</a:t>
            </a:r>
          </a:p>
        </p:txBody>
      </p:sp>
      <p:sp>
        <p:nvSpPr>
          <p:cNvPr id="5" name="TextBox 4"/>
          <p:cNvSpPr txBox="1"/>
          <p:nvPr/>
        </p:nvSpPr>
        <p:spPr>
          <a:xfrm>
            <a:off x="4243138" y="1356189"/>
            <a:ext cx="2958253" cy="646331"/>
          </a:xfrm>
          <a:prstGeom prst="rect">
            <a:avLst/>
          </a:prstGeom>
          <a:noFill/>
        </p:spPr>
        <p:txBody>
          <a:bodyPr wrap="square" rtlCol="0">
            <a:spAutoFit/>
          </a:bodyPr>
          <a:lstStyle/>
          <a:p>
            <a:r>
              <a:rPr lang="en-CA" dirty="0" smtClean="0">
                <a:hlinkClick r:id="rId6"/>
              </a:rPr>
              <a:t>www.magicactus.com</a:t>
            </a:r>
            <a:endParaRPr lang="en-CA" dirty="0" smtClean="0"/>
          </a:p>
          <a:p>
            <a:endParaRPr lang="en-CA" dirty="0"/>
          </a:p>
        </p:txBody>
      </p:sp>
      <p:sp>
        <p:nvSpPr>
          <p:cNvPr id="7" name="TextBox 6"/>
          <p:cNvSpPr txBox="1"/>
          <p:nvPr/>
        </p:nvSpPr>
        <p:spPr>
          <a:xfrm>
            <a:off x="1222625" y="3739793"/>
            <a:ext cx="3411021" cy="646331"/>
          </a:xfrm>
          <a:prstGeom prst="rect">
            <a:avLst/>
          </a:prstGeom>
          <a:noFill/>
        </p:spPr>
        <p:txBody>
          <a:bodyPr wrap="square" rtlCol="0">
            <a:spAutoFit/>
          </a:bodyPr>
          <a:lstStyle/>
          <a:p>
            <a:pPr algn="r"/>
            <a:r>
              <a:rPr lang="en-CA" dirty="0" smtClean="0">
                <a:hlinkClick r:id="rId7"/>
              </a:rPr>
              <a:t>www.vancouverseedbank.ca</a:t>
            </a:r>
            <a:endParaRPr lang="en-CA" dirty="0" smtClean="0"/>
          </a:p>
          <a:p>
            <a:pPr algn="r"/>
            <a:endParaRPr lang="en-CA" dirty="0"/>
          </a:p>
        </p:txBody>
      </p:sp>
      <p:sp>
        <p:nvSpPr>
          <p:cNvPr id="8" name="TextBox 7"/>
          <p:cNvSpPr txBox="1"/>
          <p:nvPr/>
        </p:nvSpPr>
        <p:spPr>
          <a:xfrm>
            <a:off x="4027471" y="5619726"/>
            <a:ext cx="3874802" cy="369332"/>
          </a:xfrm>
          <a:prstGeom prst="rect">
            <a:avLst/>
          </a:prstGeom>
          <a:noFill/>
        </p:spPr>
        <p:txBody>
          <a:bodyPr wrap="square" rtlCol="0">
            <a:spAutoFit/>
          </a:bodyPr>
          <a:lstStyle/>
          <a:p>
            <a:r>
              <a:rPr lang="en-CA" dirty="0" smtClean="0">
                <a:hlinkClick r:id="rId8"/>
              </a:rPr>
              <a:t>www.canadakratomexpress.com</a:t>
            </a:r>
            <a:r>
              <a:rPr lang="en-CA" dirty="0" smtClean="0"/>
              <a:t>  </a:t>
            </a:r>
            <a:endParaRPr lang="en-CA" dirty="0"/>
          </a:p>
        </p:txBody>
      </p:sp>
    </p:spTree>
    <p:extLst>
      <p:ext uri="{BB962C8B-B14F-4D97-AF65-F5344CB8AC3E}">
        <p14:creationId xmlns:p14="http://schemas.microsoft.com/office/powerpoint/2010/main" val="54723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Finding Canadian </a:t>
            </a:r>
            <a:r>
              <a:rPr lang="en-CA" dirty="0" smtClean="0"/>
              <a:t>websites </a:t>
            </a:r>
            <a:endParaRPr lang="en-CA" dirty="0"/>
          </a:p>
        </p:txBody>
      </p:sp>
      <p:sp>
        <p:nvSpPr>
          <p:cNvPr id="3" name="Content Placeholder 2"/>
          <p:cNvSpPr>
            <a:spLocks noGrp="1"/>
          </p:cNvSpPr>
          <p:nvPr>
            <p:ph idx="1"/>
          </p:nvPr>
        </p:nvSpPr>
        <p:spPr/>
        <p:txBody>
          <a:bodyPr/>
          <a:lstStyle/>
          <a:p>
            <a:r>
              <a:rPr lang="en-CA" dirty="0"/>
              <a:t>Locating websites is not difficult. Simple </a:t>
            </a:r>
            <a:r>
              <a:rPr lang="en-CA" dirty="0" smtClean="0"/>
              <a:t>Google</a:t>
            </a:r>
            <a:r>
              <a:rPr lang="en-CA" baseline="30000" dirty="0"/>
              <a:t>®</a:t>
            </a:r>
            <a:r>
              <a:rPr lang="en-CA" dirty="0" smtClean="0"/>
              <a:t> </a:t>
            </a:r>
            <a:r>
              <a:rPr lang="en-CA" dirty="0"/>
              <a:t>searches such as “Canadian </a:t>
            </a:r>
            <a:r>
              <a:rPr lang="en-CA" dirty="0" err="1"/>
              <a:t>ethnobotanicals</a:t>
            </a:r>
            <a:r>
              <a:rPr lang="en-CA" dirty="0"/>
              <a:t>” and “Canadian </a:t>
            </a:r>
            <a:r>
              <a:rPr lang="en-CA" dirty="0" err="1"/>
              <a:t>kratom</a:t>
            </a:r>
            <a:r>
              <a:rPr lang="en-CA" dirty="0"/>
              <a:t>” return numerous results.</a:t>
            </a:r>
          </a:p>
          <a:p>
            <a:r>
              <a:rPr lang="en-CA" dirty="0"/>
              <a:t>Other </a:t>
            </a:r>
            <a:r>
              <a:rPr lang="en-CA" dirty="0" smtClean="0"/>
              <a:t>Google</a:t>
            </a:r>
            <a:r>
              <a:rPr lang="en-CA" baseline="30000" dirty="0"/>
              <a:t>®</a:t>
            </a:r>
            <a:r>
              <a:rPr lang="en-CA" dirty="0" smtClean="0"/>
              <a:t> </a:t>
            </a:r>
            <a:r>
              <a:rPr lang="en-CA" dirty="0"/>
              <a:t>searches for specific </a:t>
            </a:r>
            <a:r>
              <a:rPr lang="en-CA" dirty="0" err="1"/>
              <a:t>ethnobotanicals</a:t>
            </a:r>
            <a:r>
              <a:rPr lang="en-CA" dirty="0"/>
              <a:t> also return a large number of results.</a:t>
            </a:r>
          </a:p>
          <a:p>
            <a:r>
              <a:rPr lang="en-CA" dirty="0"/>
              <a:t>There is limited time to search all the results. Generally </a:t>
            </a:r>
            <a:r>
              <a:rPr lang="en-CA" dirty="0" smtClean="0"/>
              <a:t>we </a:t>
            </a:r>
            <a:r>
              <a:rPr lang="en-CA" dirty="0"/>
              <a:t>would only search for Canadian websites selling these products when a specific request is made.</a:t>
            </a:r>
          </a:p>
          <a:p>
            <a:pPr marL="0" indent="0">
              <a:buNone/>
            </a:pPr>
            <a:endParaRPr lang="en-CA" dirty="0" smtClean="0"/>
          </a:p>
          <a:p>
            <a:pPr marL="0" indent="0">
              <a:buNone/>
            </a:pPr>
            <a:endParaRPr lang="en-CA" dirty="0" smtClean="0"/>
          </a:p>
          <a:p>
            <a:endParaRPr lang="en-CA" dirty="0"/>
          </a:p>
        </p:txBody>
      </p:sp>
      <p:sp>
        <p:nvSpPr>
          <p:cNvPr id="4" name="Slide Number Placeholder 3"/>
          <p:cNvSpPr>
            <a:spLocks noGrp="1"/>
          </p:cNvSpPr>
          <p:nvPr>
            <p:ph type="sldNum" sz="quarter" idx="12"/>
          </p:nvPr>
        </p:nvSpPr>
        <p:spPr/>
        <p:txBody>
          <a:bodyPr/>
          <a:lstStyle/>
          <a:p>
            <a:pPr>
              <a:defRPr/>
            </a:pPr>
            <a:fld id="{43E642B4-90E5-46A2-A9D5-5692FD6C5D7E}" type="slidenum">
              <a:rPr lang="en-CA" altLang="en-US" smtClean="0">
                <a:solidFill>
                  <a:prstClr val="white"/>
                </a:solidFill>
              </a:rPr>
              <a:pPr>
                <a:defRPr/>
              </a:pPr>
              <a:t>8</a:t>
            </a:fld>
            <a:endParaRPr lang="en-CA" altLang="en-US">
              <a:solidFill>
                <a:prstClr val="white"/>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947" y="3731385"/>
            <a:ext cx="84772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20687" y="4664459"/>
            <a:ext cx="2666692" cy="276999"/>
          </a:xfrm>
          <a:prstGeom prst="rect">
            <a:avLst/>
          </a:prstGeom>
        </p:spPr>
        <p:txBody>
          <a:bodyPr wrap="none">
            <a:spAutoFit/>
          </a:bodyPr>
          <a:lstStyle/>
          <a:p>
            <a:r>
              <a:rPr lang="sv-SE" sz="1200" dirty="0"/>
              <a:t>Iboga (Tabernathe iboga) Root Bark </a:t>
            </a:r>
            <a:endParaRPr lang="en-CA" sz="1200" dirty="0"/>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428" y="4854552"/>
            <a:ext cx="1024508" cy="1219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026647" y="6037441"/>
            <a:ext cx="1820070" cy="276999"/>
          </a:xfrm>
          <a:prstGeom prst="rect">
            <a:avLst/>
          </a:prstGeom>
        </p:spPr>
        <p:txBody>
          <a:bodyPr wrap="square">
            <a:spAutoFit/>
          </a:bodyPr>
          <a:lstStyle/>
          <a:p>
            <a:r>
              <a:rPr lang="en-CA" sz="1200" dirty="0"/>
              <a:t>Salvia </a:t>
            </a:r>
            <a:r>
              <a:rPr lang="en-CA" sz="1200" dirty="0" err="1"/>
              <a:t>divinorum</a:t>
            </a:r>
            <a:r>
              <a:rPr lang="en-CA" sz="1200" dirty="0"/>
              <a:t> </a:t>
            </a:r>
            <a:r>
              <a:rPr lang="en-CA" sz="1200" dirty="0" smtClean="0"/>
              <a:t>Plants</a:t>
            </a:r>
            <a:endParaRPr lang="en-CA" sz="1200" dirty="0"/>
          </a:p>
        </p:txBody>
      </p:sp>
      <p:sp>
        <p:nvSpPr>
          <p:cNvPr id="7" name="Rectangle 6"/>
          <p:cNvSpPr/>
          <p:nvPr/>
        </p:nvSpPr>
        <p:spPr>
          <a:xfrm>
            <a:off x="4910676" y="6008294"/>
            <a:ext cx="3752335" cy="276999"/>
          </a:xfrm>
          <a:prstGeom prst="rect">
            <a:avLst/>
          </a:prstGeom>
        </p:spPr>
        <p:txBody>
          <a:bodyPr wrap="square">
            <a:spAutoFit/>
          </a:bodyPr>
          <a:lstStyle/>
          <a:p>
            <a:r>
              <a:rPr lang="en-CA" sz="1200" dirty="0"/>
              <a:t>Hawaiian Baby </a:t>
            </a:r>
            <a:r>
              <a:rPr lang="en-CA" sz="1200" dirty="0" err="1"/>
              <a:t>Woodrose</a:t>
            </a:r>
            <a:r>
              <a:rPr lang="en-CA" sz="1200" dirty="0"/>
              <a:t> (</a:t>
            </a:r>
            <a:r>
              <a:rPr lang="en-CA" sz="1200" dirty="0" err="1"/>
              <a:t>Argyreia</a:t>
            </a:r>
            <a:r>
              <a:rPr lang="en-CA" sz="1200" dirty="0"/>
              <a:t> nervosa) </a:t>
            </a:r>
            <a:r>
              <a:rPr lang="en-CA" sz="1200" dirty="0" smtClean="0"/>
              <a:t>Seeds</a:t>
            </a:r>
            <a:endParaRPr lang="en-CA" sz="1200" dirty="0"/>
          </a:p>
        </p:txBody>
      </p:sp>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503" y="4920463"/>
            <a:ext cx="1497474" cy="1087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3529257"/>
            <a:ext cx="1328936" cy="996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2838392" y="4525959"/>
            <a:ext cx="3329332" cy="276999"/>
          </a:xfrm>
          <a:prstGeom prst="rect">
            <a:avLst/>
          </a:prstGeom>
        </p:spPr>
        <p:txBody>
          <a:bodyPr wrap="square">
            <a:spAutoFit/>
          </a:bodyPr>
          <a:lstStyle/>
          <a:p>
            <a:r>
              <a:rPr lang="en-CA" sz="1200" dirty="0"/>
              <a:t>Kava </a:t>
            </a:r>
            <a:r>
              <a:rPr lang="en-CA" sz="1200" dirty="0" err="1"/>
              <a:t>Kava</a:t>
            </a:r>
            <a:r>
              <a:rPr lang="en-CA" sz="1200" dirty="0"/>
              <a:t> (Piper </a:t>
            </a:r>
            <a:r>
              <a:rPr lang="en-CA" sz="1200" dirty="0" err="1"/>
              <a:t>methysticum</a:t>
            </a:r>
            <a:r>
              <a:rPr lang="en-CA" sz="1200" dirty="0" smtClean="0"/>
              <a:t>) Whole Root</a:t>
            </a:r>
            <a:endParaRPr lang="en-CA" sz="1200" dirty="0"/>
          </a:p>
        </p:txBody>
      </p:sp>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6256" y="3404154"/>
            <a:ext cx="1662544" cy="1246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6119264" y="4664458"/>
            <a:ext cx="2934072" cy="276999"/>
          </a:xfrm>
          <a:prstGeom prst="rect">
            <a:avLst/>
          </a:prstGeom>
        </p:spPr>
        <p:txBody>
          <a:bodyPr wrap="square">
            <a:spAutoFit/>
          </a:bodyPr>
          <a:lstStyle/>
          <a:p>
            <a:r>
              <a:rPr lang="en-CA" sz="1200" dirty="0"/>
              <a:t>Morning Glory (Ipomoea tricolor</a:t>
            </a:r>
            <a:r>
              <a:rPr lang="en-CA" sz="1200" dirty="0" smtClean="0"/>
              <a:t>) </a:t>
            </a:r>
            <a:r>
              <a:rPr lang="en-CA" sz="1200" dirty="0"/>
              <a:t>Seeds</a:t>
            </a:r>
          </a:p>
        </p:txBody>
      </p:sp>
      <p:pic>
        <p:nvPicPr>
          <p:cNvPr id="308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713" y="5101367"/>
            <a:ext cx="1172959" cy="906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52335" y="6037441"/>
            <a:ext cx="2735044" cy="276999"/>
          </a:xfrm>
          <a:prstGeom prst="rect">
            <a:avLst/>
          </a:prstGeom>
        </p:spPr>
        <p:txBody>
          <a:bodyPr wrap="none">
            <a:spAutoFit/>
          </a:bodyPr>
          <a:lstStyle/>
          <a:p>
            <a:r>
              <a:rPr lang="en-CA" sz="1200" dirty="0" err="1"/>
              <a:t>Kanna</a:t>
            </a:r>
            <a:r>
              <a:rPr lang="en-CA" sz="1200" dirty="0"/>
              <a:t> (</a:t>
            </a:r>
            <a:r>
              <a:rPr lang="en-CA" sz="1200" dirty="0" err="1"/>
              <a:t>Sceletium</a:t>
            </a:r>
            <a:r>
              <a:rPr lang="en-CA" sz="1200" dirty="0"/>
              <a:t> </a:t>
            </a:r>
            <a:r>
              <a:rPr lang="en-CA" sz="1200" dirty="0" err="1"/>
              <a:t>tortuosum</a:t>
            </a:r>
            <a:r>
              <a:rPr lang="en-CA" sz="1200" dirty="0"/>
              <a:t>) Powder</a:t>
            </a:r>
          </a:p>
        </p:txBody>
      </p:sp>
    </p:spTree>
    <p:extLst>
      <p:ext uri="{BB962C8B-B14F-4D97-AF65-F5344CB8AC3E}">
        <p14:creationId xmlns:p14="http://schemas.microsoft.com/office/powerpoint/2010/main" val="2652885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Challenges with previous methods </a:t>
            </a:r>
            <a:endParaRPr lang="en-CA" dirty="0"/>
          </a:p>
        </p:txBody>
      </p:sp>
      <p:sp>
        <p:nvSpPr>
          <p:cNvPr id="3" name="Content Placeholder 2"/>
          <p:cNvSpPr>
            <a:spLocks noGrp="1"/>
          </p:cNvSpPr>
          <p:nvPr>
            <p:ph idx="1"/>
          </p:nvPr>
        </p:nvSpPr>
        <p:spPr/>
        <p:txBody>
          <a:bodyPr/>
          <a:lstStyle/>
          <a:p>
            <a:r>
              <a:rPr lang="en-CA" dirty="0" smtClean="0"/>
              <a:t>Challenges:</a:t>
            </a:r>
          </a:p>
          <a:p>
            <a:pPr lvl="1"/>
            <a:r>
              <a:rPr lang="en-CA" dirty="0" smtClean="0"/>
              <a:t>All searches were done manually by one person which limits the number of results that can be checked for relevance.</a:t>
            </a:r>
          </a:p>
          <a:p>
            <a:pPr lvl="1"/>
            <a:r>
              <a:rPr lang="en-CA" dirty="0" smtClean="0"/>
              <a:t>Only websites that appear to be operating from Canada are recorded. There are many international websites that will ship substances to Canada but there are not enough resources to track these websites. </a:t>
            </a:r>
          </a:p>
          <a:p>
            <a:pPr lvl="1"/>
            <a:r>
              <a:rPr lang="en-CA" dirty="0" smtClean="0"/>
              <a:t>An unknown number of sellers use invite-only websites and some intentionally try to avoid being identify by the popular search engines.</a:t>
            </a:r>
          </a:p>
          <a:p>
            <a:pPr lvl="1"/>
            <a:r>
              <a:rPr lang="en-CA" dirty="0" smtClean="0"/>
              <a:t>In the past, access to Tor-based websites (dark web) was limited so the extent and types of NPS available is unknown. For NPS that are controlled under the CDSA the use of dark web allows sellers and buyers </a:t>
            </a:r>
            <a:r>
              <a:rPr lang="en-CA" smtClean="0"/>
              <a:t>great anonymity.  </a:t>
            </a:r>
            <a:endParaRPr lang="en-CA" dirty="0" smtClean="0"/>
          </a:p>
          <a:p>
            <a:r>
              <a:rPr lang="en-CA" dirty="0" smtClean="0"/>
              <a:t>Moving forward:</a:t>
            </a:r>
          </a:p>
          <a:p>
            <a:pPr lvl="1"/>
            <a:r>
              <a:rPr lang="en-CA" dirty="0" smtClean="0"/>
              <a:t>Automation of searches using tools such as web scrapers.</a:t>
            </a:r>
          </a:p>
          <a:p>
            <a:pPr lvl="1"/>
            <a:r>
              <a:rPr lang="en-CA" dirty="0" smtClean="0"/>
              <a:t>Access to Tor-based websites/markets (dark web).</a:t>
            </a:r>
            <a:endParaRPr lang="en-CA" dirty="0"/>
          </a:p>
        </p:txBody>
      </p:sp>
      <p:sp>
        <p:nvSpPr>
          <p:cNvPr id="4" name="Slide Number Placeholder 3"/>
          <p:cNvSpPr>
            <a:spLocks noGrp="1"/>
          </p:cNvSpPr>
          <p:nvPr>
            <p:ph type="sldNum" sz="quarter" idx="12"/>
          </p:nvPr>
        </p:nvSpPr>
        <p:spPr/>
        <p:txBody>
          <a:bodyPr/>
          <a:lstStyle/>
          <a:p>
            <a:pPr>
              <a:defRPr/>
            </a:pPr>
            <a:fld id="{2BD98846-855C-634D-B3B3-ADC5D086B0AC}" type="slidenum">
              <a:rPr lang="en-CA" smtClean="0">
                <a:solidFill>
                  <a:prstClr val="white"/>
                </a:solidFill>
              </a:rPr>
              <a:pPr>
                <a:defRPr/>
              </a:pPr>
              <a:t>9</a:t>
            </a:fld>
            <a:endParaRPr lang="en-CA">
              <a:solidFill>
                <a:prstClr val="white"/>
              </a:solidFill>
            </a:endParaRPr>
          </a:p>
        </p:txBody>
      </p:sp>
      <p:pic>
        <p:nvPicPr>
          <p:cNvPr id="5" name="Picture 8" descr="http://www.techcentral.ie/wp-content/uploads/2014/03/To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9214" y="5378551"/>
            <a:ext cx="1615149" cy="911778"/>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Image result for web scraper"/>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28" name="Picture 4" descr="http://webdata-scraping.com/media/2013/11/web-scraping-services.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5092832"/>
            <a:ext cx="3517646" cy="1197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853733"/>
      </p:ext>
    </p:extLst>
  </p:cSld>
  <p:clrMapOvr>
    <a:masterClrMapping/>
  </p:clrMapOvr>
</p:sld>
</file>

<file path=ppt/theme/theme1.xml><?xml version="1.0" encoding="utf-8"?>
<a:theme xmlns:a="http://schemas.openxmlformats.org/drawingml/2006/main" name="HC - SC Engli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9250</TotalTime>
  <Words>1564</Words>
  <Application>Microsoft Office PowerPoint</Application>
  <PresentationFormat>On-screen Show (4:3)</PresentationFormat>
  <Paragraphs>156</Paragraphs>
  <Slides>17</Slides>
  <Notes>9</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HC - SC English</vt:lpstr>
      <vt:lpstr>Internet Monitoring for NPS in Canada   </vt:lpstr>
      <vt:lpstr>Outline</vt:lpstr>
      <vt:lpstr>Background on Internet monitoring for NPS</vt:lpstr>
      <vt:lpstr>Previous search methods</vt:lpstr>
      <vt:lpstr>Canadian websites selling mostly legal NPS</vt:lpstr>
      <vt:lpstr>Use of drug discussion forums for additional information</vt:lpstr>
      <vt:lpstr>Websites legally selling psychoactive plants, extracts, seeds, and spores</vt:lpstr>
      <vt:lpstr>Finding Canadian websites </vt:lpstr>
      <vt:lpstr>Challenges with previous methods </vt:lpstr>
      <vt:lpstr>Scraping</vt:lpstr>
      <vt:lpstr>Creating a database from a dark web market pages</vt:lpstr>
      <vt:lpstr>The dark web - Tor</vt:lpstr>
      <vt:lpstr>Breakdown of Tor sites</vt:lpstr>
      <vt:lpstr>Drugs on the dark web</vt:lpstr>
      <vt:lpstr>Open web research chemical example</vt:lpstr>
      <vt:lpstr>Future plans</vt:lpstr>
      <vt:lpstr>Limitations</vt:lpstr>
    </vt:vector>
  </TitlesOfParts>
  <Company>Health Canada - Santé Canada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Mireille  Charbonneau</dc:creator>
  <cp:lastModifiedBy>Jacob Miller</cp:lastModifiedBy>
  <cp:revision>518</cp:revision>
  <cp:lastPrinted>2018-11-15T18:59:02Z</cp:lastPrinted>
  <dcterms:created xsi:type="dcterms:W3CDTF">2015-12-17T17:15:57Z</dcterms:created>
  <dcterms:modified xsi:type="dcterms:W3CDTF">2019-01-15T20:44:28Z</dcterms:modified>
</cp:coreProperties>
</file>