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2"/>
    <p:sldId id="448" r:id="rId3"/>
  </p:sldIdLst>
  <p:sldSz cx="9144000" cy="6858000" type="screen4x3"/>
  <p:notesSz cx="6973888" cy="9236075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acob Miller" initials="JM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8E08C"/>
    <a:srgbClr val="CCDB81"/>
    <a:srgbClr val="B3C943"/>
    <a:srgbClr val="D6CF70"/>
    <a:srgbClr val="CFC759"/>
    <a:srgbClr val="C9BF43"/>
    <a:srgbClr val="CD6237"/>
    <a:srgbClr val="E7A675"/>
    <a:srgbClr val="A85B1C"/>
    <a:srgbClr val="9900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05" autoAdjust="0"/>
    <p:restoredTop sz="78057" autoAdjust="0"/>
  </p:normalViewPr>
  <p:slideViewPr>
    <p:cSldViewPr snapToGrid="0" snapToObjects="1">
      <p:cViewPr varScale="1">
        <p:scale>
          <a:sx n="95" d="100"/>
          <a:sy n="95" d="100"/>
        </p:scale>
        <p:origin x="-2142" y="-90"/>
      </p:cViewPr>
      <p:guideLst>
        <p:guide orient="horz" pos="2160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2018" cy="461804"/>
          </a:xfrm>
          <a:prstGeom prst="rect">
            <a:avLst/>
          </a:prstGeom>
        </p:spPr>
        <p:txBody>
          <a:bodyPr vert="horz" lIns="92613" tIns="46306" rIns="92613" bIns="46306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50256" y="0"/>
            <a:ext cx="3022018" cy="461804"/>
          </a:xfrm>
          <a:prstGeom prst="rect">
            <a:avLst/>
          </a:prstGeom>
        </p:spPr>
        <p:txBody>
          <a:bodyPr vert="horz" lIns="92613" tIns="46306" rIns="92613" bIns="46306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A1A6AACD-1004-EE4A-AB37-69E9B78E6AA4}" type="datetimeFigureOut">
              <a:rPr lang="en-US"/>
              <a:pPr>
                <a:defRPr/>
              </a:pPr>
              <a:t>11/5/2019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72669"/>
            <a:ext cx="3022018" cy="461804"/>
          </a:xfrm>
          <a:prstGeom prst="rect">
            <a:avLst/>
          </a:prstGeom>
        </p:spPr>
        <p:txBody>
          <a:bodyPr vert="horz" lIns="92613" tIns="46306" rIns="92613" bIns="46306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50256" y="8772669"/>
            <a:ext cx="3022018" cy="461804"/>
          </a:xfrm>
          <a:prstGeom prst="rect">
            <a:avLst/>
          </a:prstGeom>
        </p:spPr>
        <p:txBody>
          <a:bodyPr vert="horz" lIns="92613" tIns="46306" rIns="92613" bIns="46306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6FF7ACD7-9C4E-1140-A315-861CDB2CD6A4}" type="slidenum">
              <a:rPr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6620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2018" cy="461804"/>
          </a:xfrm>
          <a:prstGeom prst="rect">
            <a:avLst/>
          </a:prstGeom>
        </p:spPr>
        <p:txBody>
          <a:bodyPr vert="horz" lIns="92613" tIns="46306" rIns="92613" bIns="46306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50256" y="0"/>
            <a:ext cx="3022018" cy="461804"/>
          </a:xfrm>
          <a:prstGeom prst="rect">
            <a:avLst/>
          </a:prstGeom>
        </p:spPr>
        <p:txBody>
          <a:bodyPr vert="horz" lIns="92613" tIns="46306" rIns="92613" bIns="46306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7B8B9EB-0130-BA4E-BED0-559D328BDBFD}" type="datetimeFigureOut">
              <a:rPr lang="en-US"/>
              <a:pPr>
                <a:defRPr/>
              </a:pPr>
              <a:t>11/5/2019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77925" y="693738"/>
            <a:ext cx="4618038" cy="34639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613" tIns="46306" rIns="92613" bIns="46306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7389" y="4387136"/>
            <a:ext cx="5579110" cy="4156234"/>
          </a:xfrm>
          <a:prstGeom prst="rect">
            <a:avLst/>
          </a:prstGeom>
        </p:spPr>
        <p:txBody>
          <a:bodyPr vert="horz" lIns="92613" tIns="46306" rIns="92613" bIns="46306" rtlCol="0"/>
          <a:lstStyle/>
          <a:p>
            <a:pPr lvl="0"/>
            <a:r>
              <a:rPr lang="en-CA" noProof="0"/>
              <a:t>Click to edit Master text styles</a:t>
            </a:r>
          </a:p>
          <a:p>
            <a:pPr lvl="1"/>
            <a:r>
              <a:rPr lang="en-CA" noProof="0"/>
              <a:t>Second level</a:t>
            </a:r>
          </a:p>
          <a:p>
            <a:pPr lvl="2"/>
            <a:r>
              <a:rPr lang="en-CA" noProof="0"/>
              <a:t>Third level</a:t>
            </a:r>
          </a:p>
          <a:p>
            <a:pPr lvl="3"/>
            <a:r>
              <a:rPr lang="en-CA" noProof="0"/>
              <a:t>Fourth level</a:t>
            </a:r>
          </a:p>
          <a:p>
            <a:pPr lvl="4"/>
            <a:r>
              <a:rPr lang="en-CA" noProof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669"/>
            <a:ext cx="3022018" cy="461804"/>
          </a:xfrm>
          <a:prstGeom prst="rect">
            <a:avLst/>
          </a:prstGeom>
        </p:spPr>
        <p:txBody>
          <a:bodyPr vert="horz" lIns="92613" tIns="46306" rIns="92613" bIns="46306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50256" y="8772669"/>
            <a:ext cx="3022018" cy="461804"/>
          </a:xfrm>
          <a:prstGeom prst="rect">
            <a:avLst/>
          </a:prstGeom>
        </p:spPr>
        <p:txBody>
          <a:bodyPr vert="horz" lIns="92613" tIns="46306" rIns="92613" bIns="46306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56BC6EEA-261D-544E-873D-80389CA1E991}" type="slidenum">
              <a:rPr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206230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6BC6EEA-261D-544E-873D-80389CA1E991}" type="slidenum">
              <a:rPr lang="en-CA" smtClean="0"/>
              <a:pPr>
                <a:defRPr/>
              </a:pPr>
              <a:t>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493976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02-15-1540-PPT-HC-EN-Cove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1706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9B7E2D-3590-504F-A9E3-AC7A4EA1259E}" type="slidenum">
              <a:rPr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0" y="0"/>
            <a:ext cx="9144000" cy="369332"/>
          </a:xfrm>
          <a:prstGeom prst="rect">
            <a:avLst/>
          </a:prstGeom>
          <a:solidFill>
            <a:srgbClr val="99001F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284163" y="26460"/>
            <a:ext cx="8582025" cy="342872"/>
          </a:xfrm>
        </p:spPr>
        <p:txBody>
          <a:bodyPr/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</a:lstStyle>
          <a:p>
            <a:pPr lvl="0"/>
            <a:r>
              <a:rPr lang="en-CA"/>
              <a:t>Click to edit text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785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49813"/>
            <a:ext cx="2057400" cy="56763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49813"/>
            <a:ext cx="6192837" cy="56763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17F668-5B09-3046-BD55-065934E644F6}" type="slidenum">
              <a:rPr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0" y="0"/>
            <a:ext cx="9144000" cy="369332"/>
          </a:xfrm>
          <a:prstGeom prst="rect">
            <a:avLst/>
          </a:prstGeom>
          <a:solidFill>
            <a:srgbClr val="99001F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284163" y="26460"/>
            <a:ext cx="8582025" cy="342872"/>
          </a:xfrm>
        </p:spPr>
        <p:txBody>
          <a:bodyPr/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</a:lstStyle>
          <a:p>
            <a:pPr lvl="0"/>
            <a:r>
              <a:rPr lang="en-CA"/>
              <a:t>Click to edit text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0072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>
            <a:lvl1pPr>
              <a:defRPr sz="19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0" y="0"/>
            <a:ext cx="9144000" cy="369332"/>
          </a:xfrm>
          <a:prstGeom prst="rect">
            <a:avLst/>
          </a:prstGeom>
          <a:solidFill>
            <a:srgbClr val="99001F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284163" y="26460"/>
            <a:ext cx="8582025" cy="342872"/>
          </a:xfrm>
        </p:spPr>
        <p:txBody>
          <a:bodyPr/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</a:lstStyle>
          <a:p>
            <a:pPr lvl="0"/>
            <a:r>
              <a:rPr lang="en-CA"/>
              <a:t>Click to edit text</a:t>
            </a:r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1744592-566B-0243-B595-EAA4B98E38A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4553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2070D5-899D-F34C-B13B-E10395409A4A}" type="slidenum">
              <a:rPr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0" y="0"/>
            <a:ext cx="9144000" cy="369332"/>
          </a:xfrm>
          <a:prstGeom prst="rect">
            <a:avLst/>
          </a:prstGeom>
          <a:solidFill>
            <a:srgbClr val="99001F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284163" y="26460"/>
            <a:ext cx="8582025" cy="342872"/>
          </a:xfrm>
        </p:spPr>
        <p:txBody>
          <a:bodyPr/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</a:lstStyle>
          <a:p>
            <a:pPr lvl="0"/>
            <a:r>
              <a:rPr lang="en-CA"/>
              <a:t>Click to edit text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767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1474E9-1593-ED4C-B4F1-72E7E3FF61B1}" type="slidenum">
              <a:rPr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0" y="0"/>
            <a:ext cx="9144000" cy="369332"/>
          </a:xfrm>
          <a:prstGeom prst="rect">
            <a:avLst/>
          </a:prstGeom>
          <a:solidFill>
            <a:srgbClr val="99001F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284163" y="26460"/>
            <a:ext cx="8582025" cy="342872"/>
          </a:xfrm>
        </p:spPr>
        <p:txBody>
          <a:bodyPr/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</a:lstStyle>
          <a:p>
            <a:pPr lvl="0"/>
            <a:r>
              <a:rPr lang="en-CA"/>
              <a:t>Click to edit text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35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CC2EF2-EB39-294A-B5C9-3BBCE65BE39E}" type="slidenum">
              <a:rPr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0" y="0"/>
            <a:ext cx="9144000" cy="369332"/>
          </a:xfrm>
          <a:prstGeom prst="rect">
            <a:avLst/>
          </a:prstGeom>
          <a:solidFill>
            <a:srgbClr val="99001F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284163" y="26460"/>
            <a:ext cx="8582025" cy="342872"/>
          </a:xfrm>
        </p:spPr>
        <p:txBody>
          <a:bodyPr/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</a:lstStyle>
          <a:p>
            <a:pPr lvl="0"/>
            <a:r>
              <a:rPr lang="en-CA"/>
              <a:t>Click to edit text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862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737DB3-97FB-3B49-9A34-CC4556C5C1A4}" type="slidenum">
              <a:rPr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0" y="0"/>
            <a:ext cx="9144000" cy="369332"/>
          </a:xfrm>
          <a:prstGeom prst="rect">
            <a:avLst/>
          </a:prstGeom>
          <a:solidFill>
            <a:srgbClr val="99001F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284163" y="26460"/>
            <a:ext cx="8582025" cy="342872"/>
          </a:xfrm>
        </p:spPr>
        <p:txBody>
          <a:bodyPr/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</a:lstStyle>
          <a:p>
            <a:pPr lvl="0"/>
            <a:r>
              <a:rPr lang="en-CA"/>
              <a:t>Click to edit text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7753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22F70E-DDE2-264D-AA44-5937ACB31EFA}" type="slidenum">
              <a:rPr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0" y="0"/>
            <a:ext cx="9144000" cy="369332"/>
          </a:xfrm>
          <a:prstGeom prst="rect">
            <a:avLst/>
          </a:prstGeom>
          <a:solidFill>
            <a:srgbClr val="99001F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284163" y="26460"/>
            <a:ext cx="8582025" cy="342872"/>
          </a:xfrm>
        </p:spPr>
        <p:txBody>
          <a:bodyPr/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</a:lstStyle>
          <a:p>
            <a:pPr lvl="0"/>
            <a:r>
              <a:rPr lang="en-CA"/>
              <a:t>Click to edit text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5117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6584"/>
            <a:ext cx="3008313" cy="998516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436584"/>
            <a:ext cx="5111750" cy="568957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86487F-DCF7-6045-8843-2A43B6A0F7B6}" type="slidenum">
              <a:rPr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0" y="0"/>
            <a:ext cx="9144000" cy="369332"/>
          </a:xfrm>
          <a:prstGeom prst="rect">
            <a:avLst/>
          </a:prstGeom>
          <a:solidFill>
            <a:srgbClr val="99001F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284163" y="26460"/>
            <a:ext cx="8582025" cy="342872"/>
          </a:xfrm>
        </p:spPr>
        <p:txBody>
          <a:bodyPr/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</a:lstStyle>
          <a:p>
            <a:pPr lvl="0"/>
            <a:r>
              <a:rPr lang="en-CA"/>
              <a:t>Click to edit text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8844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7ADA53-3033-8944-8167-FE46E4FBACFF}" type="slidenum">
              <a:rPr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0" y="0"/>
            <a:ext cx="9144000" cy="369332"/>
          </a:xfrm>
          <a:prstGeom prst="rect">
            <a:avLst/>
          </a:prstGeom>
          <a:solidFill>
            <a:srgbClr val="99001F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284163" y="26460"/>
            <a:ext cx="8582025" cy="342872"/>
          </a:xfrm>
        </p:spPr>
        <p:txBody>
          <a:bodyPr/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</a:lstStyle>
          <a:p>
            <a:pPr lvl="0"/>
            <a:r>
              <a:rPr lang="en-CA"/>
              <a:t>Click to edit text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3210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2-15-1540-PPT-HC-EN-Inside.jp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284163" y="473892"/>
            <a:ext cx="8582025" cy="564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84163" y="1139825"/>
            <a:ext cx="8582025" cy="489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4863" y="6449951"/>
            <a:ext cx="5683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100" b="0" i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41744592-566B-0243-B595-EAA4B98E38A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400" b="1" kern="1200">
          <a:solidFill>
            <a:srgbClr val="4F0D1E"/>
          </a:solidFill>
          <a:latin typeface="+mj-lt"/>
          <a:ea typeface="ＭＳ Ｐゴシック" charset="0"/>
          <a:cs typeface="ＭＳ Ｐゴシック" charset="0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4F0D1E"/>
          </a:solidFill>
          <a:latin typeface="Arial" charset="0"/>
          <a:ea typeface="ＭＳ Ｐゴシック" charset="0"/>
          <a:cs typeface="ＭＳ Ｐゴシック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4F0D1E"/>
          </a:solidFill>
          <a:latin typeface="Arial" charset="0"/>
          <a:ea typeface="ＭＳ Ｐゴシック" charset="0"/>
          <a:cs typeface="ＭＳ Ｐゴシック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4F0D1E"/>
          </a:solidFill>
          <a:latin typeface="Arial" charset="0"/>
          <a:ea typeface="ＭＳ Ｐゴシック" charset="0"/>
          <a:cs typeface="ＭＳ Ｐゴシック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4F0D1E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4F0D1E"/>
          </a:solidFill>
          <a:latin typeface="Arial" charset="0"/>
          <a:ea typeface="ＭＳ Ｐゴシック" charset="0"/>
          <a:cs typeface="ＭＳ Ｐゴシック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4F0D1E"/>
          </a:solidFill>
          <a:latin typeface="Arial" charset="0"/>
          <a:ea typeface="ＭＳ Ｐゴシック" charset="0"/>
          <a:cs typeface="ＭＳ Ｐゴシック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4F0D1E"/>
          </a:solidFill>
          <a:latin typeface="Arial" charset="0"/>
          <a:ea typeface="ＭＳ Ｐゴシック" charset="0"/>
          <a:cs typeface="ＭＳ Ｐゴシック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4F0D1E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1800" kern="1200">
          <a:solidFill>
            <a:srgbClr val="404040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rgbClr val="404040"/>
          </a:solidFill>
          <a:latin typeface="+mn-lt"/>
          <a:ea typeface="ＭＳ Ｐゴシック" charset="0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1400" kern="1200">
          <a:solidFill>
            <a:srgbClr val="404040"/>
          </a:solidFill>
          <a:latin typeface="+mn-lt"/>
          <a:ea typeface="ＭＳ Ｐゴシック" charset="0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200" kern="1200">
          <a:solidFill>
            <a:srgbClr val="404040"/>
          </a:solidFill>
          <a:latin typeface="+mn-lt"/>
          <a:ea typeface="ＭＳ Ｐゴシック" charset="0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200" kern="1200">
          <a:solidFill>
            <a:srgbClr val="404040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5588" y="1056049"/>
            <a:ext cx="8504237" cy="1432416"/>
          </a:xfrm>
        </p:spPr>
        <p:txBody>
          <a:bodyPr rtlCol="0">
            <a:no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CA" sz="3200" dirty="0"/>
              <a:t>An Overview of Cannabis-related Exposure Calls to Canadian Poison Centres: 2013 to 2017</a:t>
            </a:r>
            <a:endParaRPr lang="en-US" sz="3000" dirty="0">
              <a:ea typeface="+mj-ea"/>
              <a:cs typeface="Arial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8216" y="2611664"/>
            <a:ext cx="8677397" cy="1852535"/>
          </a:xfrm>
          <a:ln>
            <a:noFill/>
          </a:ln>
        </p:spPr>
        <p:txBody>
          <a:bodyPr rtlCol="0">
            <a:noAutofit/>
          </a:bodyPr>
          <a:lstStyle/>
          <a:p>
            <a:pPr algn="l" fontAlgn="auto">
              <a:spcAft>
                <a:spcPts val="0"/>
              </a:spcAft>
              <a:defRPr/>
            </a:pPr>
            <a:endParaRPr lang="en-CA" altLang="en-US" sz="2000" b="1" i="1" dirty="0">
              <a:solidFill>
                <a:schemeClr val="tx1"/>
              </a:solidFill>
            </a:endParaRPr>
          </a:p>
          <a:p>
            <a:pPr algn="l" fontAlgn="auto">
              <a:spcAft>
                <a:spcPts val="0"/>
              </a:spcAft>
              <a:defRPr/>
            </a:pPr>
            <a:r>
              <a:rPr lang="en-CA" altLang="en-US" sz="2000" dirty="0" smtClean="0">
                <a:solidFill>
                  <a:schemeClr val="tx1"/>
                </a:solidFill>
              </a:rPr>
              <a:t>November 2019</a:t>
            </a:r>
          </a:p>
          <a:p>
            <a:pPr algn="l" fontAlgn="auto">
              <a:spcAft>
                <a:spcPts val="0"/>
              </a:spcAft>
              <a:defRPr/>
            </a:pPr>
            <a:r>
              <a:rPr lang="en-CA" altLang="en-US" sz="2000" dirty="0" smtClean="0">
                <a:solidFill>
                  <a:schemeClr val="tx1"/>
                </a:solidFill>
              </a:rPr>
              <a:t>Jacob Miller (jacob.miller@canada.ca)</a:t>
            </a:r>
          </a:p>
          <a:p>
            <a:pPr algn="l" fontAlgn="auto">
              <a:spcAft>
                <a:spcPts val="0"/>
              </a:spcAft>
              <a:defRPr/>
            </a:pPr>
            <a:r>
              <a:rPr lang="en-CA" altLang="en-US" sz="2000" dirty="0" smtClean="0">
                <a:solidFill>
                  <a:schemeClr val="tx1"/>
                </a:solidFill>
              </a:rPr>
              <a:t>Office of Drug Research and Surveillance</a:t>
            </a:r>
          </a:p>
          <a:p>
            <a:pPr algn="l" fontAlgn="auto">
              <a:spcAft>
                <a:spcPts val="0"/>
              </a:spcAft>
              <a:defRPr/>
            </a:pPr>
            <a:r>
              <a:rPr lang="en-CA" altLang="en-US" sz="2000" dirty="0" smtClean="0">
                <a:solidFill>
                  <a:schemeClr val="tx1"/>
                </a:solidFill>
              </a:rPr>
              <a:t>Controlled Substances and Cannabis Branch</a:t>
            </a:r>
          </a:p>
          <a:p>
            <a:pPr algn="l" fontAlgn="auto">
              <a:spcAft>
                <a:spcPts val="0"/>
              </a:spcAft>
              <a:defRPr/>
            </a:pPr>
            <a:r>
              <a:rPr lang="en-CA" altLang="en-US" sz="2000" dirty="0" smtClean="0">
                <a:solidFill>
                  <a:schemeClr val="tx1"/>
                </a:solidFill>
              </a:rPr>
              <a:t>Health Canada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CA" sz="2000" b="1" dirty="0" smtClean="0"/>
              <a:t>What are Poison Centres?</a:t>
            </a:r>
          </a:p>
          <a:p>
            <a:pPr lvl="0"/>
            <a:r>
              <a:rPr lang="en-CA" sz="2000" dirty="0" smtClean="0"/>
              <a:t>Poison centres (PCs) are facilities with expertise in poisonings involving exposures </a:t>
            </a:r>
            <a:r>
              <a:rPr lang="en-CA" sz="2000" dirty="0"/>
              <a:t>to illicit drugs, pharmaceuticals, pesticides, toxic industrial chemicals and other chemical </a:t>
            </a:r>
            <a:r>
              <a:rPr lang="en-CA" sz="2000" dirty="0" smtClean="0"/>
              <a:t>substances.</a:t>
            </a:r>
          </a:p>
          <a:p>
            <a:pPr lvl="0"/>
            <a:r>
              <a:rPr lang="en-CA" sz="2000" dirty="0" smtClean="0"/>
              <a:t>PCs have call lines where the public and/or (depending on the centre) healthcare professionals can call in to receive expert advice.</a:t>
            </a:r>
          </a:p>
          <a:p>
            <a:pPr lvl="0"/>
            <a:r>
              <a:rPr lang="en-CA" sz="2000" dirty="0" smtClean="0"/>
              <a:t>Some information from the calls is recorded (time, age, sex, substances reported, where the caller was directed, outcome, symptoms, treatment, </a:t>
            </a:r>
            <a:r>
              <a:rPr lang="en-CA" sz="2000" dirty="0" err="1" smtClean="0"/>
              <a:t>etc</a:t>
            </a:r>
            <a:r>
              <a:rPr lang="en-CA" sz="2000" dirty="0" smtClean="0"/>
              <a:t>).</a:t>
            </a:r>
            <a:endParaRPr lang="en-CA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Canadian Poison Centres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1744592-566B-0243-B595-EAA4B98E38A9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924310"/>
      </p:ext>
    </p:extLst>
  </p:cSld>
  <p:clrMapOvr>
    <a:masterClrMapping/>
  </p:clrMapOvr>
</p:sld>
</file>

<file path=ppt/theme/theme1.xml><?xml version="1.0" encoding="utf-8"?>
<a:theme xmlns:a="http://schemas.openxmlformats.org/drawingml/2006/main" name="HC - SC English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16806</TotalTime>
  <Words>128</Words>
  <Application>Microsoft Office PowerPoint</Application>
  <PresentationFormat>On-screen Show (4:3)</PresentationFormat>
  <Paragraphs>14</Paragraphs>
  <Slides>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HC - SC English</vt:lpstr>
      <vt:lpstr>An Overview of Cannabis-related Exposure Calls to Canadian Poison Centres: 2013 to 2017</vt:lpstr>
      <vt:lpstr>Canadian Poison Centres</vt:lpstr>
    </vt:vector>
  </TitlesOfParts>
  <Company>Health Canada - Santé Canada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Mireille  Charbonneau</dc:creator>
  <cp:lastModifiedBy>Jacob Miller</cp:lastModifiedBy>
  <cp:revision>640</cp:revision>
  <cp:lastPrinted>2019-06-19T16:31:46Z</cp:lastPrinted>
  <dcterms:created xsi:type="dcterms:W3CDTF">2015-12-17T17:15:57Z</dcterms:created>
  <dcterms:modified xsi:type="dcterms:W3CDTF">2019-11-05T21:29:35Z</dcterms:modified>
</cp:coreProperties>
</file>