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57" autoAdjust="0"/>
  </p:normalViewPr>
  <p:slideViewPr>
    <p:cSldViewPr snapToGrid="0">
      <p:cViewPr varScale="1">
        <p:scale>
          <a:sx n="99" d="100"/>
          <a:sy n="99" d="100"/>
        </p:scale>
        <p:origin x="16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F289E5-1D79-4548-9F84-B41562480B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48CF5-D8F5-407D-824A-B7441034A0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8230C-25F2-4411-AAB3-496264EE50DE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1FE66-1AB5-4C81-889B-3329E4CCB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/>
              <a:t>https://www.canada.ca/en/public-health/services/publications/diseases-conditions/2014-2015-report-enhanced-surveillance-antimicrobial-resistant-gonorrhea.html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7277A-0E21-4474-B69A-BC3ECC60FF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55CD9-B425-4675-AF21-04C781C61E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6226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17CB5-FA18-4FEE-8F1C-0AF5F69F830A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/>
              <a:t>https://www.canada.ca/en/public-health/services/publications/diseases-conditions/2014-2015-report-enhanced-surveillance-antimicrobial-resistant-gonorrhea.html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E182E-AEBC-4E65-8874-2F86D85423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42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E182E-AEBC-4E65-8874-2F86D854230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454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29A0-DAD2-49E6-B040-968F52FA7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1A24A-43A7-4343-BD73-C56DBF40A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9A914-8F58-4F90-98E7-A27B63B7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4D1-3E04-4356-B54E-CF1EE9683FAD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0CA21-D8AB-41DB-82CD-62DF6057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15CB-7DE8-4417-8C05-B769CED6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0F35-4B62-4C46-A11E-FB58371764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61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6E8F-61B2-49FF-8E68-DA028186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DF44C-4E99-4BA2-B5DE-5F460971F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7112C-CEBA-41A0-BD32-D0131933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4D1-3E04-4356-B54E-CF1EE9683FAD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7E29C-6A95-408B-B234-B9F8A9A4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9E98D-6A3E-4229-8BD1-982BC3A2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0F35-4B62-4C46-A11E-FB58371764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2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4ACC9-B91E-4C74-B1BE-FA7FB03C2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1DA11-643F-4A64-9F0C-E2C4AA4EC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83F05-801A-4326-B0FD-A65A15D4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4D1-3E04-4356-B54E-CF1EE9683FAD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3F99-1BAE-4A74-8D31-7F01A9C2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32D2D-7FB1-4382-A301-AB6EDCD9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0F35-4B62-4C46-A11E-FB58371764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33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8ECD-21F5-45B9-B3B8-0C98D24C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085B3-6C50-4C21-88AA-937B12AA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0C0EC-3276-4EC0-941A-EF9F9083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4D1-3E04-4356-B54E-CF1EE9683FAD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EAC1B-6DAC-4E0F-B7FB-519F0350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7C86E-FF93-48F3-AC7C-E66267B6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0F35-4B62-4C46-A11E-FB58371764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53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AE71-8DD3-4CCC-AD12-30832E6E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B8229-2BD9-4770-B361-E428E0D35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2E03A-C641-4DDA-9D60-983EE91B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4D1-3E04-4356-B54E-CF1EE9683FAD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E3F4-59E6-4CEC-8FB0-FB35495D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F16F5-8523-4620-A79C-A16AFAC2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0F35-4B62-4C46-A11E-FB58371764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450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D132-7EB3-44D5-9A6C-25ED3A3C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E59E5-BFCF-4F82-9424-341CBC300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F9559-84FA-452D-A161-79F8C7B76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A6E5D-08F4-4803-8FD4-98E8C4ED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4D1-3E04-4356-B54E-CF1EE9683FAD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12349-6C2C-4D93-8522-A336F6D8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618AE-B128-4C77-83F4-D64B7B18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0F35-4B62-4C46-A11E-FB58371764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00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EE01-8B17-4ECD-A77F-8C307AEE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46A0C-C2DE-436E-B9D7-1BBF7E196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4DCB-AB0A-4C6F-A22A-7E609DE7B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0740A-7202-40B0-8E35-ECCA8989C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4ECB3-0852-44DE-BF13-F4397A2B6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F0177-1542-45AB-9339-BEAA5471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4D1-3E04-4356-B54E-CF1EE9683FAD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46B9F-C2B6-4B26-BE20-496A31A0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45DBA-B5DA-4FF8-99B6-72392621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0F35-4B62-4C46-A11E-FB58371764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58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2016-5282-4B28-A053-4DD521DC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DBD6C-B6F8-491A-8B8B-8FDA5A3A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4D1-3E04-4356-B54E-CF1EE9683FAD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66393-8A90-44C8-AA0D-F8EE98FF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33C2D-E2E7-45B6-94BF-68AE87E0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0F35-4B62-4C46-A11E-FB58371764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41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F6042-10B3-4F4C-A67D-78F50B56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4D1-3E04-4356-B54E-CF1EE9683FAD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14546-06D7-494A-876E-D19A8B9C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B0D3F-5ADE-44A0-B873-B45FC773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0F35-4B62-4C46-A11E-FB58371764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79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CA44-53C9-4B11-A1E0-5D998FB8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7BAB-D320-43EC-BFF6-D34A6E80E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8A132-9842-4E25-9E23-2818DCA76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91FAF-5F0F-4E8F-9BE0-6E2A4A33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4D1-3E04-4356-B54E-CF1EE9683FAD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B9867-60A8-482F-A51A-E654D06B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0DC45-CD48-4539-A2A0-1EC6C599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0F35-4B62-4C46-A11E-FB58371764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87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91E4-F07F-44BA-8EB5-5EFAAC82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E3DB8-EAB6-429F-956C-03F09E0BF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2C2B1-1B6C-40AF-83F0-F7E021D4E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AEEF8-D980-4E6A-851D-F927BFEB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A4D1-3E04-4356-B54E-CF1EE9683FAD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816FD-C39E-448F-8AA4-EAA96571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692C2-FD2D-4AB5-BEB6-78B7950B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0F35-4B62-4C46-A11E-FB58371764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56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C332E-0790-44C2-90DC-9C91435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E7E83-FF92-4087-AC51-DFB92F062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8E222-8C5B-4B86-9531-F9D2CBCDE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A4D1-3E04-4356-B54E-CF1EE9683FAD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17A54-0276-4F52-8996-7FBA357E9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9001D-852A-447D-B3EC-A12C52A2A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20F35-4B62-4C46-A11E-FB58371764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5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4D2A-AE44-4928-AD6E-752B93C81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Public Health Surveillance for the Federal Government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5C484-2562-497E-B2F3-74C2EAEF4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211090"/>
            <a:ext cx="9144000" cy="1049093"/>
          </a:xfrm>
        </p:spPr>
        <p:txBody>
          <a:bodyPr/>
          <a:lstStyle/>
          <a:p>
            <a:pPr algn="l"/>
            <a:r>
              <a:rPr lang="en-CA" dirty="0"/>
              <a:t>Jacob Miller</a:t>
            </a:r>
          </a:p>
          <a:p>
            <a:pPr algn="l"/>
            <a:r>
              <a:rPr lang="en-CA" dirty="0"/>
              <a:t>mmjacobmm@gmail.com</a:t>
            </a:r>
          </a:p>
        </p:txBody>
      </p:sp>
    </p:spTree>
    <p:extLst>
      <p:ext uri="{BB962C8B-B14F-4D97-AF65-F5344CB8AC3E}">
        <p14:creationId xmlns:p14="http://schemas.microsoft.com/office/powerpoint/2010/main" val="372197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31E5-B6AD-453C-9E0D-AEACE96F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How do you improve your population’s health?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3538-EA93-42DF-87E3-1C2A6CB6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8287"/>
            <a:ext cx="10515600" cy="732937"/>
          </a:xfrm>
        </p:spPr>
        <p:txBody>
          <a:bodyPr/>
          <a:lstStyle/>
          <a:p>
            <a:r>
              <a:rPr lang="en-CA" dirty="0"/>
              <a:t>Step 1: Collect Data</a:t>
            </a:r>
          </a:p>
        </p:txBody>
      </p:sp>
    </p:spTree>
    <p:extLst>
      <p:ext uri="{BB962C8B-B14F-4D97-AF65-F5344CB8AC3E}">
        <p14:creationId xmlns:p14="http://schemas.microsoft.com/office/powerpoint/2010/main" val="112659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FA72-DE73-4EC6-BBDE-73039117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Are there any problems with this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53C5-7C15-40CE-9A06-EF6AA569E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8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Not all problems are equally represented in data.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E8067D-DCA2-45FB-8D12-90C97F232F7D}"/>
              </a:ext>
            </a:extLst>
          </p:cNvPr>
          <p:cNvSpPr txBox="1">
            <a:spLocks/>
          </p:cNvSpPr>
          <p:nvPr/>
        </p:nvSpPr>
        <p:spPr>
          <a:xfrm>
            <a:off x="838200" y="2659062"/>
            <a:ext cx="10515600" cy="69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2400" dirty="0"/>
              <a:t>Not all pieces of data are equally easy to acquire.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D23D3B-A573-4E6F-9774-FC83EB7E7204}"/>
              </a:ext>
            </a:extLst>
          </p:cNvPr>
          <p:cNvSpPr txBox="1">
            <a:spLocks/>
          </p:cNvSpPr>
          <p:nvPr/>
        </p:nvSpPr>
        <p:spPr>
          <a:xfrm>
            <a:off x="838200" y="3492499"/>
            <a:ext cx="10515600" cy="698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CA" dirty="0"/>
              <a:t>Not all problems can be broken down to few enough variables to where data analysis is feasible.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2D83AE-F039-4870-9367-90D04D6EB04D}"/>
              </a:ext>
            </a:extLst>
          </p:cNvPr>
          <p:cNvSpPr txBox="1">
            <a:spLocks/>
          </p:cNvSpPr>
          <p:nvPr/>
        </p:nvSpPr>
        <p:spPr>
          <a:xfrm>
            <a:off x="838200" y="4325936"/>
            <a:ext cx="10515600" cy="69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2400" dirty="0"/>
              <a:t>Bias towards existing solutions.</a:t>
            </a:r>
          </a:p>
        </p:txBody>
      </p:sp>
    </p:spTree>
    <p:extLst>
      <p:ext uri="{BB962C8B-B14F-4D97-AF65-F5344CB8AC3E}">
        <p14:creationId xmlns:p14="http://schemas.microsoft.com/office/powerpoint/2010/main" val="69328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5681-9FD0-4230-BB7D-05BDEE5D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Nevertheless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F3DCB-223A-4451-87E8-7F150F181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CA" dirty="0"/>
              <a:t>Science is the best problem solving tool available.</a:t>
            </a:r>
          </a:p>
          <a:p>
            <a:pPr>
              <a:lnSpc>
                <a:spcPct val="200000"/>
              </a:lnSpc>
            </a:pPr>
            <a:r>
              <a:rPr lang="en-CA" dirty="0"/>
              <a:t>If you’re collecting data, you’re probably on the right track.</a:t>
            </a:r>
          </a:p>
        </p:txBody>
      </p:sp>
    </p:spTree>
    <p:extLst>
      <p:ext uri="{BB962C8B-B14F-4D97-AF65-F5344CB8AC3E}">
        <p14:creationId xmlns:p14="http://schemas.microsoft.com/office/powerpoint/2010/main" val="159536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EB63-E424-4F6F-987F-926A8F22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does the federal Canadian government source data for surveillance?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DD48F-8698-49D7-93F7-E4FE68E69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2525"/>
          </a:xfrm>
        </p:spPr>
        <p:txBody>
          <a:bodyPr>
            <a:normAutofit/>
          </a:bodyPr>
          <a:lstStyle/>
          <a:p>
            <a:r>
              <a:rPr lang="en-CA" dirty="0"/>
              <a:t>Passive Surveillance</a:t>
            </a:r>
          </a:p>
          <a:p>
            <a:pPr lvl="1"/>
            <a:r>
              <a:rPr lang="en-CA" dirty="0"/>
              <a:t>I.e. Notifiable diseases</a:t>
            </a:r>
          </a:p>
          <a:p>
            <a:pPr lvl="1"/>
            <a:r>
              <a:rPr lang="en-CA" dirty="0"/>
              <a:t>Slow. Can have a year or more of lag before data becomes available</a:t>
            </a:r>
          </a:p>
          <a:p>
            <a:pPr lvl="1"/>
            <a:r>
              <a:rPr lang="en-CA" dirty="0"/>
              <a:t>Dataset can be limited. Often won’t have enough detail to answer everyone question that you would like; also won’t be able to spot community-level issues.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71BD6-FAE0-4774-8801-72B52D3E4454}"/>
              </a:ext>
            </a:extLst>
          </p:cNvPr>
          <p:cNvSpPr txBox="1"/>
          <p:nvPr/>
        </p:nvSpPr>
        <p:spPr>
          <a:xfrm>
            <a:off x="838200" y="4383087"/>
            <a:ext cx="997267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Active surveillance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I.e. Contact tracing during an outbreak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Faster. More actionable at a local level.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Takes more resources.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504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EF7CB9-4931-4517-8966-5068365ADC3A}"/>
              </a:ext>
            </a:extLst>
          </p:cNvPr>
          <p:cNvSpPr txBox="1">
            <a:spLocks/>
          </p:cNvSpPr>
          <p:nvPr/>
        </p:nvSpPr>
        <p:spPr>
          <a:xfrm>
            <a:off x="628650" y="1803400"/>
            <a:ext cx="10515600" cy="3816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Coroner data, hospital data, prescription data, lab data.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Massive variety of potential sources. Everyone collects data.</a:t>
            </a:r>
          </a:p>
          <a:p>
            <a:pPr>
              <a:lnSpc>
                <a:spcPct val="100000"/>
              </a:lnSpc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researcher almost always have to compromise. The data has not been fit to your purpose, so you have to adapt to it.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 variation in data collection practices across participants.</a:t>
            </a:r>
          </a:p>
          <a:p>
            <a:pPr>
              <a:lnSpc>
                <a:spcPct val="100000"/>
              </a:lnSpc>
            </a:pPr>
            <a:r>
              <a:rPr lang="en-CA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Enhanced Surveillance of Antimicrobial-Resistant Gonorrhea (1). Used existing infrastructure, but heavily added to it.</a:t>
            </a:r>
            <a:endParaRPr lang="en-CA" sz="20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1D2E320-88B2-451D-8116-7E24E116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Administrative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49D6E-4CB9-4D1D-90C4-FD077821E254}"/>
              </a:ext>
            </a:extLst>
          </p:cNvPr>
          <p:cNvSpPr txBox="1"/>
          <p:nvPr/>
        </p:nvSpPr>
        <p:spPr>
          <a:xfrm>
            <a:off x="209550" y="6210300"/>
            <a:ext cx="9756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1 - https://www.canada.ca/en/public-health/services/publications/diseases-conditions/2014-2015-report-enhanced-surveillance-antimicrobial-resistant-gonorrhea.html</a:t>
            </a:r>
          </a:p>
        </p:txBody>
      </p:sp>
    </p:spTree>
    <p:extLst>
      <p:ext uri="{BB962C8B-B14F-4D97-AF65-F5344CB8AC3E}">
        <p14:creationId xmlns:p14="http://schemas.microsoft.com/office/powerpoint/2010/main" val="239065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9DA8-020F-438D-90CD-75664D30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CBC8-9807-48E4-A4C2-B9988194C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311"/>
            <a:ext cx="10515600" cy="116224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CA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Information publicly posted on the internet.</a:t>
            </a:r>
          </a:p>
          <a:p>
            <a:pPr>
              <a:lnSpc>
                <a:spcPct val="160000"/>
              </a:lnSpc>
            </a:pPr>
            <a:r>
              <a:rPr lang="en-CA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Detecting outbreaks via tweets.</a:t>
            </a:r>
          </a:p>
          <a:p>
            <a:pPr>
              <a:lnSpc>
                <a:spcPct val="160000"/>
              </a:lnSpc>
            </a:pPr>
            <a:r>
              <a:rPr lang="en-CA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How confident are you in your knowledge of your sample?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ECACD9-7C4D-4316-9018-52C07AC23FE8}"/>
              </a:ext>
            </a:extLst>
          </p:cNvPr>
          <p:cNvSpPr txBox="1">
            <a:spLocks/>
          </p:cNvSpPr>
          <p:nvPr/>
        </p:nvSpPr>
        <p:spPr>
          <a:xfrm>
            <a:off x="838200" y="3274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Environmental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499448-7C6A-487D-84B4-DB522F1E6612}"/>
              </a:ext>
            </a:extLst>
          </p:cNvPr>
          <p:cNvSpPr txBox="1">
            <a:spLocks/>
          </p:cNvSpPr>
          <p:nvPr/>
        </p:nvSpPr>
        <p:spPr>
          <a:xfrm>
            <a:off x="838200" y="4246922"/>
            <a:ext cx="10515600" cy="1797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CA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Wastewater. Measures of pollution.</a:t>
            </a:r>
          </a:p>
          <a:p>
            <a:pPr>
              <a:lnSpc>
                <a:spcPct val="160000"/>
              </a:lnSpc>
            </a:pPr>
            <a:r>
              <a:rPr lang="en-CA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Can involved complex systems with many confounding factors.</a:t>
            </a:r>
          </a:p>
          <a:p>
            <a:pPr>
              <a:lnSpc>
                <a:spcPct val="160000"/>
              </a:lnSpc>
            </a:pPr>
            <a:r>
              <a:rPr lang="en-CA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Limited sources.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64D97-81CD-457A-BD17-A20AB9E00C1D}"/>
              </a:ext>
            </a:extLst>
          </p:cNvPr>
          <p:cNvSpPr txBox="1"/>
          <p:nvPr/>
        </p:nvSpPr>
        <p:spPr>
          <a:xfrm>
            <a:off x="328061" y="6262042"/>
            <a:ext cx="10702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Examples of environmental data:</a:t>
            </a:r>
            <a:br>
              <a:rPr lang="en-CA" sz="1200" dirty="0"/>
            </a:br>
            <a:r>
              <a:rPr lang="en-CA" sz="1200" dirty="0"/>
              <a:t>https://www.canada.ca/en/environment-climate-change/services/canadian-environmental-protection-act-registry/monitoring-reporting-research/monitoring.html</a:t>
            </a:r>
          </a:p>
        </p:txBody>
      </p:sp>
    </p:spTree>
    <p:extLst>
      <p:ext uri="{BB962C8B-B14F-4D97-AF65-F5344CB8AC3E}">
        <p14:creationId xmlns:p14="http://schemas.microsoft.com/office/powerpoint/2010/main" val="418198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DEED-6FC2-4A69-9712-3655389B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901"/>
            <a:ext cx="10515600" cy="654050"/>
          </a:xfrm>
        </p:spPr>
        <p:txBody>
          <a:bodyPr>
            <a:normAutofit fontScale="90000"/>
          </a:bodyPr>
          <a:lstStyle/>
          <a:p>
            <a:r>
              <a:rPr lang="en-CA" dirty="0"/>
              <a:t>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7AD9-2CE6-4793-81EF-4FC946576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308101"/>
            <a:ext cx="10515600" cy="3130549"/>
          </a:xfrm>
        </p:spPr>
        <p:txBody>
          <a:bodyPr>
            <a:noAutofit/>
          </a:bodyPr>
          <a:lstStyle/>
          <a:p>
            <a:r>
              <a:rPr lang="en-CA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Canadian Tobacco, Alcohol and Drugs Survey (CTADS) (2)</a:t>
            </a:r>
          </a:p>
          <a:p>
            <a:r>
              <a:rPr lang="en-CA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CTADS asks for basic demographic information (i.e. age/sex/gender), and then a series of questions about substance use: do you smoke? At what age did you first smoke? How often do you smoke? And then they go through a similar script for other drugs or categories of drugs.</a:t>
            </a:r>
          </a:p>
          <a:p>
            <a:r>
              <a:rPr lang="en-CA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Costly to get a sample that is representative in Canada.</a:t>
            </a:r>
          </a:p>
          <a:p>
            <a:r>
              <a:rPr lang="en-CA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Increase in cost associated with every additional division within your analysis:</a:t>
            </a:r>
          </a:p>
          <a:p>
            <a:pPr lvl="1"/>
            <a:r>
              <a:rPr lang="en-CA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Are Canadians smoking more weed this year than last? What about male Canadians? Male Canadians between 16 and 18?</a:t>
            </a:r>
          </a:p>
          <a:p>
            <a:r>
              <a:rPr lang="en-CA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More specific questions are more actionable, but also statistically require a larger sample.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93D50F-450E-45B8-B27E-6B210D453DB7}"/>
              </a:ext>
            </a:extLst>
          </p:cNvPr>
          <p:cNvSpPr txBox="1">
            <a:spLocks/>
          </p:cNvSpPr>
          <p:nvPr/>
        </p:nvSpPr>
        <p:spPr>
          <a:xfrm>
            <a:off x="685800" y="4594226"/>
            <a:ext cx="10515600" cy="1050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55C48-49C1-4DA1-A7B7-05557799531C}"/>
              </a:ext>
            </a:extLst>
          </p:cNvPr>
          <p:cNvSpPr txBox="1"/>
          <p:nvPr/>
        </p:nvSpPr>
        <p:spPr>
          <a:xfrm>
            <a:off x="209550" y="6210300"/>
            <a:ext cx="6784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/>
              <a:t>2 - https://www.canada.ca/en/health-canada/services/canadian-tobacco-alcohol-drugs-survey/2017-summary.html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24349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</TotalTime>
  <Words>514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Public Health Surveillance for the Federal Government</vt:lpstr>
      <vt:lpstr>How do you improve your population’s health?</vt:lpstr>
      <vt:lpstr>Are there any problems with this plan?</vt:lpstr>
      <vt:lpstr>Nevertheless</vt:lpstr>
      <vt:lpstr>How does the federal Canadian government source data for surveillance?</vt:lpstr>
      <vt:lpstr>Administrative data</vt:lpstr>
      <vt:lpstr>Public information</vt:lpstr>
      <vt:lpstr>Surveys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for Public Health</dc:title>
  <dc:creator>Jacob Miller</dc:creator>
  <cp:lastModifiedBy>Jacob Miller</cp:lastModifiedBy>
  <cp:revision>29</cp:revision>
  <dcterms:created xsi:type="dcterms:W3CDTF">2021-02-04T19:03:22Z</dcterms:created>
  <dcterms:modified xsi:type="dcterms:W3CDTF">2021-02-12T18:36:36Z</dcterms:modified>
</cp:coreProperties>
</file>