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xml" Extension="xml"/>
  <Default ContentType="image/png" Extension="png"/>
  <Default ContentType="application/vnd.ms-excel" Extension="xls"/>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excel" PartName="/ppt/embeddings/Microsoft_Excel_Sheet1.xls"/>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10691800" cx="11015650"/>
  <p:notesSz cx="6858000" cy="9144000"/>
  <p:embeddedFontLst>
    <p:embeddedFont>
      <p:font typeface="Helvetica Neue"/>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iL9JxVk5LvAiv+vjP1oRicZ9Jg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3E4DD9-0C5A-4F4D-8347-03D5D31DCA54}">
  <a:tblStyle styleId="{D43E4DD9-0C5A-4F4D-8347-03D5D31DCA5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HelveticaNeue-regular.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HelveticaNeue-italic.fntdata"/><Relationship Id="rId21" Type="http://schemas.openxmlformats.org/officeDocument/2006/relationships/slide" Target="slides/slide14.xml"/><Relationship Id="rId43" Type="http://schemas.openxmlformats.org/officeDocument/2006/relationships/font" Target="fonts/HelveticaNeue-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HelveticaNeue-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 name="Google Shape;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Social listening suggests more activite and comprehensive approach that seeks not only to monitor but to deeply understand the conversations </a:t>
            </a:r>
            <a:endParaRPr/>
          </a:p>
        </p:txBody>
      </p:sp>
      <p:sp>
        <p:nvSpPr>
          <p:cNvPr id="47" name="Google Shape;47;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5" name="Google Shape;18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29e6d6ed8_0_33:notes"/>
          <p:cNvSpPr/>
          <p:nvPr>
            <p:ph idx="2" type="sldImg"/>
          </p:nvPr>
        </p:nvSpPr>
        <p:spPr>
          <a:xfrm>
            <a:off x="1839912" y="1143000"/>
            <a:ext cx="31782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29e6d6ed8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a29e6d6ed8_0_33: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9" name="Google Shape;24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Find time for available to connect on this. That sounds good………. </a:t>
            </a:r>
            <a:endParaRPr/>
          </a:p>
        </p:txBody>
      </p:sp>
      <p:sp>
        <p:nvSpPr>
          <p:cNvPr id="250" name="Google Shape;250;p1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29e6d6ed8_0_144:notes"/>
          <p:cNvSpPr/>
          <p:nvPr>
            <p:ph idx="2" type="sldImg"/>
          </p:nvPr>
        </p:nvSpPr>
        <p:spPr>
          <a:xfrm>
            <a:off x="1839912" y="1143000"/>
            <a:ext cx="31782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0" name="Google Shape;290;g2a29e6d6ed8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a29e6d6ed8_0_144:notes"/>
          <p:cNvSpPr txBox="1"/>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7: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8: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3" name="Google Shape;5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29e6d6ed8_0_1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2a29e6d6ed8_0_168:notes"/>
          <p:cNvSpPr/>
          <p:nvPr>
            <p:ph idx="2" type="sldImg"/>
          </p:nvPr>
        </p:nvSpPr>
        <p:spPr>
          <a:xfrm>
            <a:off x="1839912" y="1143000"/>
            <a:ext cx="31782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0: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5" name="Google Shape;32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1: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3" name="Google Shape;33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2: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3: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4: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5: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29e6d6ed8_0_63:notes"/>
          <p:cNvSpPr/>
          <p:nvPr>
            <p:ph idx="2" type="sldImg"/>
          </p:nvPr>
        </p:nvSpPr>
        <p:spPr>
          <a:xfrm>
            <a:off x="1839912" y="1143000"/>
            <a:ext cx="31782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a29e6d6ed8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2a29e6d6ed8_0_63: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a29e6d6ed8_0_52:notes"/>
          <p:cNvSpPr/>
          <p:nvPr>
            <p:ph idx="2" type="sldImg"/>
          </p:nvPr>
        </p:nvSpPr>
        <p:spPr>
          <a:xfrm>
            <a:off x="1839912" y="1143000"/>
            <a:ext cx="3178200" cy="30861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a29e6d6ed8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2a29e6d6ed8_0_5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a29e6d6ed8_0_89:notes"/>
          <p:cNvSpPr/>
          <p:nvPr>
            <p:ph idx="2" type="sldImg"/>
          </p:nvPr>
        </p:nvSpPr>
        <p:spPr>
          <a:xfrm>
            <a:off x="1839912" y="1143000"/>
            <a:ext cx="3178200" cy="30861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a29e6d6ed8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2a29e6d6ed8_0_8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29e6d6ed8_0_14:notes"/>
          <p:cNvSpPr/>
          <p:nvPr>
            <p:ph idx="2" type="sldImg"/>
          </p:nvPr>
        </p:nvSpPr>
        <p:spPr>
          <a:xfrm>
            <a:off x="1839912" y="1143000"/>
            <a:ext cx="31782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8" name="Google Shape;68;g2a29e6d6ed8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2a29e6d6ed8_0_14:notes"/>
          <p:cNvSpPr txBox="1"/>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a29e6d6ed8_0_96:notes"/>
          <p:cNvSpPr/>
          <p:nvPr>
            <p:ph idx="2" type="sldImg"/>
          </p:nvPr>
        </p:nvSpPr>
        <p:spPr>
          <a:xfrm>
            <a:off x="1839912" y="1143000"/>
            <a:ext cx="3178200" cy="30861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a29e6d6ed8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2a29e6d6ed8_0_96: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a29e6d6ed8_0_72:notes"/>
          <p:cNvSpPr/>
          <p:nvPr>
            <p:ph idx="2" type="sldImg"/>
          </p:nvPr>
        </p:nvSpPr>
        <p:spPr>
          <a:xfrm>
            <a:off x="1839912" y="1143000"/>
            <a:ext cx="31782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a29e6d6ed8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2a29e6d6ed8_0_72: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6: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27: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8: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6" name="Google Shape;7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4" name="Google Shape;8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74151"/>
              </a:buClr>
              <a:buSzPts val="1800"/>
              <a:buFont typeface="Arial"/>
              <a:buNone/>
            </a:pPr>
            <a:r>
              <a:rPr lang="en-US">
                <a:solidFill>
                  <a:srgbClr val="374151"/>
                </a:solidFill>
                <a:latin typeface="Arial"/>
                <a:ea typeface="Arial"/>
                <a:cs typeface="Arial"/>
                <a:sym typeface="Arial"/>
              </a:rPr>
              <a:t>Qualitative analysis, which delves into the specific content of conversations, is essential to gain a deeper understanding of why people feel the way they do. This context helps you uncover the specific concerns, misconceptions, and experiences that shape sentiments. This approach allows you to not only identify the sentiment polarity but also understand the "why" behind those sentiments, enabling more informed decision-making and effective communication strategies.</a:t>
            </a:r>
            <a:endParaRPr/>
          </a:p>
          <a:p>
            <a:pPr indent="0" lvl="0" marL="0" rtl="0" algn="l">
              <a:spcBef>
                <a:spcPts val="0"/>
              </a:spcBef>
              <a:spcAft>
                <a:spcPts val="0"/>
              </a:spcAft>
              <a:buNone/>
            </a:pPr>
            <a:r>
              <a:t/>
            </a:r>
            <a:endParaRPr/>
          </a:p>
        </p:txBody>
      </p:sp>
      <p:sp>
        <p:nvSpPr>
          <p:cNvPr id="85" name="Google Shape;85;p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3" name="Google Shape;9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33333"/>
              </a:buClr>
              <a:buSzPts val="1800"/>
              <a:buNone/>
            </a:pPr>
            <a:r>
              <a:rPr b="1" lang="en-US">
                <a:solidFill>
                  <a:srgbClr val="333333"/>
                </a:solidFill>
              </a:rPr>
              <a:t>Taxonomy:</a:t>
            </a:r>
            <a:r>
              <a:rPr lang="en-US">
                <a:solidFill>
                  <a:srgbClr val="333333"/>
                </a:solidFill>
              </a:rPr>
              <a:t> a systematic classification of terms. In infodemic management context, this describes the terms used to organize coding of narratives, questions, concerns, information voids and circulating mis- and disinformation about a public health issue (allows you to align your search strategy with topics that are most relevant to your question</a:t>
            </a:r>
            <a:endParaRPr/>
          </a:p>
          <a:p>
            <a:pPr indent="0" lvl="0" marL="0" rtl="0" algn="l">
              <a:spcBef>
                <a:spcPts val="0"/>
              </a:spcBef>
              <a:spcAft>
                <a:spcPts val="0"/>
              </a:spcAft>
              <a:buSzPts val="1800"/>
              <a:buNone/>
            </a:pPr>
            <a:r>
              <a:t/>
            </a:r>
            <a:endParaRPr>
              <a:solidFill>
                <a:srgbClr val="333333"/>
              </a:solidFill>
            </a:endParaRPr>
          </a:p>
          <a:p>
            <a:pPr indent="0" lvl="0" marL="0" rtl="0" algn="l">
              <a:spcBef>
                <a:spcPts val="0"/>
              </a:spcBef>
              <a:spcAft>
                <a:spcPts val="0"/>
              </a:spcAft>
              <a:buSzPts val="1800"/>
              <a:buNone/>
            </a:pPr>
            <a:r>
              <a:rPr lang="en-US"/>
              <a:t>Help organize data and map what areas of public health topic information, perception, discussion, and behaviour are most concentrated, where conversations seem to be missing or silent, and where new topics or concerns may emerge.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94" name="Google Shape;94;p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5" name="Google Shape;1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3" name="Google Shape;14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839912" y="1143000"/>
            <a:ext cx="31781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0"/>
          <p:cNvSpPr txBox="1"/>
          <p:nvPr>
            <p:ph type="ctrTitle"/>
          </p:nvPr>
        </p:nvSpPr>
        <p:spPr>
          <a:xfrm>
            <a:off x="826175" y="3321393"/>
            <a:ext cx="9363314" cy="229181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000">
                <a:solidFill>
                  <a:srgbClr val="4F0D1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0"/>
          <p:cNvSpPr txBox="1"/>
          <p:nvPr>
            <p:ph idx="1" type="subTitle"/>
          </p:nvPr>
        </p:nvSpPr>
        <p:spPr>
          <a:xfrm>
            <a:off x="826175" y="6058694"/>
            <a:ext cx="7710964" cy="2732353"/>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Clr>
                <a:srgbClr val="888888"/>
              </a:buClr>
              <a:buSzPts val="2000"/>
              <a:buNone/>
              <a:defRPr sz="2000">
                <a:solidFill>
                  <a:srgbClr val="888888"/>
                </a:solidFill>
              </a:defRPr>
            </a:lvl1pPr>
            <a:lvl2pPr lvl="1" algn="ctr">
              <a:spcBef>
                <a:spcPts val="320"/>
              </a:spcBef>
              <a:spcAft>
                <a:spcPts val="0"/>
              </a:spcAft>
              <a:buClr>
                <a:srgbClr val="888888"/>
              </a:buClr>
              <a:buSzPts val="1600"/>
              <a:buNone/>
              <a:defRPr>
                <a:solidFill>
                  <a:srgbClr val="888888"/>
                </a:solidFill>
              </a:defRPr>
            </a:lvl2pPr>
            <a:lvl3pPr lvl="2" algn="ctr">
              <a:spcBef>
                <a:spcPts val="280"/>
              </a:spcBef>
              <a:spcAft>
                <a:spcPts val="0"/>
              </a:spcAft>
              <a:buClr>
                <a:srgbClr val="888888"/>
              </a:buClr>
              <a:buSzPts val="140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3" name="Shape 23"/>
        <p:cNvGrpSpPr/>
        <p:nvPr/>
      </p:nvGrpSpPr>
      <p:grpSpPr>
        <a:xfrm>
          <a:off x="0" y="0"/>
          <a:ext cx="0" cy="0"/>
          <a:chOff x="0" y="0"/>
          <a:chExt cx="0" cy="0"/>
        </a:xfrm>
      </p:grpSpPr>
      <p:sp>
        <p:nvSpPr>
          <p:cNvPr id="24" name="Google Shape;24;p32"/>
          <p:cNvSpPr txBox="1"/>
          <p:nvPr>
            <p:ph type="title"/>
          </p:nvPr>
        </p:nvSpPr>
        <p:spPr>
          <a:xfrm>
            <a:off x="342900" y="428625"/>
            <a:ext cx="10337800" cy="11906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 type="body"/>
          </p:nvPr>
        </p:nvSpPr>
        <p:spPr>
          <a:xfrm>
            <a:off x="342900" y="1776412"/>
            <a:ext cx="10337800" cy="7632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404040"/>
              </a:buClr>
              <a:buSzPts val="1800"/>
              <a:buChar char="•"/>
              <a:defRPr/>
            </a:lvl1pPr>
            <a:lvl2pPr indent="-342900" lvl="1" marL="914400" algn="l">
              <a:spcBef>
                <a:spcPts val="360"/>
              </a:spcBef>
              <a:spcAft>
                <a:spcPts val="0"/>
              </a:spcAft>
              <a:buClr>
                <a:srgbClr val="404040"/>
              </a:buClr>
              <a:buSzPts val="1800"/>
              <a:buChar char="–"/>
              <a:defRPr/>
            </a:lvl2pPr>
            <a:lvl3pPr indent="-342900" lvl="2" marL="1371600" algn="l">
              <a:spcBef>
                <a:spcPts val="360"/>
              </a:spcBef>
              <a:spcAft>
                <a:spcPts val="0"/>
              </a:spcAft>
              <a:buClr>
                <a:srgbClr val="404040"/>
              </a:buClr>
              <a:buSzPts val="1800"/>
              <a:buChar char="•"/>
              <a:defRPr/>
            </a:lvl3pPr>
            <a:lvl4pPr indent="-342900" lvl="3" marL="1828800" algn="l">
              <a:spcBef>
                <a:spcPts val="360"/>
              </a:spcBef>
              <a:spcAft>
                <a:spcPts val="0"/>
              </a:spcAft>
              <a:buClr>
                <a:srgbClr val="404040"/>
              </a:buClr>
              <a:buSzPts val="1800"/>
              <a:buChar char="–"/>
              <a:defRPr/>
            </a:lvl4pPr>
            <a:lvl5pPr indent="-342900" lvl="4" marL="2286000" algn="l">
              <a:spcBef>
                <a:spcPts val="360"/>
              </a:spcBef>
              <a:spcAft>
                <a:spcPts val="0"/>
              </a:spcAft>
              <a:buClr>
                <a:srgbClr val="404040"/>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32"/>
          <p:cNvSpPr txBox="1"/>
          <p:nvPr>
            <p:ph idx="10" type="dt"/>
          </p:nvPr>
        </p:nvSpPr>
        <p:spPr>
          <a:xfrm>
            <a:off x="0" y="0"/>
            <a:ext cx="0" cy="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2"/>
          <p:cNvSpPr txBox="1"/>
          <p:nvPr>
            <p:ph idx="11" type="ftr"/>
          </p:nvPr>
        </p:nvSpPr>
        <p:spPr>
          <a:xfrm>
            <a:off x="0" y="0"/>
            <a:ext cx="0" cy="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2"/>
          <p:cNvSpPr txBox="1"/>
          <p:nvPr>
            <p:ph idx="12" type="sldNum"/>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7" name="Shape 37"/>
        <p:cNvGrpSpPr/>
        <p:nvPr/>
      </p:nvGrpSpPr>
      <p:grpSpPr>
        <a:xfrm>
          <a:off x="0" y="0"/>
          <a:ext cx="0" cy="0"/>
          <a:chOff x="0" y="0"/>
          <a:chExt cx="0" cy="0"/>
        </a:xfrm>
      </p:grpSpPr>
      <p:sp>
        <p:nvSpPr>
          <p:cNvPr id="38" name="Google Shape;38;p34"/>
          <p:cNvSpPr txBox="1"/>
          <p:nvPr>
            <p:ph type="title"/>
          </p:nvPr>
        </p:nvSpPr>
        <p:spPr>
          <a:xfrm>
            <a:off x="343181" y="680927"/>
            <a:ext cx="10338242" cy="93817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 type="body"/>
          </p:nvPr>
        </p:nvSpPr>
        <p:spPr>
          <a:xfrm>
            <a:off x="342900" y="1776412"/>
            <a:ext cx="10337800" cy="7632700"/>
          </a:xfrm>
          <a:prstGeom prst="rect">
            <a:avLst/>
          </a:prstGeom>
          <a:noFill/>
          <a:ln>
            <a:noFill/>
          </a:ln>
        </p:spPr>
        <p:txBody>
          <a:bodyPr anchorCtr="0" anchor="t" bIns="45700" lIns="91425" spcFirstLastPara="1" rIns="91425" wrap="square" tIns="45700">
            <a:noAutofit/>
          </a:bodyPr>
          <a:lstStyle>
            <a:lvl1pPr indent="-349250" lvl="0" marL="457200" algn="l">
              <a:spcBef>
                <a:spcPts val="380"/>
              </a:spcBef>
              <a:spcAft>
                <a:spcPts val="0"/>
              </a:spcAft>
              <a:buClr>
                <a:srgbClr val="404040"/>
              </a:buClr>
              <a:buSzPts val="1900"/>
              <a:buChar char="•"/>
              <a:defRPr sz="1900"/>
            </a:lvl1pPr>
            <a:lvl2pPr indent="-336550" lvl="1" marL="914400" algn="l">
              <a:spcBef>
                <a:spcPts val="340"/>
              </a:spcBef>
              <a:spcAft>
                <a:spcPts val="0"/>
              </a:spcAft>
              <a:buClr>
                <a:srgbClr val="404040"/>
              </a:buClr>
              <a:buSzPts val="1700"/>
              <a:buChar char="–"/>
              <a:defRPr sz="1700"/>
            </a:lvl2pPr>
            <a:lvl3pPr indent="-323850" lvl="2" marL="1371600" algn="l">
              <a:spcBef>
                <a:spcPts val="300"/>
              </a:spcBef>
              <a:spcAft>
                <a:spcPts val="0"/>
              </a:spcAft>
              <a:buClr>
                <a:srgbClr val="404040"/>
              </a:buClr>
              <a:buSzPts val="1500"/>
              <a:buChar char="•"/>
              <a:defRPr sz="1500"/>
            </a:lvl3pPr>
            <a:lvl4pPr indent="-311150" lvl="3" marL="1828800" algn="l">
              <a:spcBef>
                <a:spcPts val="260"/>
              </a:spcBef>
              <a:spcAft>
                <a:spcPts val="0"/>
              </a:spcAft>
              <a:buClr>
                <a:srgbClr val="404040"/>
              </a:buClr>
              <a:buSzPts val="1300"/>
              <a:buChar char="–"/>
              <a:defRPr sz="1300"/>
            </a:lvl4pPr>
            <a:lvl5pPr indent="-298450" lvl="4" marL="2286000" algn="l">
              <a:spcBef>
                <a:spcPts val="220"/>
              </a:spcBef>
              <a:spcAft>
                <a:spcPts val="0"/>
              </a:spcAft>
              <a:buClr>
                <a:srgbClr val="404040"/>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34"/>
          <p:cNvSpPr txBox="1"/>
          <p:nvPr>
            <p:ph idx="2" type="body"/>
          </p:nvPr>
        </p:nvSpPr>
        <p:spPr>
          <a:xfrm>
            <a:off x="342330" y="41253"/>
            <a:ext cx="10338659" cy="534547"/>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Clr>
                <a:srgbClr val="FFFFFF"/>
              </a:buClr>
              <a:buSzPts val="1500"/>
              <a:buNone/>
              <a:defRPr sz="1500">
                <a:solidFill>
                  <a:srgbClr val="FFFFFF"/>
                </a:solidFill>
              </a:defRPr>
            </a:lvl1pPr>
            <a:lvl2pPr indent="-342900" lvl="1" marL="914400" algn="l">
              <a:spcBef>
                <a:spcPts val="360"/>
              </a:spcBef>
              <a:spcAft>
                <a:spcPts val="0"/>
              </a:spcAft>
              <a:buClr>
                <a:srgbClr val="404040"/>
              </a:buClr>
              <a:buSzPts val="1800"/>
              <a:buChar char="–"/>
              <a:defRPr/>
            </a:lvl2pPr>
            <a:lvl3pPr indent="-342900" lvl="2" marL="1371600" algn="l">
              <a:spcBef>
                <a:spcPts val="360"/>
              </a:spcBef>
              <a:spcAft>
                <a:spcPts val="0"/>
              </a:spcAft>
              <a:buClr>
                <a:srgbClr val="404040"/>
              </a:buClr>
              <a:buSzPts val="1800"/>
              <a:buChar char="•"/>
              <a:defRPr/>
            </a:lvl3pPr>
            <a:lvl4pPr indent="-342900" lvl="3" marL="1828800" algn="l">
              <a:spcBef>
                <a:spcPts val="360"/>
              </a:spcBef>
              <a:spcAft>
                <a:spcPts val="0"/>
              </a:spcAft>
              <a:buClr>
                <a:srgbClr val="404040"/>
              </a:buClr>
              <a:buSzPts val="1800"/>
              <a:buChar char="–"/>
              <a:defRPr/>
            </a:lvl4pPr>
            <a:lvl5pPr indent="-342900" lvl="4" marL="2286000" algn="l">
              <a:spcBef>
                <a:spcPts val="360"/>
              </a:spcBef>
              <a:spcAft>
                <a:spcPts val="0"/>
              </a:spcAft>
              <a:buClr>
                <a:srgbClr val="404040"/>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34"/>
          <p:cNvSpPr txBox="1"/>
          <p:nvPr>
            <p:ph idx="10" type="dt"/>
          </p:nvPr>
        </p:nvSpPr>
        <p:spPr>
          <a:xfrm>
            <a:off x="550862" y="9909175"/>
            <a:ext cx="2570162" cy="5699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1" type="ftr"/>
          </p:nvPr>
        </p:nvSpPr>
        <p:spPr>
          <a:xfrm>
            <a:off x="3763962" y="9909175"/>
            <a:ext cx="3487737" cy="5699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2" type="sldNum"/>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4.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3.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9"/>
          <p:cNvPicPr preferRelativeResize="0"/>
          <p:nvPr/>
        </p:nvPicPr>
        <p:blipFill rotWithShape="1">
          <a:blip r:embed="rId1">
            <a:alphaModFix/>
          </a:blip>
          <a:srcRect b="0" l="0" r="0" t="0"/>
          <a:stretch/>
        </p:blipFill>
        <p:spPr>
          <a:xfrm>
            <a:off x="0" y="0"/>
            <a:ext cx="11015662" cy="10691812"/>
          </a:xfrm>
          <a:prstGeom prst="rect">
            <a:avLst/>
          </a:prstGeom>
          <a:noFill/>
          <a:ln>
            <a:noFill/>
          </a:ln>
        </p:spPr>
      </p:pic>
      <p:sp>
        <p:nvSpPr>
          <p:cNvPr id="11" name="Google Shape;11;p29"/>
          <p:cNvSpPr txBox="1"/>
          <p:nvPr>
            <p:ph type="title"/>
          </p:nvPr>
        </p:nvSpPr>
        <p:spPr>
          <a:xfrm>
            <a:off x="342900" y="428625"/>
            <a:ext cx="10337800" cy="11906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9pPr>
          </a:lstStyle>
          <a:p/>
        </p:txBody>
      </p:sp>
      <p:sp>
        <p:nvSpPr>
          <p:cNvPr id="12" name="Google Shape;12;p29"/>
          <p:cNvSpPr txBox="1"/>
          <p:nvPr>
            <p:ph idx="1" type="body"/>
          </p:nvPr>
        </p:nvSpPr>
        <p:spPr>
          <a:xfrm>
            <a:off x="342900" y="1776412"/>
            <a:ext cx="10337800" cy="76327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rgbClr val="404040"/>
              </a:buClr>
              <a:buSzPts val="1800"/>
              <a:buFont typeface="Arial"/>
              <a:buChar char="•"/>
              <a:defRPr b="0" i="0" sz="1800" u="none" cap="none" strike="noStrike">
                <a:solidFill>
                  <a:srgbClr val="404040"/>
                </a:solidFill>
                <a:latin typeface="Arial"/>
                <a:ea typeface="Arial"/>
                <a:cs typeface="Arial"/>
                <a:sym typeface="Arial"/>
              </a:defRPr>
            </a:lvl1pPr>
            <a:lvl2pPr indent="-330200" lvl="1" marL="914400" marR="0" rtl="0" algn="l">
              <a:spcBef>
                <a:spcPts val="320"/>
              </a:spcBef>
              <a:spcAft>
                <a:spcPts val="0"/>
              </a:spcAft>
              <a:buClr>
                <a:srgbClr val="404040"/>
              </a:buClr>
              <a:buSzPts val="1600"/>
              <a:buFont typeface="Arial"/>
              <a:buChar char="–"/>
              <a:defRPr b="0" i="0" sz="1600" u="none" cap="none" strike="noStrike">
                <a:solidFill>
                  <a:srgbClr val="404040"/>
                </a:solidFill>
                <a:latin typeface="Arial"/>
                <a:ea typeface="Arial"/>
                <a:cs typeface="Arial"/>
                <a:sym typeface="Arial"/>
              </a:defRPr>
            </a:lvl2pPr>
            <a:lvl3pPr indent="-317500" lvl="2" marL="1371600" marR="0" rtl="0" algn="l">
              <a:spcBef>
                <a:spcPts val="280"/>
              </a:spcBef>
              <a:spcAft>
                <a:spcPts val="0"/>
              </a:spcAft>
              <a:buClr>
                <a:srgbClr val="404040"/>
              </a:buClr>
              <a:buSzPts val="1400"/>
              <a:buFont typeface="Arial"/>
              <a:buChar char="•"/>
              <a:defRPr b="0" i="0" sz="1400" u="none" cap="none" strike="noStrike">
                <a:solidFill>
                  <a:srgbClr val="404040"/>
                </a:solidFill>
                <a:latin typeface="Arial"/>
                <a:ea typeface="Arial"/>
                <a:cs typeface="Arial"/>
                <a:sym typeface="Arial"/>
              </a:defRPr>
            </a:lvl3pPr>
            <a:lvl4pPr indent="-304800" lvl="3" marL="1828800" marR="0" rtl="0" algn="l">
              <a:spcBef>
                <a:spcPts val="240"/>
              </a:spcBef>
              <a:spcAft>
                <a:spcPts val="0"/>
              </a:spcAft>
              <a:buClr>
                <a:srgbClr val="404040"/>
              </a:buClr>
              <a:buSzPts val="1200"/>
              <a:buFont typeface="Arial"/>
              <a:buChar char="–"/>
              <a:defRPr b="0" i="0" sz="1200" u="none" cap="none" strike="noStrike">
                <a:solidFill>
                  <a:srgbClr val="404040"/>
                </a:solidFill>
                <a:latin typeface="Arial"/>
                <a:ea typeface="Arial"/>
                <a:cs typeface="Arial"/>
                <a:sym typeface="Arial"/>
              </a:defRPr>
            </a:lvl4pPr>
            <a:lvl5pPr indent="-304800" lvl="4" marL="2286000" marR="0" rtl="0" algn="l">
              <a:spcBef>
                <a:spcPts val="240"/>
              </a:spcBef>
              <a:spcAft>
                <a:spcPts val="0"/>
              </a:spcAft>
              <a:buClr>
                <a:srgbClr val="404040"/>
              </a:buClr>
              <a:buSzPts val="1200"/>
              <a:buFont typeface="Arial"/>
              <a:buChar char="»"/>
              <a:defRPr b="0" i="0" sz="1200" u="none" cap="none" strike="noStrike">
                <a:solidFill>
                  <a:srgbClr val="40404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pic>
        <p:nvPicPr>
          <p:cNvPr id="17" name="Google Shape;17;p31"/>
          <p:cNvPicPr preferRelativeResize="0"/>
          <p:nvPr/>
        </p:nvPicPr>
        <p:blipFill rotWithShape="1">
          <a:blip r:embed="rId1">
            <a:alphaModFix/>
          </a:blip>
          <a:srcRect b="0" l="0" r="0" t="0"/>
          <a:stretch/>
        </p:blipFill>
        <p:spPr>
          <a:xfrm>
            <a:off x="0" y="14287"/>
            <a:ext cx="11015662" cy="10691812"/>
          </a:xfrm>
          <a:prstGeom prst="rect">
            <a:avLst/>
          </a:prstGeom>
          <a:noFill/>
          <a:ln>
            <a:noFill/>
          </a:ln>
        </p:spPr>
      </p:pic>
      <p:sp>
        <p:nvSpPr>
          <p:cNvPr id="18" name="Google Shape;18;p31"/>
          <p:cNvSpPr txBox="1"/>
          <p:nvPr>
            <p:ph type="title"/>
          </p:nvPr>
        </p:nvSpPr>
        <p:spPr>
          <a:xfrm>
            <a:off x="342900" y="428625"/>
            <a:ext cx="10337800" cy="11906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9pPr>
          </a:lstStyle>
          <a:p/>
        </p:txBody>
      </p:sp>
      <p:sp>
        <p:nvSpPr>
          <p:cNvPr id="19" name="Google Shape;19;p31"/>
          <p:cNvSpPr txBox="1"/>
          <p:nvPr>
            <p:ph idx="1" type="body"/>
          </p:nvPr>
        </p:nvSpPr>
        <p:spPr>
          <a:xfrm>
            <a:off x="342900" y="1776412"/>
            <a:ext cx="10337800" cy="76327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rgbClr val="404040"/>
              </a:buClr>
              <a:buSzPts val="1800"/>
              <a:buFont typeface="Arial"/>
              <a:buChar char="•"/>
              <a:defRPr b="0" i="0" sz="1800" u="none" cap="none" strike="noStrike">
                <a:solidFill>
                  <a:srgbClr val="404040"/>
                </a:solidFill>
                <a:latin typeface="Arial"/>
                <a:ea typeface="Arial"/>
                <a:cs typeface="Arial"/>
                <a:sym typeface="Arial"/>
              </a:defRPr>
            </a:lvl1pPr>
            <a:lvl2pPr indent="-330200" lvl="1" marL="914400" marR="0" rtl="0" algn="l">
              <a:spcBef>
                <a:spcPts val="320"/>
              </a:spcBef>
              <a:spcAft>
                <a:spcPts val="0"/>
              </a:spcAft>
              <a:buClr>
                <a:srgbClr val="404040"/>
              </a:buClr>
              <a:buSzPts val="1600"/>
              <a:buFont typeface="Arial"/>
              <a:buChar char="–"/>
              <a:defRPr b="0" i="0" sz="1600" u="none" cap="none" strike="noStrike">
                <a:solidFill>
                  <a:srgbClr val="404040"/>
                </a:solidFill>
                <a:latin typeface="Arial"/>
                <a:ea typeface="Arial"/>
                <a:cs typeface="Arial"/>
                <a:sym typeface="Arial"/>
              </a:defRPr>
            </a:lvl2pPr>
            <a:lvl3pPr indent="-317500" lvl="2" marL="1371600" marR="0" rtl="0" algn="l">
              <a:spcBef>
                <a:spcPts val="280"/>
              </a:spcBef>
              <a:spcAft>
                <a:spcPts val="0"/>
              </a:spcAft>
              <a:buClr>
                <a:srgbClr val="404040"/>
              </a:buClr>
              <a:buSzPts val="1400"/>
              <a:buFont typeface="Arial"/>
              <a:buChar char="•"/>
              <a:defRPr b="0" i="0" sz="1400" u="none" cap="none" strike="noStrike">
                <a:solidFill>
                  <a:srgbClr val="404040"/>
                </a:solidFill>
                <a:latin typeface="Arial"/>
                <a:ea typeface="Arial"/>
                <a:cs typeface="Arial"/>
                <a:sym typeface="Arial"/>
              </a:defRPr>
            </a:lvl3pPr>
            <a:lvl4pPr indent="-304800" lvl="3" marL="1828800" marR="0" rtl="0" algn="l">
              <a:spcBef>
                <a:spcPts val="240"/>
              </a:spcBef>
              <a:spcAft>
                <a:spcPts val="0"/>
              </a:spcAft>
              <a:buClr>
                <a:srgbClr val="404040"/>
              </a:buClr>
              <a:buSzPts val="1200"/>
              <a:buFont typeface="Arial"/>
              <a:buChar char="–"/>
              <a:defRPr b="0" i="0" sz="1200" u="none" cap="none" strike="noStrike">
                <a:solidFill>
                  <a:srgbClr val="404040"/>
                </a:solidFill>
                <a:latin typeface="Arial"/>
                <a:ea typeface="Arial"/>
                <a:cs typeface="Arial"/>
                <a:sym typeface="Arial"/>
              </a:defRPr>
            </a:lvl4pPr>
            <a:lvl5pPr indent="-304800" lvl="4" marL="2286000" marR="0" rtl="0" algn="l">
              <a:spcBef>
                <a:spcPts val="240"/>
              </a:spcBef>
              <a:spcAft>
                <a:spcPts val="0"/>
              </a:spcAft>
              <a:buClr>
                <a:srgbClr val="404040"/>
              </a:buClr>
              <a:buSzPts val="1200"/>
              <a:buFont typeface="Arial"/>
              <a:buChar char="»"/>
              <a:defRPr b="0" i="0" sz="1200" u="none" cap="none" strike="noStrike">
                <a:solidFill>
                  <a:srgbClr val="40404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1"/>
          <p:cNvSpPr txBox="1"/>
          <p:nvPr>
            <p:ph idx="10" type="dt"/>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1"/>
          <p:cNvSpPr txBox="1"/>
          <p:nvPr>
            <p:ph idx="11" type="ftr"/>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1"/>
          <p:cNvSpPr txBox="1"/>
          <p:nvPr>
            <p:ph idx="12" type="sldNum"/>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pic>
        <p:nvPicPr>
          <p:cNvPr id="30" name="Google Shape;30;p33"/>
          <p:cNvPicPr preferRelativeResize="0"/>
          <p:nvPr/>
        </p:nvPicPr>
        <p:blipFill rotWithShape="1">
          <a:blip r:embed="rId1">
            <a:alphaModFix/>
          </a:blip>
          <a:srcRect b="0" l="0" r="0" t="0"/>
          <a:stretch/>
        </p:blipFill>
        <p:spPr>
          <a:xfrm>
            <a:off x="0" y="14287"/>
            <a:ext cx="11015662" cy="10691812"/>
          </a:xfrm>
          <a:prstGeom prst="rect">
            <a:avLst/>
          </a:prstGeom>
          <a:noFill/>
          <a:ln>
            <a:noFill/>
          </a:ln>
        </p:spPr>
      </p:pic>
      <p:sp>
        <p:nvSpPr>
          <p:cNvPr id="31" name="Google Shape;31;p33"/>
          <p:cNvSpPr txBox="1"/>
          <p:nvPr/>
        </p:nvSpPr>
        <p:spPr>
          <a:xfrm>
            <a:off x="0" y="0"/>
            <a:ext cx="11015662" cy="369887"/>
          </a:xfrm>
          <a:prstGeom prst="rect">
            <a:avLst/>
          </a:prstGeom>
          <a:solidFill>
            <a:srgbClr val="99001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33"/>
          <p:cNvSpPr txBox="1"/>
          <p:nvPr>
            <p:ph type="title"/>
          </p:nvPr>
        </p:nvSpPr>
        <p:spPr>
          <a:xfrm>
            <a:off x="342900" y="428625"/>
            <a:ext cx="10337800" cy="11906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4F0D1E"/>
                </a:solidFill>
                <a:latin typeface="Arial"/>
                <a:ea typeface="Arial"/>
                <a:cs typeface="Arial"/>
                <a:sym typeface="Arial"/>
              </a:defRPr>
            </a:lvl9pPr>
          </a:lstStyle>
          <a:p/>
        </p:txBody>
      </p:sp>
      <p:sp>
        <p:nvSpPr>
          <p:cNvPr id="33" name="Google Shape;33;p33"/>
          <p:cNvSpPr txBox="1"/>
          <p:nvPr>
            <p:ph idx="1" type="body"/>
          </p:nvPr>
        </p:nvSpPr>
        <p:spPr>
          <a:xfrm>
            <a:off x="342900" y="1776412"/>
            <a:ext cx="10337800" cy="76327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rgbClr val="404040"/>
              </a:buClr>
              <a:buSzPts val="1800"/>
              <a:buFont typeface="Arial"/>
              <a:buChar char="•"/>
              <a:defRPr b="0" i="0" sz="1800" u="none" cap="none" strike="noStrike">
                <a:solidFill>
                  <a:srgbClr val="404040"/>
                </a:solidFill>
                <a:latin typeface="Arial"/>
                <a:ea typeface="Arial"/>
                <a:cs typeface="Arial"/>
                <a:sym typeface="Arial"/>
              </a:defRPr>
            </a:lvl1pPr>
            <a:lvl2pPr indent="-330200" lvl="1" marL="914400" marR="0" rtl="0" algn="l">
              <a:spcBef>
                <a:spcPts val="320"/>
              </a:spcBef>
              <a:spcAft>
                <a:spcPts val="0"/>
              </a:spcAft>
              <a:buClr>
                <a:srgbClr val="404040"/>
              </a:buClr>
              <a:buSzPts val="1600"/>
              <a:buFont typeface="Arial"/>
              <a:buChar char="–"/>
              <a:defRPr b="0" i="0" sz="1600" u="none" cap="none" strike="noStrike">
                <a:solidFill>
                  <a:srgbClr val="404040"/>
                </a:solidFill>
                <a:latin typeface="Arial"/>
                <a:ea typeface="Arial"/>
                <a:cs typeface="Arial"/>
                <a:sym typeface="Arial"/>
              </a:defRPr>
            </a:lvl2pPr>
            <a:lvl3pPr indent="-317500" lvl="2" marL="1371600" marR="0" rtl="0" algn="l">
              <a:spcBef>
                <a:spcPts val="280"/>
              </a:spcBef>
              <a:spcAft>
                <a:spcPts val="0"/>
              </a:spcAft>
              <a:buClr>
                <a:srgbClr val="404040"/>
              </a:buClr>
              <a:buSzPts val="1400"/>
              <a:buFont typeface="Arial"/>
              <a:buChar char="•"/>
              <a:defRPr b="0" i="0" sz="1400" u="none" cap="none" strike="noStrike">
                <a:solidFill>
                  <a:srgbClr val="404040"/>
                </a:solidFill>
                <a:latin typeface="Arial"/>
                <a:ea typeface="Arial"/>
                <a:cs typeface="Arial"/>
                <a:sym typeface="Arial"/>
              </a:defRPr>
            </a:lvl3pPr>
            <a:lvl4pPr indent="-304800" lvl="3" marL="1828800" marR="0" rtl="0" algn="l">
              <a:spcBef>
                <a:spcPts val="240"/>
              </a:spcBef>
              <a:spcAft>
                <a:spcPts val="0"/>
              </a:spcAft>
              <a:buClr>
                <a:srgbClr val="404040"/>
              </a:buClr>
              <a:buSzPts val="1200"/>
              <a:buFont typeface="Arial"/>
              <a:buChar char="–"/>
              <a:defRPr b="0" i="0" sz="1200" u="none" cap="none" strike="noStrike">
                <a:solidFill>
                  <a:srgbClr val="404040"/>
                </a:solidFill>
                <a:latin typeface="Arial"/>
                <a:ea typeface="Arial"/>
                <a:cs typeface="Arial"/>
                <a:sym typeface="Arial"/>
              </a:defRPr>
            </a:lvl4pPr>
            <a:lvl5pPr indent="-304800" lvl="4" marL="2286000" marR="0" rtl="0" algn="l">
              <a:spcBef>
                <a:spcPts val="240"/>
              </a:spcBef>
              <a:spcAft>
                <a:spcPts val="0"/>
              </a:spcAft>
              <a:buClr>
                <a:srgbClr val="404040"/>
              </a:buClr>
              <a:buSzPts val="1200"/>
              <a:buFont typeface="Arial"/>
              <a:buChar char="»"/>
              <a:defRPr b="0" i="0" sz="1200" u="none" cap="none" strike="noStrike">
                <a:solidFill>
                  <a:srgbClr val="40404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 name="Google Shape;34;p33"/>
          <p:cNvSpPr txBox="1"/>
          <p:nvPr>
            <p:ph idx="10" type="dt"/>
          </p:nvPr>
        </p:nvSpPr>
        <p:spPr>
          <a:xfrm>
            <a:off x="550862" y="9909175"/>
            <a:ext cx="2570162" cy="5699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33"/>
          <p:cNvSpPr txBox="1"/>
          <p:nvPr>
            <p:ph idx="11" type="ftr"/>
          </p:nvPr>
        </p:nvSpPr>
        <p:spPr>
          <a:xfrm>
            <a:off x="3763962" y="9909175"/>
            <a:ext cx="3487737" cy="5699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33"/>
          <p:cNvSpPr txBox="1"/>
          <p:nvPr>
            <p:ph idx="12" type="sldNum"/>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jpg"/><Relationship Id="rId4" Type="http://schemas.openxmlformats.org/officeDocument/2006/relationships/image" Target="../media/image13.jpg"/><Relationship Id="rId5"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1.vml"/><Relationship Id="rId4" Type="http://schemas.openxmlformats.org/officeDocument/2006/relationships/oleObject" Target="../embeddings/Microsoft_Excel_Sheet1.xls"/><Relationship Id="rId5" Type="http://schemas.openxmlformats.org/officeDocument/2006/relationships/oleObject" Target="../embeddings/Microsoft_Excel_Sheet1.xls"/><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1620837" y="3548062"/>
            <a:ext cx="7772400" cy="14827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4F0D1E"/>
              </a:buClr>
              <a:buSzPts val="3000"/>
              <a:buFont typeface="Arial"/>
              <a:buNone/>
            </a:pPr>
            <a:r>
              <a:rPr b="1" i="0" lang="en-US" sz="3000" u="none">
                <a:solidFill>
                  <a:srgbClr val="4F0D1E"/>
                </a:solidFill>
                <a:latin typeface="Arial"/>
                <a:ea typeface="Arial"/>
                <a:cs typeface="Arial"/>
                <a:sym typeface="Arial"/>
              </a:rPr>
              <a:t>Web Monitoring of online vaccine conversations and sentiments as a public health surveillance tool</a:t>
            </a:r>
            <a:endParaRPr/>
          </a:p>
        </p:txBody>
      </p:sp>
      <p:sp>
        <p:nvSpPr>
          <p:cNvPr id="50" name="Google Shape;50;p1"/>
          <p:cNvSpPr txBox="1"/>
          <p:nvPr>
            <p:ph idx="1" type="subTitle"/>
          </p:nvPr>
        </p:nvSpPr>
        <p:spPr>
          <a:xfrm>
            <a:off x="1701800" y="5381625"/>
            <a:ext cx="6858000" cy="85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898989"/>
              </a:buClr>
              <a:buSzPts val="2000"/>
              <a:buNone/>
            </a:pPr>
            <a:r>
              <a:rPr b="0" i="0" lang="en-US" sz="2000" u="none">
                <a:solidFill>
                  <a:srgbClr val="898989"/>
                </a:solidFill>
                <a:latin typeface="Arial"/>
                <a:ea typeface="Arial"/>
                <a:cs typeface="Arial"/>
                <a:sym typeface="Arial"/>
              </a:rPr>
              <a:t>Vaccine Coverage Monitoring and Initiatives</a:t>
            </a:r>
            <a:endParaRPr/>
          </a:p>
          <a:p>
            <a:pPr indent="0" lvl="0" marL="0" rtl="0" algn="l">
              <a:lnSpc>
                <a:spcPct val="100000"/>
              </a:lnSpc>
              <a:spcBef>
                <a:spcPts val="400"/>
              </a:spcBef>
              <a:spcAft>
                <a:spcPts val="0"/>
              </a:spcAft>
              <a:buClr>
                <a:srgbClr val="898989"/>
              </a:buClr>
              <a:buSzPts val="2000"/>
              <a:buNone/>
            </a:pPr>
            <a:r>
              <a:rPr b="0" i="0" lang="en-US" sz="2000" u="none">
                <a:solidFill>
                  <a:srgbClr val="898989"/>
                </a:solidFill>
                <a:latin typeface="Arial"/>
                <a:ea typeface="Arial"/>
                <a:cs typeface="Arial"/>
                <a:sym typeface="Arial"/>
              </a:rPr>
              <a:t>Public Health Agency of Canada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168" name="Google Shape;168;p10"/>
          <p:cNvSpPr txBox="1"/>
          <p:nvPr/>
        </p:nvSpPr>
        <p:spPr>
          <a:xfrm>
            <a:off x="296862" y="376237"/>
            <a:ext cx="10394950" cy="3417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 Further classification and removal of noise using large language models.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There were a large number of Tweets where a symptom word was used in a non-medical context.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There were also Tweets that shared news about vaccines.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 binary variable was created to identify Tweets that were made as a genuine Personal Report of medical symptoms associated with vaccination. The model was trained on a large amount of manually labeled training data.</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model predicts the probability that a given Tweet is a Personal Report on a scale of 0 to 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
        <p:nvSpPr>
          <p:cNvPr id="169" name="Google Shape;169;p10"/>
          <p:cNvSpPr txBox="1"/>
          <p:nvPr/>
        </p:nvSpPr>
        <p:spPr>
          <a:xfrm>
            <a:off x="-20637" y="4765675"/>
            <a:ext cx="2771775" cy="461962"/>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Clr>
                <a:srgbClr val="000000"/>
              </a:buClr>
              <a:buSzPts val="1200"/>
              <a:buFont typeface="Helvetica Neue"/>
              <a:buNone/>
            </a:pPr>
            <a:r>
              <a:rPr b="1" i="0" lang="en-US" sz="1200" u="none" cap="none" strike="noStrike">
                <a:solidFill>
                  <a:srgbClr val="000000"/>
                </a:solidFill>
                <a:latin typeface="Helvetica Neue"/>
                <a:ea typeface="Helvetica Neue"/>
                <a:cs typeface="Helvetica Neue"/>
                <a:sym typeface="Helvetica Neue"/>
              </a:rPr>
              <a:t>This </a:t>
            </a:r>
            <a:r>
              <a:rPr b="1" i="0" lang="en-US" sz="1200" u="sng" cap="none" strike="noStrike">
                <a:solidFill>
                  <a:srgbClr val="000000"/>
                </a:solidFill>
                <a:latin typeface="Helvetica Neue"/>
                <a:ea typeface="Helvetica Neue"/>
                <a:cs typeface="Helvetica Neue"/>
                <a:sym typeface="Helvetica Neue"/>
              </a:rPr>
              <a:t>vaccine</a:t>
            </a:r>
            <a:r>
              <a:rPr b="1" i="0" lang="en-US" sz="1200" u="none" cap="none" strike="noStrike">
                <a:solidFill>
                  <a:srgbClr val="000000"/>
                </a:solidFill>
                <a:latin typeface="Helvetica Neue"/>
                <a:ea typeface="Helvetica Neue"/>
                <a:cs typeface="Helvetica Neue"/>
                <a:sym typeface="Helvetica Neue"/>
              </a:rPr>
              <a:t> making my </a:t>
            </a:r>
            <a:r>
              <a:rPr b="1" i="0" lang="en-US" sz="1200" u="sng" cap="none" strike="noStrike">
                <a:solidFill>
                  <a:srgbClr val="000000"/>
                </a:solidFill>
                <a:latin typeface="Helvetica Neue"/>
                <a:ea typeface="Helvetica Neue"/>
                <a:cs typeface="Helvetica Neue"/>
                <a:sym typeface="Helvetica Neue"/>
              </a:rPr>
              <a:t>throat itch</a:t>
            </a:r>
            <a:r>
              <a:rPr b="1" i="0" lang="en-US" sz="1200" u="none" cap="none" strike="noStrike">
                <a:solidFill>
                  <a:srgbClr val="000000"/>
                </a:solidFill>
                <a:latin typeface="Helvetica Neue"/>
                <a:ea typeface="Helvetica Neue"/>
                <a:cs typeface="Helvetica Neue"/>
                <a:sym typeface="Helvetica Neue"/>
              </a:rPr>
              <a:t> btw </a:t>
            </a:r>
            <a:r>
              <a:rPr b="0" i="0" lang="en-US" sz="1200" u="none" cap="none" strike="noStrike">
                <a:solidFill>
                  <a:srgbClr val="000000"/>
                </a:solidFill>
                <a:latin typeface="Arial"/>
                <a:ea typeface="Arial"/>
                <a:cs typeface="Arial"/>
                <a:sym typeface="Arial"/>
              </a:rPr>
              <a:t>🥴</a:t>
            </a:r>
            <a:endParaRPr/>
          </a:p>
        </p:txBody>
      </p:sp>
      <p:sp>
        <p:nvSpPr>
          <p:cNvPr id="170" name="Google Shape;170;p10"/>
          <p:cNvSpPr txBox="1"/>
          <p:nvPr/>
        </p:nvSpPr>
        <p:spPr>
          <a:xfrm>
            <a:off x="3427412" y="4597400"/>
            <a:ext cx="2332037" cy="2052637"/>
          </a:xfrm>
          <a:prstGeom prst="rect">
            <a:avLst/>
          </a:prstGeom>
          <a:gradFill>
            <a:gsLst>
              <a:gs pos="0">
                <a:srgbClr val="FFBE86"/>
              </a:gs>
              <a:gs pos="35000">
                <a:srgbClr val="FFD0AA"/>
              </a:gs>
              <a:gs pos="100000">
                <a:srgbClr val="FFEBDB"/>
              </a:gs>
            </a:gsLst>
            <a:lin ang="16200000" scaled="0"/>
          </a:gradFill>
          <a:ln cap="flat" cmpd="sng" w="9525">
            <a:solidFill>
              <a:srgbClr val="F69240"/>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BERT Transformer</a:t>
            </a:r>
            <a:endParaRPr/>
          </a:p>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(pretrained LLM)</a:t>
            </a:r>
            <a:endParaRPr/>
          </a:p>
        </p:txBody>
      </p:sp>
      <p:cxnSp>
        <p:nvCxnSpPr>
          <p:cNvPr id="171" name="Google Shape;171;p10"/>
          <p:cNvCxnSpPr/>
          <p:nvPr/>
        </p:nvCxnSpPr>
        <p:spPr>
          <a:xfrm>
            <a:off x="5759450" y="5030787"/>
            <a:ext cx="552450" cy="0"/>
          </a:xfrm>
          <a:prstGeom prst="straightConnector1">
            <a:avLst/>
          </a:prstGeom>
          <a:noFill/>
          <a:ln cap="flat" cmpd="sng" w="25400">
            <a:solidFill>
              <a:srgbClr val="9BBB59"/>
            </a:solidFill>
            <a:prstDash val="solid"/>
            <a:miter lim="800000"/>
            <a:headEnd len="med" w="med" type="none"/>
            <a:tailEnd len="med" w="med" type="triangle"/>
          </a:ln>
          <a:effectLst>
            <a:outerShdw blurRad="63500" dir="5400000" dist="20000">
              <a:srgbClr val="000000">
                <a:alpha val="37647"/>
              </a:srgbClr>
            </a:outerShdw>
          </a:effectLst>
        </p:spPr>
      </p:cxnSp>
      <p:sp>
        <p:nvSpPr>
          <p:cNvPr id="172" name="Google Shape;172;p10"/>
          <p:cNvSpPr txBox="1"/>
          <p:nvPr/>
        </p:nvSpPr>
        <p:spPr>
          <a:xfrm>
            <a:off x="6311900" y="4597400"/>
            <a:ext cx="1606550" cy="2052637"/>
          </a:xfrm>
          <a:prstGeom prst="rect">
            <a:avLst/>
          </a:prstGeom>
          <a:gradFill>
            <a:gsLst>
              <a:gs pos="0">
                <a:srgbClr val="FFBE86"/>
              </a:gs>
              <a:gs pos="35000">
                <a:srgbClr val="FFD0AA"/>
              </a:gs>
              <a:gs pos="100000">
                <a:srgbClr val="FFEBDB"/>
              </a:gs>
            </a:gsLst>
            <a:lin ang="16200000" scaled="0"/>
          </a:gradFill>
          <a:ln cap="flat" cmpd="sng" w="9525">
            <a:solidFill>
              <a:srgbClr val="F69240"/>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Fully connected neural network (classifier)</a:t>
            </a:r>
            <a:endParaRPr/>
          </a:p>
        </p:txBody>
      </p:sp>
      <p:cxnSp>
        <p:nvCxnSpPr>
          <p:cNvPr id="173" name="Google Shape;173;p10"/>
          <p:cNvCxnSpPr/>
          <p:nvPr/>
        </p:nvCxnSpPr>
        <p:spPr>
          <a:xfrm>
            <a:off x="7918450" y="5068887"/>
            <a:ext cx="552450" cy="0"/>
          </a:xfrm>
          <a:prstGeom prst="straightConnector1">
            <a:avLst/>
          </a:prstGeom>
          <a:noFill/>
          <a:ln cap="flat" cmpd="sng" w="25400">
            <a:solidFill>
              <a:srgbClr val="9BBB59"/>
            </a:solidFill>
            <a:prstDash val="solid"/>
            <a:miter lim="800000"/>
            <a:headEnd len="med" w="med" type="none"/>
            <a:tailEnd len="med" w="med" type="triangle"/>
          </a:ln>
          <a:effectLst>
            <a:outerShdw blurRad="63500" dir="5400000" dist="20000">
              <a:srgbClr val="000000">
                <a:alpha val="37647"/>
              </a:srgbClr>
            </a:outerShdw>
          </a:effectLst>
        </p:spPr>
      </p:cxnSp>
      <p:sp>
        <p:nvSpPr>
          <p:cNvPr id="174" name="Google Shape;174;p10"/>
          <p:cNvSpPr txBox="1"/>
          <p:nvPr/>
        </p:nvSpPr>
        <p:spPr>
          <a:xfrm>
            <a:off x="8415337" y="4892675"/>
            <a:ext cx="8429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175" name="Google Shape;175;p10"/>
          <p:cNvSpPr txBox="1"/>
          <p:nvPr/>
        </p:nvSpPr>
        <p:spPr>
          <a:xfrm>
            <a:off x="-63500" y="5716587"/>
            <a:ext cx="3214687" cy="831850"/>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Clr>
                <a:srgbClr val="000000"/>
              </a:buClr>
              <a:buSzPts val="1200"/>
              <a:buFont typeface="Helvetica Neue"/>
              <a:buNone/>
            </a:pPr>
            <a:r>
              <a:rPr b="1" i="0" lang="en-US" sz="1200" u="none" cap="none" strike="noStrike">
                <a:solidFill>
                  <a:srgbClr val="000000"/>
                </a:solidFill>
                <a:latin typeface="Helvetica Neue"/>
                <a:ea typeface="Helvetica Neue"/>
                <a:cs typeface="Helvetica Neue"/>
                <a:sym typeface="Helvetica Neue"/>
              </a:rPr>
              <a:t>Coronavirus: Can you get a </a:t>
            </a:r>
            <a:r>
              <a:rPr b="1" i="0" lang="en-US" sz="1200" u="sng" cap="none" strike="noStrike">
                <a:solidFill>
                  <a:srgbClr val="000000"/>
                </a:solidFill>
                <a:latin typeface="Helvetica Neue"/>
                <a:ea typeface="Helvetica Neue"/>
                <a:cs typeface="Helvetica Neue"/>
                <a:sym typeface="Helvetica Neue"/>
              </a:rPr>
              <a:t>vaccine</a:t>
            </a:r>
            <a:r>
              <a:rPr b="1" i="0" lang="en-US" sz="1200" u="none" cap="none" strike="noStrike">
                <a:solidFill>
                  <a:srgbClr val="000000"/>
                </a:solidFill>
                <a:latin typeface="Helvetica Neue"/>
                <a:ea typeface="Helvetica Neue"/>
                <a:cs typeface="Helvetica Neue"/>
                <a:sym typeface="Helvetica Neue"/>
              </a:rPr>
              <a:t> shot if you have a </a:t>
            </a:r>
            <a:r>
              <a:rPr b="1" i="0" lang="en-US" sz="1200" u="sng" cap="none" strike="noStrike">
                <a:solidFill>
                  <a:srgbClr val="000000"/>
                </a:solidFill>
                <a:latin typeface="Helvetica Neue"/>
                <a:ea typeface="Helvetica Neue"/>
                <a:cs typeface="Helvetica Neue"/>
                <a:sym typeface="Helvetica Neue"/>
              </a:rPr>
              <a:t>cold</a:t>
            </a:r>
            <a:r>
              <a:rPr b="1" i="0" lang="en-US" sz="1200" u="none" cap="none" strike="noStrike">
                <a:solidFill>
                  <a:srgbClr val="000000"/>
                </a:solidFill>
                <a:latin typeface="Helvetica Neue"/>
                <a:ea typeface="Helvetica Neue"/>
                <a:cs typeface="Helvetica Neue"/>
                <a:sym typeface="Helvetica Neue"/>
              </a:rPr>
              <a:t> or </a:t>
            </a:r>
            <a:r>
              <a:rPr b="1" i="0" lang="en-US" sz="1200" u="sng" cap="none" strike="noStrike">
                <a:solidFill>
                  <a:srgbClr val="000000"/>
                </a:solidFill>
                <a:latin typeface="Helvetica Neue"/>
                <a:ea typeface="Helvetica Neue"/>
                <a:cs typeface="Helvetica Neue"/>
                <a:sym typeface="Helvetica Neue"/>
              </a:rPr>
              <a:t>fever</a:t>
            </a:r>
            <a:r>
              <a:rPr b="1" i="0" lang="en-US" sz="1200" u="none" cap="none" strike="noStrike">
                <a:solidFill>
                  <a:srgbClr val="000000"/>
                </a:solidFill>
                <a:latin typeface="Helvetica Neue"/>
                <a:ea typeface="Helvetica Neue"/>
                <a:cs typeface="Helvetica Neue"/>
                <a:sym typeface="Helvetica Neue"/>
              </a:rPr>
              <a:t>? - Times of India</a:t>
            </a:r>
            <a:endParaRPr/>
          </a:p>
        </p:txBody>
      </p:sp>
      <p:cxnSp>
        <p:nvCxnSpPr>
          <p:cNvPr id="176" name="Google Shape;176;p10"/>
          <p:cNvCxnSpPr/>
          <p:nvPr/>
        </p:nvCxnSpPr>
        <p:spPr>
          <a:xfrm>
            <a:off x="2627312" y="4989512"/>
            <a:ext cx="800100" cy="0"/>
          </a:xfrm>
          <a:prstGeom prst="straightConnector1">
            <a:avLst/>
          </a:prstGeom>
          <a:noFill/>
          <a:ln cap="flat" cmpd="sng" w="25400">
            <a:solidFill>
              <a:srgbClr val="9BBB59"/>
            </a:solidFill>
            <a:prstDash val="solid"/>
            <a:miter lim="800000"/>
            <a:headEnd len="med" w="med" type="none"/>
            <a:tailEnd len="med" w="med" type="triangle"/>
          </a:ln>
          <a:effectLst>
            <a:outerShdw blurRad="63500" dir="5400000" dist="20000">
              <a:srgbClr val="000000">
                <a:alpha val="37647"/>
              </a:srgbClr>
            </a:outerShdw>
          </a:effectLst>
        </p:spPr>
      </p:cxnSp>
      <p:cxnSp>
        <p:nvCxnSpPr>
          <p:cNvPr id="177" name="Google Shape;177;p10"/>
          <p:cNvCxnSpPr/>
          <p:nvPr/>
        </p:nvCxnSpPr>
        <p:spPr>
          <a:xfrm>
            <a:off x="2874962" y="6034087"/>
            <a:ext cx="552450" cy="0"/>
          </a:xfrm>
          <a:prstGeom prst="straightConnector1">
            <a:avLst/>
          </a:prstGeom>
          <a:noFill/>
          <a:ln cap="flat" cmpd="sng" w="25400">
            <a:solidFill>
              <a:schemeClr val="accent2"/>
            </a:solidFill>
            <a:prstDash val="solid"/>
            <a:miter lim="800000"/>
            <a:headEnd len="med" w="med" type="none"/>
            <a:tailEnd len="med" w="med" type="triangle"/>
          </a:ln>
          <a:effectLst>
            <a:outerShdw blurRad="63500" dir="5400000" dist="20000">
              <a:srgbClr val="000000">
                <a:alpha val="37647"/>
              </a:srgbClr>
            </a:outerShdw>
          </a:effectLst>
        </p:spPr>
      </p:cxnSp>
      <p:cxnSp>
        <p:nvCxnSpPr>
          <p:cNvPr id="178" name="Google Shape;178;p10"/>
          <p:cNvCxnSpPr/>
          <p:nvPr/>
        </p:nvCxnSpPr>
        <p:spPr>
          <a:xfrm>
            <a:off x="5759450" y="6024562"/>
            <a:ext cx="571500" cy="0"/>
          </a:xfrm>
          <a:prstGeom prst="straightConnector1">
            <a:avLst/>
          </a:prstGeom>
          <a:noFill/>
          <a:ln cap="flat" cmpd="sng" w="25400">
            <a:solidFill>
              <a:schemeClr val="accent2"/>
            </a:solidFill>
            <a:prstDash val="solid"/>
            <a:miter lim="800000"/>
            <a:headEnd len="med" w="med" type="none"/>
            <a:tailEnd len="med" w="med" type="triangle"/>
          </a:ln>
          <a:effectLst>
            <a:outerShdw blurRad="63500" dir="5400000" dist="20000">
              <a:srgbClr val="000000">
                <a:alpha val="37647"/>
              </a:srgbClr>
            </a:outerShdw>
          </a:effectLst>
        </p:spPr>
      </p:cxnSp>
      <p:cxnSp>
        <p:nvCxnSpPr>
          <p:cNvPr id="179" name="Google Shape;179;p10"/>
          <p:cNvCxnSpPr/>
          <p:nvPr/>
        </p:nvCxnSpPr>
        <p:spPr>
          <a:xfrm>
            <a:off x="7918450" y="6034087"/>
            <a:ext cx="619125" cy="0"/>
          </a:xfrm>
          <a:prstGeom prst="straightConnector1">
            <a:avLst/>
          </a:prstGeom>
          <a:noFill/>
          <a:ln cap="flat" cmpd="sng" w="25400">
            <a:solidFill>
              <a:schemeClr val="accent2"/>
            </a:solidFill>
            <a:prstDash val="solid"/>
            <a:miter lim="800000"/>
            <a:headEnd len="med" w="med" type="none"/>
            <a:tailEnd len="med" w="med" type="triangle"/>
          </a:ln>
          <a:effectLst>
            <a:outerShdw blurRad="63500" dir="5400000" dist="20000">
              <a:srgbClr val="000000">
                <a:alpha val="37647"/>
              </a:srgbClr>
            </a:outerShdw>
          </a:effectLst>
        </p:spPr>
      </p:cxnSp>
      <p:sp>
        <p:nvSpPr>
          <p:cNvPr id="180" name="Google Shape;180;p10"/>
          <p:cNvSpPr txBox="1"/>
          <p:nvPr/>
        </p:nvSpPr>
        <p:spPr>
          <a:xfrm>
            <a:off x="8482012" y="5857875"/>
            <a:ext cx="8429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0.0</a:t>
            </a:r>
            <a:endParaRPr/>
          </a:p>
        </p:txBody>
      </p:sp>
      <p:sp>
        <p:nvSpPr>
          <p:cNvPr id="181" name="Google Shape;181;p10"/>
          <p:cNvSpPr txBox="1"/>
          <p:nvPr/>
        </p:nvSpPr>
        <p:spPr>
          <a:xfrm>
            <a:off x="8166100" y="4305300"/>
            <a:ext cx="1752600" cy="6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Probability</a:t>
            </a:r>
            <a:endParaRPr/>
          </a:p>
        </p:txBody>
      </p:sp>
      <p:sp>
        <p:nvSpPr>
          <p:cNvPr id="182" name="Google Shape;182;p10"/>
          <p:cNvSpPr txBox="1"/>
          <p:nvPr/>
        </p:nvSpPr>
        <p:spPr>
          <a:xfrm>
            <a:off x="309562" y="7694612"/>
            <a:ext cx="948848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0" lang="en-US" sz="2000" u="none">
                <a:solidFill>
                  <a:srgbClr val="0070C0"/>
                </a:solidFill>
                <a:latin typeface="Arial"/>
                <a:ea typeface="Arial"/>
                <a:cs typeface="Arial"/>
                <a:sym typeface="Arial"/>
              </a:rPr>
              <a:t>Of 186k Tweets, about 30k were predicted to be a Personal Report with a probability of &gt;0.5</a:t>
            </a:r>
            <a:r>
              <a:rPr b="1" i="0" lang="en-US" sz="2000" u="none">
                <a:solidFill>
                  <a:schemeClr val="dk1"/>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aphicFrame>
        <p:nvGraphicFramePr>
          <p:cNvPr id="188" name="Google Shape;188;p11"/>
          <p:cNvGraphicFramePr/>
          <p:nvPr/>
        </p:nvGraphicFramePr>
        <p:xfrm>
          <a:off x="338137" y="1943100"/>
          <a:ext cx="3000000" cy="3000000"/>
        </p:xfrm>
        <a:graphic>
          <a:graphicData uri="http://schemas.openxmlformats.org/drawingml/2006/table">
            <a:tbl>
              <a:tblPr>
                <a:noFill/>
                <a:tableStyleId>{D43E4DD9-0C5A-4F4D-8347-03D5D31DCA54}</a:tableStyleId>
              </a:tblPr>
              <a:tblGrid>
                <a:gridCol w="2754300"/>
                <a:gridCol w="1211250"/>
              </a:tblGrid>
              <a:tr h="301625">
                <a:tc>
                  <a:txBody>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Text</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Probability</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3975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2nd COVID-19 vaccine is currently kicking my ass.  Body aches all over.</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B050"/>
                        </a:buClr>
                        <a:buSzPts val="1800"/>
                        <a:buFont typeface="Arial"/>
                        <a:buNone/>
                      </a:pPr>
                      <a:r>
                        <a:rPr b="0" i="0" lang="en-US" sz="1800" u="none" cap="none" strike="noStrike">
                          <a:solidFill>
                            <a:srgbClr val="00B050"/>
                          </a:solidFill>
                          <a:latin typeface="Arial"/>
                          <a:ea typeface="Arial"/>
                          <a:cs typeface="Arial"/>
                          <a:sym typeface="Arial"/>
                        </a:rPr>
                        <a:t>0.7409</a:t>
                      </a:r>
                      <a:endParaRPr/>
                    </a:p>
                    <a:p>
                      <a:pPr indent="0" lvl="0" marL="0" marR="0" rtl="0" algn="l">
                        <a:spcBef>
                          <a:spcPts val="0"/>
                        </a:spcBef>
                        <a:spcAft>
                          <a:spcPts val="0"/>
                        </a:spcAft>
                        <a:buNone/>
                      </a:pPr>
                      <a:r>
                        <a:t/>
                      </a:r>
                      <a:endParaRPr b="0" i="0" sz="1800" u="none">
                        <a:solidFill>
                          <a:srgbClr val="00B050"/>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64135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Left arm hurts a lot more now #FullyVaccinated #COVID19 #Moderna</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B050"/>
                        </a:buClr>
                        <a:buSzPts val="1800"/>
                        <a:buFont typeface="Arial"/>
                        <a:buNone/>
                      </a:pPr>
                      <a:r>
                        <a:rPr b="0" i="0" lang="en-US" sz="1800" u="none">
                          <a:solidFill>
                            <a:srgbClr val="00B050"/>
                          </a:solidFill>
                          <a:latin typeface="Arial"/>
                          <a:ea typeface="Arial"/>
                          <a:cs typeface="Arial"/>
                          <a:sym typeface="Arial"/>
                        </a:rPr>
                        <a:t>0.7409</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63975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See your doctor FIRST, before you get the vaccine, especially if you have autoimmune disorders.</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0.4956</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784225">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Coronavirus: Can you get a vaccine shot if you have a cold or fever? - Times of India</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0.4957</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189" name="Google Shape;189;p11"/>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pic>
        <p:nvPicPr>
          <p:cNvPr descr="A picture containing text, line, plot, screenshot&#10;&#10;Description automatically generated" id="190" name="Google Shape;190;p11"/>
          <p:cNvPicPr preferRelativeResize="0"/>
          <p:nvPr/>
        </p:nvPicPr>
        <p:blipFill rotWithShape="1">
          <a:blip r:embed="rId3">
            <a:alphaModFix/>
          </a:blip>
          <a:srcRect b="0" l="0" r="0" t="0"/>
          <a:stretch/>
        </p:blipFill>
        <p:spPr>
          <a:xfrm>
            <a:off x="434975" y="5087937"/>
            <a:ext cx="3965575" cy="2708275"/>
          </a:xfrm>
          <a:prstGeom prst="rect">
            <a:avLst/>
          </a:prstGeom>
          <a:noFill/>
          <a:ln>
            <a:noFill/>
          </a:ln>
        </p:spPr>
      </p:pic>
      <p:sp>
        <p:nvSpPr>
          <p:cNvPr id="191" name="Google Shape;191;p11"/>
          <p:cNvSpPr txBox="1"/>
          <p:nvPr/>
        </p:nvSpPr>
        <p:spPr>
          <a:xfrm>
            <a:off x="176212" y="7920037"/>
            <a:ext cx="4594225" cy="203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74151"/>
              </a:buClr>
              <a:buSzPts val="1800"/>
              <a:buFont typeface="Arial"/>
              <a:buNone/>
            </a:pPr>
            <a:r>
              <a:rPr b="0" i="0" lang="en-US" sz="1800" u="none">
                <a:solidFill>
                  <a:srgbClr val="374151"/>
                </a:solidFill>
                <a:latin typeface="Arial"/>
                <a:ea typeface="Arial"/>
                <a:cs typeface="Arial"/>
                <a:sym typeface="Arial"/>
              </a:rPr>
              <a:t>We assessed the performance of the model in predicting Vaccine Symptom Tweets on a dataset that was not used for training. The area under the receiver operating characteristic curve indicated that the model accurately predicted the correct labels for nearly all the tweets.</a:t>
            </a:r>
            <a:endParaRPr/>
          </a:p>
        </p:txBody>
      </p:sp>
      <p:sp>
        <p:nvSpPr>
          <p:cNvPr id="192" name="Google Shape;192;p11"/>
          <p:cNvSpPr txBox="1"/>
          <p:nvPr/>
        </p:nvSpPr>
        <p:spPr>
          <a:xfrm>
            <a:off x="4983162" y="2744787"/>
            <a:ext cx="550862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0" i="0" lang="en-US" sz="1800" u="none">
                <a:solidFill>
                  <a:srgbClr val="0070C0"/>
                </a:solidFill>
                <a:latin typeface="Arial"/>
                <a:ea typeface="Arial"/>
                <a:cs typeface="Arial"/>
                <a:sym typeface="Arial"/>
              </a:rPr>
              <a:t>Using our model, we investigated COVID tweets since the beginning of the pandemic </a:t>
            </a:r>
            <a:endParaRPr/>
          </a:p>
        </p:txBody>
      </p:sp>
      <p:pic>
        <p:nvPicPr>
          <p:cNvPr id="193" name="Google Shape;193;p11"/>
          <p:cNvPicPr preferRelativeResize="0"/>
          <p:nvPr/>
        </p:nvPicPr>
        <p:blipFill rotWithShape="1">
          <a:blip r:embed="rId4">
            <a:alphaModFix/>
          </a:blip>
          <a:srcRect b="0" l="0" r="0" t="0"/>
          <a:stretch/>
        </p:blipFill>
        <p:spPr>
          <a:xfrm>
            <a:off x="5113337" y="3462337"/>
            <a:ext cx="5140325" cy="3856037"/>
          </a:xfrm>
          <a:prstGeom prst="rect">
            <a:avLst/>
          </a:prstGeom>
          <a:noFill/>
          <a:ln>
            <a:noFill/>
          </a:ln>
        </p:spPr>
      </p:pic>
      <p:sp>
        <p:nvSpPr>
          <p:cNvPr id="194" name="Google Shape;194;p11"/>
          <p:cNvSpPr txBox="1"/>
          <p:nvPr/>
        </p:nvSpPr>
        <p:spPr>
          <a:xfrm>
            <a:off x="5507037" y="7270750"/>
            <a:ext cx="4759325"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There is a sudden jump in the daily average probability of symptoms reported as a personal report on Twitter.</a:t>
            </a:r>
            <a:endParaRPr/>
          </a:p>
        </p:txBody>
      </p:sp>
      <p:cxnSp>
        <p:nvCxnSpPr>
          <p:cNvPr id="195" name="Google Shape;195;p11"/>
          <p:cNvCxnSpPr/>
          <p:nvPr/>
        </p:nvCxnSpPr>
        <p:spPr>
          <a:xfrm flipH="1">
            <a:off x="7723187" y="4151312"/>
            <a:ext cx="1338262" cy="1179512"/>
          </a:xfrm>
          <a:prstGeom prst="straightConnector1">
            <a:avLst/>
          </a:prstGeom>
          <a:noFill/>
          <a:ln cap="flat" cmpd="sng" w="25400">
            <a:solidFill>
              <a:schemeClr val="dk1"/>
            </a:solidFill>
            <a:prstDash val="solid"/>
            <a:miter lim="800000"/>
            <a:headEnd len="med" w="med" type="none"/>
            <a:tailEnd len="med" w="med" type="triangle"/>
          </a:ln>
          <a:effectLst>
            <a:outerShdw blurRad="63500" dir="5400000" dist="20000">
              <a:srgbClr val="000000">
                <a:alpha val="37647"/>
              </a:srgbClr>
            </a:outerShdw>
          </a:effectLst>
        </p:spPr>
      </p:cxnSp>
      <p:sp>
        <p:nvSpPr>
          <p:cNvPr id="196" name="Google Shape;196;p11"/>
          <p:cNvSpPr txBox="1"/>
          <p:nvPr/>
        </p:nvSpPr>
        <p:spPr>
          <a:xfrm>
            <a:off x="9078912" y="3908425"/>
            <a:ext cx="14605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Moderna vaccine approved for emergency use </a:t>
            </a:r>
            <a:endParaRPr/>
          </a:p>
        </p:txBody>
      </p:sp>
      <p:cxnSp>
        <p:nvCxnSpPr>
          <p:cNvPr id="197" name="Google Shape;197;p11"/>
          <p:cNvCxnSpPr/>
          <p:nvPr/>
        </p:nvCxnSpPr>
        <p:spPr>
          <a:xfrm flipH="1">
            <a:off x="7400925" y="3908425"/>
            <a:ext cx="857250" cy="1539875"/>
          </a:xfrm>
          <a:prstGeom prst="straightConnector1">
            <a:avLst/>
          </a:prstGeom>
          <a:noFill/>
          <a:ln cap="flat" cmpd="sng" w="25400">
            <a:solidFill>
              <a:schemeClr val="dk1"/>
            </a:solidFill>
            <a:prstDash val="solid"/>
            <a:miter lim="800000"/>
            <a:headEnd len="med" w="med" type="none"/>
            <a:tailEnd len="med" w="med" type="triangle"/>
          </a:ln>
          <a:effectLst>
            <a:outerShdw blurRad="63500" dir="5400000" dist="20000">
              <a:srgbClr val="000000">
                <a:alpha val="37647"/>
              </a:srgbClr>
            </a:outerShdw>
          </a:effectLst>
        </p:spPr>
      </p:cxnSp>
      <p:sp>
        <p:nvSpPr>
          <p:cNvPr id="198" name="Google Shape;198;p11"/>
          <p:cNvSpPr txBox="1"/>
          <p:nvPr/>
        </p:nvSpPr>
        <p:spPr>
          <a:xfrm>
            <a:off x="7040562" y="3562350"/>
            <a:ext cx="379095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Pfizer vaccine approved for emergency use </a:t>
            </a:r>
            <a:endParaRPr/>
          </a:p>
        </p:txBody>
      </p:sp>
      <p:sp>
        <p:nvSpPr>
          <p:cNvPr id="199" name="Google Shape;199;p11"/>
          <p:cNvSpPr txBox="1"/>
          <p:nvPr/>
        </p:nvSpPr>
        <p:spPr>
          <a:xfrm>
            <a:off x="271462" y="450850"/>
            <a:ext cx="10267950" cy="954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800"/>
              <a:buFont typeface="Arial"/>
              <a:buNone/>
            </a:pPr>
            <a:r>
              <a:rPr b="1" i="0" lang="en-US" sz="2800" u="none">
                <a:solidFill>
                  <a:srgbClr val="0070C0"/>
                </a:solidFill>
                <a:latin typeface="Arial"/>
                <a:ea typeface="Arial"/>
                <a:cs typeface="Arial"/>
                <a:sym typeface="Arial"/>
              </a:rPr>
              <a:t>The algorithmic detection using COVID-19 tweets demonstrated strong performance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205" name="Google Shape;205;p12"/>
          <p:cNvSpPr txBox="1"/>
          <p:nvPr/>
        </p:nvSpPr>
        <p:spPr>
          <a:xfrm>
            <a:off x="9361487" y="8355012"/>
            <a:ext cx="568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graphicFrame>
        <p:nvGraphicFramePr>
          <p:cNvPr id="206" name="Google Shape;206;p12"/>
          <p:cNvGraphicFramePr/>
          <p:nvPr/>
        </p:nvGraphicFramePr>
        <p:xfrm>
          <a:off x="327025" y="1498600"/>
          <a:ext cx="3000000" cy="3000000"/>
        </p:xfrm>
        <a:graphic>
          <a:graphicData uri="http://schemas.openxmlformats.org/drawingml/2006/table">
            <a:tbl>
              <a:tblPr>
                <a:noFill/>
                <a:tableStyleId>{D43E4DD9-0C5A-4F4D-8347-03D5D31DCA54}</a:tableStyleId>
              </a:tblPr>
              <a:tblGrid>
                <a:gridCol w="3529000"/>
                <a:gridCol w="1355725"/>
              </a:tblGrid>
              <a:tr h="417500">
                <a:tc>
                  <a:txBody>
                    <a:bodyPr/>
                    <a:lstStyle/>
                    <a:p>
                      <a:pPr indent="0" lvl="0" marL="0" marR="0" rtl="0" algn="ctr">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Monkeypox Tweet</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Probability</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41325">
                <a:tc>
                  <a:txBody>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a:solidFill>
                            <a:srgbClr val="000000"/>
                          </a:solidFill>
                          <a:latin typeface="Helvetica Neue"/>
                          <a:ea typeface="Helvetica Neue"/>
                          <a:cs typeface="Helvetica Neue"/>
                          <a:sym typeface="Helvetica Neue"/>
                        </a:rPr>
                        <a:t>The second vaccination for monkeypox was painful!</a:t>
                      </a:r>
                      <a:endParaRPr/>
                    </a:p>
                  </a:txBody>
                  <a:tcPr marT="38075" marB="38075" marR="38100" marL="381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B050"/>
                        </a:buClr>
                        <a:buSzPts val="1600"/>
                        <a:buFont typeface="Helvetica Neue"/>
                        <a:buNone/>
                      </a:pPr>
                      <a:r>
                        <a:rPr b="0" i="0" lang="en-US" sz="1600" u="none">
                          <a:solidFill>
                            <a:srgbClr val="00B050"/>
                          </a:solidFill>
                          <a:latin typeface="Helvetica Neue"/>
                          <a:ea typeface="Helvetica Neue"/>
                          <a:cs typeface="Helvetica Neue"/>
                          <a:sym typeface="Helvetica Neue"/>
                        </a:rPr>
                        <a:t>0.7408</a:t>
                      </a:r>
                      <a:endParaRPr/>
                    </a:p>
                  </a:txBody>
                  <a:tcPr marT="38075" marB="38075" marR="38100" marL="381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46075">
                <a:tc>
                  <a:txBody>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a:solidFill>
                            <a:srgbClr val="000000"/>
                          </a:solidFill>
                          <a:latin typeface="Helvetica Neue"/>
                          <a:ea typeface="Helvetica Neue"/>
                          <a:cs typeface="Helvetica Neue"/>
                          <a:sym typeface="Helvetica Neue"/>
                        </a:rPr>
                        <a:t>HOLY HECK the monkeypox (MPX) vaccine is so painful wtffffffff</a:t>
                      </a:r>
                      <a:endParaRPr/>
                    </a:p>
                  </a:txBody>
                  <a:tcPr marT="38075" marB="38075" marR="38100" marL="381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B050"/>
                        </a:buClr>
                        <a:buSzPts val="1600"/>
                        <a:buFont typeface="Helvetica Neue"/>
                        <a:buNone/>
                      </a:pPr>
                      <a:r>
                        <a:rPr b="0" i="0" lang="en-US" sz="1600" u="none">
                          <a:solidFill>
                            <a:srgbClr val="00B050"/>
                          </a:solidFill>
                          <a:latin typeface="Helvetica Neue"/>
                          <a:ea typeface="Helvetica Neue"/>
                          <a:cs typeface="Helvetica Neue"/>
                          <a:sym typeface="Helvetica Neue"/>
                        </a:rPr>
                        <a:t>0.7408</a:t>
                      </a:r>
                      <a:endParaRPr/>
                    </a:p>
                  </a:txBody>
                  <a:tcPr marT="38075" marB="38075" marR="38100" marL="381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189025">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this time tests are only available for monkeypox if you have symptoms (e.g., sores, skin rashes, fever, swollen glands) and are at risk for monkeypox./nFor information about vaccine and who might qualify, call Health Link at 811./n/n#SexTalkYYC</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chemeClr val="accent2"/>
                        </a:buClr>
                        <a:buSzPts val="1600"/>
                        <a:buFont typeface="Helvetica Neue"/>
                        <a:buNone/>
                      </a:pPr>
                      <a:r>
                        <a:rPr b="0" i="0" lang="en-US" sz="1600" u="none">
                          <a:solidFill>
                            <a:schemeClr val="accent2"/>
                          </a:solidFill>
                          <a:latin typeface="Helvetica Neue"/>
                          <a:ea typeface="Helvetica Neue"/>
                          <a:cs typeface="Helvetica Neue"/>
                          <a:sym typeface="Helvetica Neue"/>
                        </a:rPr>
                        <a:t>0.4962</a:t>
                      </a:r>
                      <a:endParaRPr/>
                    </a:p>
                  </a:txBody>
                  <a:tcPr marT="38075" marB="38075" marR="38100" marL="381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252525">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Did those choosing not2wear a mask get priority for #Covid19 vaccination?Is #monkeypox more prevalent in Italy than Australia?Isnt it available in Italy?Are they free in Australia&amp;amp;not in Italy?Everyone going to Africa could catch yellow fever but vax isn't free. #abcnews #auspol</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chemeClr val="accent2"/>
                        </a:buClr>
                        <a:buSzPts val="1600"/>
                        <a:buFont typeface="Helvetica Neue"/>
                        <a:buNone/>
                      </a:pPr>
                      <a:r>
                        <a:rPr b="0" i="0" lang="en-US" sz="1600" u="none">
                          <a:solidFill>
                            <a:schemeClr val="accent2"/>
                          </a:solidFill>
                          <a:latin typeface="Helvetica Neue"/>
                          <a:ea typeface="Helvetica Neue"/>
                          <a:cs typeface="Helvetica Neue"/>
                          <a:sym typeface="Helvetica Neue"/>
                        </a:rPr>
                        <a:t>0.4961</a:t>
                      </a:r>
                      <a:endParaRPr/>
                    </a:p>
                  </a:txBody>
                  <a:tcPr marT="38075" marB="38075" marR="38100" marL="381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pic>
        <p:nvPicPr>
          <p:cNvPr descr="A picture containing text, line, plot, diagram&#10;&#10;Description automatically generated" id="207" name="Google Shape;207;p12"/>
          <p:cNvPicPr preferRelativeResize="0"/>
          <p:nvPr/>
        </p:nvPicPr>
        <p:blipFill rotWithShape="1">
          <a:blip r:embed="rId3">
            <a:alphaModFix/>
          </a:blip>
          <a:srcRect b="0" l="0" r="0" t="0"/>
          <a:stretch/>
        </p:blipFill>
        <p:spPr>
          <a:xfrm>
            <a:off x="428625" y="5427662"/>
            <a:ext cx="4681537" cy="3090862"/>
          </a:xfrm>
          <a:prstGeom prst="rect">
            <a:avLst/>
          </a:prstGeom>
          <a:noFill/>
          <a:ln>
            <a:noFill/>
          </a:ln>
        </p:spPr>
      </p:pic>
      <p:sp>
        <p:nvSpPr>
          <p:cNvPr id="208" name="Google Shape;208;p12"/>
          <p:cNvSpPr txBox="1"/>
          <p:nvPr/>
        </p:nvSpPr>
        <p:spPr>
          <a:xfrm>
            <a:off x="254000" y="8593137"/>
            <a:ext cx="4957762" cy="12017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We manually labeled an additional 1,145 tweets related to monkeypox that mentioned both vaccine and symptoms. Despite being trained on COVID-19 tweets, our classifier demonstrated the ability to generalize to a different disease like monkeypox</a:t>
            </a:r>
            <a:r>
              <a:rPr b="0" i="0" lang="en-US" sz="1600" u="none">
                <a:solidFill>
                  <a:schemeClr val="dk1"/>
                </a:solidFill>
                <a:latin typeface="Arial"/>
                <a:ea typeface="Arial"/>
                <a:cs typeface="Arial"/>
                <a:sym typeface="Arial"/>
              </a:rPr>
              <a:t>.</a:t>
            </a:r>
            <a:endParaRPr/>
          </a:p>
        </p:txBody>
      </p:sp>
      <p:pic>
        <p:nvPicPr>
          <p:cNvPr id="209" name="Google Shape;209;p12"/>
          <p:cNvPicPr preferRelativeResize="0"/>
          <p:nvPr/>
        </p:nvPicPr>
        <p:blipFill rotWithShape="1">
          <a:blip r:embed="rId4">
            <a:alphaModFix/>
          </a:blip>
          <a:srcRect b="0" l="0" r="0" t="0"/>
          <a:stretch/>
        </p:blipFill>
        <p:spPr>
          <a:xfrm>
            <a:off x="5405437" y="2873375"/>
            <a:ext cx="5524500" cy="3414712"/>
          </a:xfrm>
          <a:prstGeom prst="rect">
            <a:avLst/>
          </a:prstGeom>
          <a:noFill/>
          <a:ln>
            <a:noFill/>
          </a:ln>
        </p:spPr>
      </p:pic>
      <p:sp>
        <p:nvSpPr>
          <p:cNvPr id="210" name="Google Shape;210;p12"/>
          <p:cNvSpPr txBox="1"/>
          <p:nvPr/>
        </p:nvSpPr>
        <p:spPr>
          <a:xfrm>
            <a:off x="5507037" y="1997075"/>
            <a:ext cx="5097462"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Arial"/>
              <a:buNone/>
            </a:pPr>
            <a:r>
              <a:rPr b="0" i="0" lang="en-US" sz="1800" u="none">
                <a:solidFill>
                  <a:srgbClr val="0070C0"/>
                </a:solidFill>
                <a:latin typeface="Arial"/>
                <a:ea typeface="Arial"/>
                <a:cs typeface="Arial"/>
                <a:sym typeface="Arial"/>
              </a:rPr>
              <a:t>Using our model, we investigated the kinds of vaccine symptoms are people reporting on twitter</a:t>
            </a:r>
            <a:endParaRPr/>
          </a:p>
        </p:txBody>
      </p:sp>
      <p:sp>
        <p:nvSpPr>
          <p:cNvPr id="211" name="Google Shape;211;p12"/>
          <p:cNvSpPr txBox="1"/>
          <p:nvPr/>
        </p:nvSpPr>
        <p:spPr>
          <a:xfrm>
            <a:off x="5611812" y="6340475"/>
            <a:ext cx="4992687" cy="181451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The UpSet plot visually shows which symptoms are mentioned together in the same tweets. It helps identify the overlap or intersections between different symptoms mentioned in the tweets.</a:t>
            </a:r>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We found that many tweets mentioned more than one symptom. </a:t>
            </a:r>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Commonly mentioned symptoms include itchiness, sore arm, and welts</a:t>
            </a:r>
            <a:endParaRPr/>
          </a:p>
        </p:txBody>
      </p:sp>
      <p:sp>
        <p:nvSpPr>
          <p:cNvPr id="212" name="Google Shape;212;p12"/>
          <p:cNvSpPr txBox="1"/>
          <p:nvPr/>
        </p:nvSpPr>
        <p:spPr>
          <a:xfrm>
            <a:off x="334962" y="244475"/>
            <a:ext cx="9313862" cy="954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800"/>
              <a:buFont typeface="Arial"/>
              <a:buNone/>
            </a:pPr>
            <a:r>
              <a:rPr b="1" i="0" lang="en-US" sz="2800" u="none">
                <a:solidFill>
                  <a:srgbClr val="0070C0"/>
                </a:solidFill>
                <a:latin typeface="Arial"/>
                <a:ea typeface="Arial"/>
                <a:cs typeface="Arial"/>
                <a:sym typeface="Arial"/>
              </a:rPr>
              <a:t>The algorithmic detection works for other diseases (i.e. mpox)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idx="1" type="body"/>
          </p:nvPr>
        </p:nvSpPr>
        <p:spPr>
          <a:xfrm>
            <a:off x="7129462" y="2352675"/>
            <a:ext cx="3548062" cy="6186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
                <a:ea typeface="Arial "/>
                <a:cs typeface="Arial "/>
                <a:sym typeface="Arial "/>
              </a:rPr>
              <a:t>As expected, we see that most proportion of Vaccine Symptoms tweets is associated with a negative sentiment.</a:t>
            </a:r>
            <a:endParaRPr/>
          </a:p>
          <a:p>
            <a:pPr indent="0" lvl="0" marL="0" marR="0" rtl="0" algn="l">
              <a:lnSpc>
                <a:spcPct val="100000"/>
              </a:lnSpc>
              <a:spcBef>
                <a:spcPts val="320"/>
              </a:spcBef>
              <a:spcAft>
                <a:spcPts val="0"/>
              </a:spcAft>
              <a:buClr>
                <a:srgbClr val="404040"/>
              </a:buClr>
              <a:buSzPts val="1600"/>
              <a:buFont typeface="Arial"/>
              <a:buNone/>
            </a:pPr>
            <a:r>
              <a:t/>
            </a:r>
            <a:endParaRPr b="0" i="0" sz="1600" u="none" cap="none" strike="noStrike">
              <a:solidFill>
                <a:schemeClr val="dk1"/>
              </a:solidFill>
              <a:latin typeface="Arial "/>
              <a:ea typeface="Arial "/>
              <a:cs typeface="Arial "/>
              <a:sym typeface="Arial "/>
            </a:endParaRPr>
          </a:p>
          <a:p>
            <a:pPr indent="0" lvl="0" marL="0" marR="0" rtl="0" algn="l">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
                <a:ea typeface="Arial "/>
                <a:cs typeface="Arial "/>
                <a:sym typeface="Arial "/>
              </a:rPr>
              <a:t>-By diving into sentiments linked to specific symptoms, we might be able to gain insights into how the public perceives different side effects.</a:t>
            </a:r>
            <a:endParaRPr/>
          </a:p>
          <a:p>
            <a:pPr indent="0" lvl="0" marL="0" marR="0" rtl="0" algn="l">
              <a:lnSpc>
                <a:spcPct val="100000"/>
              </a:lnSpc>
              <a:spcBef>
                <a:spcPts val="320"/>
              </a:spcBef>
              <a:spcAft>
                <a:spcPts val="0"/>
              </a:spcAft>
              <a:buClr>
                <a:srgbClr val="404040"/>
              </a:buClr>
              <a:buSzPts val="1600"/>
              <a:buFont typeface="Arial"/>
              <a:buNone/>
            </a:pPr>
            <a:r>
              <a:t/>
            </a:r>
            <a:endParaRPr b="0" i="0" sz="1600" u="none" cap="none" strike="noStrike">
              <a:solidFill>
                <a:schemeClr val="dk1"/>
              </a:solidFill>
              <a:latin typeface="Arial "/>
              <a:ea typeface="Arial "/>
              <a:cs typeface="Arial "/>
              <a:sym typeface="Arial "/>
            </a:endParaRPr>
          </a:p>
          <a:p>
            <a:pPr indent="0" lvl="0" marL="0" marR="0" rtl="0" algn="l">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
                <a:ea typeface="Arial "/>
                <a:cs typeface="Arial "/>
                <a:sym typeface="Arial "/>
              </a:rPr>
              <a:t>-Conducting narrative analysis on negative sentiments might help reveal underlying concerns and misunderstandings. For instance, exploring the perceived severity of symptoms can provide valuable insights for addressing these concerns through targeted communication strategies</a:t>
            </a:r>
            <a:r>
              <a:rPr b="0" i="0" lang="en-US" sz="1600" u="none" cap="none" strike="noStrike">
                <a:solidFill>
                  <a:srgbClr val="374151"/>
                </a:solidFill>
                <a:latin typeface="Arial "/>
                <a:ea typeface="Arial "/>
                <a:cs typeface="Arial "/>
                <a:sym typeface="Arial "/>
              </a:rPr>
              <a:t>.</a:t>
            </a:r>
            <a:endParaRPr/>
          </a:p>
        </p:txBody>
      </p:sp>
      <p:sp>
        <p:nvSpPr>
          <p:cNvPr id="218" name="Google Shape;218;p13"/>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pic>
        <p:nvPicPr>
          <p:cNvPr descr="Chart, histogram&#10;&#10;Description automatically generated" id="219" name="Google Shape;219;p13"/>
          <p:cNvPicPr preferRelativeResize="0"/>
          <p:nvPr/>
        </p:nvPicPr>
        <p:blipFill rotWithShape="1">
          <a:blip r:embed="rId3">
            <a:alphaModFix/>
          </a:blip>
          <a:srcRect b="0" l="0" r="0" t="0"/>
          <a:stretch/>
        </p:blipFill>
        <p:spPr>
          <a:xfrm>
            <a:off x="338137" y="1906587"/>
            <a:ext cx="6321425" cy="3605212"/>
          </a:xfrm>
          <a:prstGeom prst="rect">
            <a:avLst/>
          </a:prstGeom>
          <a:noFill/>
          <a:ln>
            <a:noFill/>
          </a:ln>
        </p:spPr>
      </p:pic>
      <p:pic>
        <p:nvPicPr>
          <p:cNvPr id="220" name="Google Shape;220;p13"/>
          <p:cNvPicPr preferRelativeResize="0"/>
          <p:nvPr/>
        </p:nvPicPr>
        <p:blipFill rotWithShape="1">
          <a:blip r:embed="rId4">
            <a:alphaModFix/>
          </a:blip>
          <a:srcRect b="0" l="0" r="0" t="0"/>
          <a:stretch/>
        </p:blipFill>
        <p:spPr>
          <a:xfrm>
            <a:off x="163512" y="6245225"/>
            <a:ext cx="5940425" cy="3667125"/>
          </a:xfrm>
          <a:prstGeom prst="rect">
            <a:avLst/>
          </a:prstGeom>
          <a:noFill/>
          <a:ln>
            <a:noFill/>
          </a:ln>
        </p:spPr>
      </p:pic>
      <p:sp>
        <p:nvSpPr>
          <p:cNvPr id="221" name="Google Shape;221;p13"/>
          <p:cNvSpPr txBox="1"/>
          <p:nvPr/>
        </p:nvSpPr>
        <p:spPr>
          <a:xfrm>
            <a:off x="163512" y="190500"/>
            <a:ext cx="10514012" cy="14049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2800"/>
              <a:buFont typeface="Arial"/>
              <a:buNone/>
            </a:pPr>
            <a:r>
              <a:rPr b="0" i="0" lang="en-US" sz="2800" u="none">
                <a:solidFill>
                  <a:srgbClr val="0070C0"/>
                </a:solidFill>
                <a:latin typeface="Arial"/>
                <a:ea typeface="Arial"/>
                <a:cs typeface="Arial"/>
                <a:sym typeface="Arial"/>
              </a:rPr>
              <a:t>Furthermore, we examined methods for </a:t>
            </a:r>
            <a:r>
              <a:rPr b="1" i="0" lang="en-US" sz="2800" u="none">
                <a:solidFill>
                  <a:srgbClr val="0070C0"/>
                </a:solidFill>
                <a:latin typeface="Arial"/>
                <a:ea typeface="Arial"/>
                <a:cs typeface="Arial"/>
                <a:sym typeface="Arial"/>
              </a:rPr>
              <a:t>sentiment analysis </a:t>
            </a:r>
            <a:r>
              <a:rPr b="0" i="0" lang="en-US" sz="2800" u="none">
                <a:solidFill>
                  <a:srgbClr val="0070C0"/>
                </a:solidFill>
                <a:latin typeface="Arial"/>
                <a:ea typeface="Arial"/>
                <a:cs typeface="Arial"/>
                <a:sym typeface="Arial"/>
              </a:rPr>
              <a:t>to understand public attitudes towards mentioned vaccine symptoms, with a specific case example centered on Mpox</a:t>
            </a:r>
            <a:endParaRPr/>
          </a:p>
        </p:txBody>
      </p:sp>
      <p:sp>
        <p:nvSpPr>
          <p:cNvPr id="222" name="Google Shape;222;p13"/>
          <p:cNvSpPr txBox="1"/>
          <p:nvPr/>
        </p:nvSpPr>
        <p:spPr>
          <a:xfrm>
            <a:off x="338137" y="5321300"/>
            <a:ext cx="5589587" cy="738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We see that there is a lag between number of Vaccine Symptoms reported and reported number of cases (data was not acquired for August 2022)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a29e6d6ed8_0_33"/>
          <p:cNvSpPr txBox="1"/>
          <p:nvPr>
            <p:ph idx="12" type="sldNum"/>
          </p:nvPr>
        </p:nvSpPr>
        <p:spPr>
          <a:xfrm>
            <a:off x="10148887" y="10055225"/>
            <a:ext cx="685800" cy="57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fld id="{00000000-1234-1234-1234-123412341234}" type="slidenum">
              <a:rPr lang="en-US"/>
              <a:t>‹#›</a:t>
            </a:fld>
            <a:endParaRPr/>
          </a:p>
        </p:txBody>
      </p:sp>
      <p:pic>
        <p:nvPicPr>
          <p:cNvPr id="229" name="Google Shape;229;g2a29e6d6ed8_0_33"/>
          <p:cNvPicPr preferRelativeResize="0"/>
          <p:nvPr/>
        </p:nvPicPr>
        <p:blipFill>
          <a:blip r:embed="rId3">
            <a:alphaModFix/>
          </a:blip>
          <a:stretch>
            <a:fillRect/>
          </a:stretch>
        </p:blipFill>
        <p:spPr>
          <a:xfrm>
            <a:off x="152400" y="2444500"/>
            <a:ext cx="10710848" cy="3375540"/>
          </a:xfrm>
          <a:prstGeom prst="rect">
            <a:avLst/>
          </a:prstGeom>
          <a:noFill/>
          <a:ln>
            <a:noFill/>
          </a:ln>
        </p:spPr>
      </p:pic>
      <p:sp>
        <p:nvSpPr>
          <p:cNvPr id="230" name="Google Shape;230;g2a29e6d6ed8_0_33"/>
          <p:cNvSpPr txBox="1"/>
          <p:nvPr/>
        </p:nvSpPr>
        <p:spPr>
          <a:xfrm>
            <a:off x="163500" y="190500"/>
            <a:ext cx="10514100" cy="817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2800"/>
              <a:buFont typeface="Arial"/>
              <a:buNone/>
            </a:pPr>
            <a:r>
              <a:rPr lang="en-US" sz="2800">
                <a:solidFill>
                  <a:srgbClr val="0070C0"/>
                </a:solidFill>
              </a:rPr>
              <a:t>A further look into sentiment analysis</a:t>
            </a:r>
            <a:endParaRPr/>
          </a:p>
        </p:txBody>
      </p:sp>
      <p:sp>
        <p:nvSpPr>
          <p:cNvPr id="231" name="Google Shape;231;g2a29e6d6ed8_0_33"/>
          <p:cNvSpPr txBox="1"/>
          <p:nvPr>
            <p:ph idx="1" type="body"/>
          </p:nvPr>
        </p:nvSpPr>
        <p:spPr>
          <a:xfrm>
            <a:off x="152375" y="1184250"/>
            <a:ext cx="10219200" cy="101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20"/>
              </a:spcBef>
              <a:spcAft>
                <a:spcPts val="0"/>
              </a:spcAft>
              <a:buClr>
                <a:schemeClr val="dk1"/>
              </a:buClr>
              <a:buSzPts val="1600"/>
              <a:buFont typeface="Arial"/>
              <a:buNone/>
            </a:pPr>
            <a:r>
              <a:rPr lang="en-US" sz="1600">
                <a:solidFill>
                  <a:schemeClr val="dk1"/>
                </a:solidFill>
                <a:latin typeface="Arial "/>
                <a:ea typeface="Arial "/>
                <a:cs typeface="Arial "/>
                <a:sym typeface="Arial "/>
              </a:rPr>
              <a:t>This shows sentiment on a broader set of data: all Tweets mentioning a vaccine, rather than Tweets mentioning both a vaccine and a symptom. This shows a clearer picture of how sentiment looks in online discussions towards vaccines themselves.</a:t>
            </a:r>
            <a:endParaRPr/>
          </a:p>
        </p:txBody>
      </p:sp>
      <p:sp>
        <p:nvSpPr>
          <p:cNvPr id="232" name="Google Shape;232;g2a29e6d6ed8_0_33"/>
          <p:cNvSpPr txBox="1"/>
          <p:nvPr/>
        </p:nvSpPr>
        <p:spPr>
          <a:xfrm>
            <a:off x="701125" y="5751838"/>
            <a:ext cx="11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404040"/>
                </a:solidFill>
              </a:rPr>
              <a:t>2022-06</a:t>
            </a:r>
            <a:endParaRPr sz="1800">
              <a:solidFill>
                <a:srgbClr val="404040"/>
              </a:solidFill>
            </a:endParaRPr>
          </a:p>
        </p:txBody>
      </p:sp>
      <p:sp>
        <p:nvSpPr>
          <p:cNvPr id="233" name="Google Shape;233;g2a29e6d6ed8_0_33"/>
          <p:cNvSpPr txBox="1"/>
          <p:nvPr/>
        </p:nvSpPr>
        <p:spPr>
          <a:xfrm>
            <a:off x="2626375" y="5751838"/>
            <a:ext cx="11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404040"/>
                </a:solidFill>
              </a:rPr>
              <a:t>2023-06</a:t>
            </a:r>
            <a:endParaRPr sz="1800">
              <a:solidFill>
                <a:srgbClr val="404040"/>
              </a:solidFill>
            </a:endParaRPr>
          </a:p>
        </p:txBody>
      </p:sp>
      <p:sp>
        <p:nvSpPr>
          <p:cNvPr id="234" name="Google Shape;234;g2a29e6d6ed8_0_33"/>
          <p:cNvSpPr txBox="1"/>
          <p:nvPr/>
        </p:nvSpPr>
        <p:spPr>
          <a:xfrm>
            <a:off x="4225875" y="5751838"/>
            <a:ext cx="11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404040"/>
                </a:solidFill>
              </a:rPr>
              <a:t>2022-08</a:t>
            </a:r>
            <a:endParaRPr sz="1800">
              <a:solidFill>
                <a:srgbClr val="404040"/>
              </a:solidFill>
            </a:endParaRPr>
          </a:p>
        </p:txBody>
      </p:sp>
      <p:sp>
        <p:nvSpPr>
          <p:cNvPr id="235" name="Google Shape;235;g2a29e6d6ed8_0_33"/>
          <p:cNvSpPr txBox="1"/>
          <p:nvPr/>
        </p:nvSpPr>
        <p:spPr>
          <a:xfrm>
            <a:off x="6151125" y="5751838"/>
            <a:ext cx="11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404040"/>
                </a:solidFill>
              </a:rPr>
              <a:t>2023-06</a:t>
            </a:r>
            <a:endParaRPr sz="1800">
              <a:solidFill>
                <a:srgbClr val="404040"/>
              </a:solidFill>
            </a:endParaRPr>
          </a:p>
        </p:txBody>
      </p:sp>
      <p:sp>
        <p:nvSpPr>
          <p:cNvPr id="236" name="Google Shape;236;g2a29e6d6ed8_0_33"/>
          <p:cNvSpPr txBox="1"/>
          <p:nvPr/>
        </p:nvSpPr>
        <p:spPr>
          <a:xfrm>
            <a:off x="7750625" y="5751838"/>
            <a:ext cx="11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404040"/>
                </a:solidFill>
              </a:rPr>
              <a:t>2023-04</a:t>
            </a:r>
            <a:endParaRPr sz="1800">
              <a:solidFill>
                <a:srgbClr val="404040"/>
              </a:solidFill>
            </a:endParaRPr>
          </a:p>
        </p:txBody>
      </p:sp>
      <p:sp>
        <p:nvSpPr>
          <p:cNvPr id="237" name="Google Shape;237;g2a29e6d6ed8_0_33"/>
          <p:cNvSpPr txBox="1"/>
          <p:nvPr/>
        </p:nvSpPr>
        <p:spPr>
          <a:xfrm>
            <a:off x="9675875" y="5751838"/>
            <a:ext cx="11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404040"/>
                </a:solidFill>
              </a:rPr>
              <a:t>2023-06</a:t>
            </a:r>
            <a:endParaRPr sz="1800">
              <a:solidFill>
                <a:srgbClr val="404040"/>
              </a:solidFill>
            </a:endParaRPr>
          </a:p>
        </p:txBody>
      </p:sp>
      <p:sp>
        <p:nvSpPr>
          <p:cNvPr id="238" name="Google Shape;238;g2a29e6d6ed8_0_33"/>
          <p:cNvSpPr txBox="1"/>
          <p:nvPr>
            <p:ph idx="1" type="body"/>
          </p:nvPr>
        </p:nvSpPr>
        <p:spPr>
          <a:xfrm>
            <a:off x="152375" y="6511025"/>
            <a:ext cx="10219200" cy="101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20"/>
              </a:spcBef>
              <a:spcAft>
                <a:spcPts val="0"/>
              </a:spcAft>
              <a:buClr>
                <a:schemeClr val="dk1"/>
              </a:buClr>
              <a:buSzPts val="1600"/>
              <a:buFont typeface="Arial"/>
              <a:buNone/>
            </a:pPr>
            <a:r>
              <a:rPr lang="en-US" sz="1600">
                <a:solidFill>
                  <a:schemeClr val="dk1"/>
                </a:solidFill>
                <a:latin typeface="Arial "/>
                <a:ea typeface="Arial "/>
                <a:cs typeface="Arial "/>
                <a:sym typeface="Arial "/>
              </a:rPr>
              <a:t>In mpox, even though peak vaccination in the US occurred in august 2022 (first dose), and september 2022 (second dose)1, there was a sudden and sustained spike of negative posts relating to mpox vaccines starting in </a:t>
            </a:r>
            <a:r>
              <a:rPr lang="en-US" sz="1600">
                <a:solidFill>
                  <a:schemeClr val="dk1"/>
                </a:solidFill>
                <a:latin typeface="Arial "/>
                <a:ea typeface="Arial "/>
                <a:cs typeface="Arial "/>
                <a:sym typeface="Arial "/>
              </a:rPr>
              <a:t>january</a:t>
            </a:r>
            <a:r>
              <a:rPr lang="en-US" sz="1600">
                <a:solidFill>
                  <a:schemeClr val="dk1"/>
                </a:solidFill>
                <a:latin typeface="Arial "/>
                <a:ea typeface="Arial "/>
                <a:cs typeface="Arial "/>
                <a:sym typeface="Arial "/>
              </a:rPr>
              <a:t>, 2023, well after peak vaccination had subsided.</a:t>
            </a:r>
            <a:endParaRPr/>
          </a:p>
        </p:txBody>
      </p:sp>
      <p:sp>
        <p:nvSpPr>
          <p:cNvPr id="239" name="Google Shape;239;g2a29e6d6ed8_0_33"/>
          <p:cNvSpPr txBox="1"/>
          <p:nvPr/>
        </p:nvSpPr>
        <p:spPr>
          <a:xfrm>
            <a:off x="163500" y="9267600"/>
            <a:ext cx="83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https://www.cdc.gov/mmwr/volumes/72/wr/mm7213a4.htm#F1_down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idx="1" type="body"/>
          </p:nvPr>
        </p:nvSpPr>
        <p:spPr>
          <a:xfrm>
            <a:off x="303212" y="1658937"/>
            <a:ext cx="10339387" cy="70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rgbClr val="374151"/>
              </a:buClr>
              <a:buSzPts val="1800"/>
              <a:buFont typeface="Arial"/>
              <a:buNone/>
            </a:pPr>
            <a:r>
              <a:rPr b="1" i="0" lang="en-US" sz="1800" u="none" cap="none" strike="noStrike">
                <a:solidFill>
                  <a:srgbClr val="374151"/>
                </a:solidFill>
                <a:latin typeface="Arial"/>
                <a:ea typeface="Arial"/>
                <a:cs typeface="Arial"/>
                <a:sym typeface="Arial"/>
              </a:rPr>
              <a:t>Assess Alignment with CAEFISS Database: </a:t>
            </a:r>
            <a:r>
              <a:rPr b="0" i="0" lang="en-US" sz="1800" u="none" cap="none" strike="noStrike">
                <a:solidFill>
                  <a:srgbClr val="374151"/>
                </a:solidFill>
                <a:latin typeface="Arial"/>
                <a:ea typeface="Arial"/>
                <a:cs typeface="Arial"/>
                <a:sym typeface="Arial"/>
              </a:rPr>
              <a:t>Collaborate with the Vaccine Safety team to ensure the alignment of first-report dates from Twitter Data with the CAEFISS database.</a:t>
            </a:r>
            <a:endParaRPr/>
          </a:p>
          <a:p>
            <a:pPr indent="0" lvl="0" marL="0" marR="0" rtl="0" algn="l">
              <a:lnSpc>
                <a:spcPct val="100000"/>
              </a:lnSpc>
              <a:spcBef>
                <a:spcPts val="360"/>
              </a:spcBef>
              <a:spcAft>
                <a:spcPts val="0"/>
              </a:spcAft>
              <a:buClr>
                <a:srgbClr val="404040"/>
              </a:buClr>
              <a:buSzPts val="1800"/>
              <a:buFont typeface="Arial"/>
              <a:buNone/>
            </a:pPr>
            <a:r>
              <a:t/>
            </a:r>
            <a:endParaRPr b="0" i="0" sz="1800" u="none" cap="none" strike="noStrike">
              <a:solidFill>
                <a:srgbClr val="374151"/>
              </a:solidFill>
              <a:latin typeface="Arial"/>
              <a:ea typeface="Arial"/>
              <a:cs typeface="Arial"/>
              <a:sym typeface="Arial"/>
            </a:endParaRPr>
          </a:p>
          <a:p>
            <a:pPr indent="0" lvl="0" marL="0" marR="0" rtl="0" algn="l">
              <a:lnSpc>
                <a:spcPct val="100000"/>
              </a:lnSpc>
              <a:spcBef>
                <a:spcPts val="360"/>
              </a:spcBef>
              <a:spcAft>
                <a:spcPts val="0"/>
              </a:spcAft>
              <a:buClr>
                <a:srgbClr val="374151"/>
              </a:buClr>
              <a:buSzPts val="1800"/>
              <a:buFont typeface="Arial"/>
              <a:buNone/>
            </a:pPr>
            <a:r>
              <a:rPr b="1" i="0" lang="en-US" sz="1800" u="none" cap="none" strike="noStrike">
                <a:solidFill>
                  <a:srgbClr val="374151"/>
                </a:solidFill>
                <a:latin typeface="Arial"/>
                <a:ea typeface="Arial"/>
                <a:cs typeface="Arial"/>
                <a:sym typeface="Arial"/>
              </a:rPr>
              <a:t>Define aberration detection approach: </a:t>
            </a:r>
            <a:r>
              <a:rPr b="0" i="0" lang="en-US" sz="1800" u="none" cap="none" strike="noStrike">
                <a:solidFill>
                  <a:srgbClr val="374151"/>
                </a:solidFill>
                <a:latin typeface="Arial"/>
                <a:ea typeface="Arial"/>
                <a:cs typeface="Arial"/>
                <a:sym typeface="Arial"/>
              </a:rPr>
              <a:t>Develop strategy for detecting aberrations in the data related to specific symptom mentions. </a:t>
            </a:r>
            <a:endParaRPr b="1" i="0" sz="1800" u="none" cap="none" strike="noStrike">
              <a:solidFill>
                <a:srgbClr val="374151"/>
              </a:solidFill>
              <a:latin typeface="Arial"/>
              <a:ea typeface="Arial"/>
              <a:cs typeface="Arial"/>
              <a:sym typeface="Arial"/>
            </a:endParaRPr>
          </a:p>
          <a:p>
            <a:pPr indent="0" lvl="0" marL="0" marR="0" rtl="0" algn="l">
              <a:lnSpc>
                <a:spcPct val="100000"/>
              </a:lnSpc>
              <a:spcBef>
                <a:spcPts val="360"/>
              </a:spcBef>
              <a:spcAft>
                <a:spcPts val="0"/>
              </a:spcAft>
              <a:buClr>
                <a:srgbClr val="404040"/>
              </a:buClr>
              <a:buSzPts val="1800"/>
              <a:buFont typeface="Arial"/>
              <a:buNone/>
            </a:pPr>
            <a:r>
              <a:t/>
            </a:r>
            <a:endParaRPr b="0" i="0" sz="1800" u="none" cap="none" strike="noStrike">
              <a:solidFill>
                <a:srgbClr val="374151"/>
              </a:solidFill>
              <a:latin typeface="Arial"/>
              <a:ea typeface="Arial"/>
              <a:cs typeface="Arial"/>
              <a:sym typeface="Arial"/>
            </a:endParaRPr>
          </a:p>
          <a:p>
            <a:pPr indent="0" lvl="0" marL="0" marR="0" rtl="0" algn="l">
              <a:lnSpc>
                <a:spcPct val="100000"/>
              </a:lnSpc>
              <a:spcBef>
                <a:spcPts val="360"/>
              </a:spcBef>
              <a:spcAft>
                <a:spcPts val="0"/>
              </a:spcAft>
              <a:buClr>
                <a:srgbClr val="374151"/>
              </a:buClr>
              <a:buSzPts val="1800"/>
              <a:buFont typeface="Arial"/>
              <a:buNone/>
            </a:pPr>
            <a:r>
              <a:rPr b="1" i="0" lang="en-US" sz="1800" u="none" cap="none" strike="noStrike">
                <a:solidFill>
                  <a:srgbClr val="374151"/>
                </a:solidFill>
                <a:latin typeface="Arial"/>
                <a:ea typeface="Arial"/>
                <a:cs typeface="Arial"/>
                <a:sym typeface="Arial"/>
              </a:rPr>
              <a:t>Define Core Metrics and Visuals: </a:t>
            </a:r>
            <a:r>
              <a:rPr b="0" i="0" lang="en-US" sz="1800" u="none" cap="none" strike="noStrike">
                <a:solidFill>
                  <a:srgbClr val="374151"/>
                </a:solidFill>
                <a:latin typeface="Arial"/>
                <a:ea typeface="Arial"/>
                <a:cs typeface="Arial"/>
                <a:sym typeface="Arial"/>
              </a:rPr>
              <a:t>Establish key metrics and visual representations for effective data dissemination.</a:t>
            </a:r>
            <a:endParaRPr/>
          </a:p>
          <a:p>
            <a:pPr indent="0" lvl="0" marL="0" marR="0" rtl="0" algn="l">
              <a:lnSpc>
                <a:spcPct val="100000"/>
              </a:lnSpc>
              <a:spcBef>
                <a:spcPts val="360"/>
              </a:spcBef>
              <a:spcAft>
                <a:spcPts val="0"/>
              </a:spcAft>
              <a:buClr>
                <a:srgbClr val="404040"/>
              </a:buClr>
              <a:buSzPts val="1800"/>
              <a:buFont typeface="Arial"/>
              <a:buNone/>
            </a:pPr>
            <a:r>
              <a:t/>
            </a:r>
            <a:endParaRPr b="0" i="0" sz="1800" u="none" cap="none" strike="noStrike">
              <a:solidFill>
                <a:srgbClr val="374151"/>
              </a:solidFill>
              <a:latin typeface="Arial"/>
              <a:ea typeface="Arial"/>
              <a:cs typeface="Arial"/>
              <a:sym typeface="Arial"/>
            </a:endParaRPr>
          </a:p>
          <a:p>
            <a:pPr indent="0" lvl="0" marL="0" marR="0" rtl="0" algn="l">
              <a:lnSpc>
                <a:spcPct val="100000"/>
              </a:lnSpc>
              <a:spcBef>
                <a:spcPts val="360"/>
              </a:spcBef>
              <a:spcAft>
                <a:spcPts val="0"/>
              </a:spcAft>
              <a:buClr>
                <a:srgbClr val="404040"/>
              </a:buClr>
              <a:buSzPts val="1800"/>
              <a:buFont typeface="Arial"/>
              <a:buNone/>
            </a:pPr>
            <a:r>
              <a:rPr b="1" i="0" lang="en-US" sz="1800" u="none" cap="none" strike="noStrike">
                <a:solidFill>
                  <a:srgbClr val="404040"/>
                </a:solidFill>
                <a:latin typeface="Arial"/>
                <a:ea typeface="Arial"/>
                <a:cs typeface="Arial"/>
                <a:sym typeface="Arial"/>
              </a:rPr>
              <a:t>Explore Methods for Expanding Scope:</a:t>
            </a:r>
            <a:r>
              <a:rPr b="0" i="0" lang="en-US" sz="1800" u="none" cap="none" strike="noStrike">
                <a:solidFill>
                  <a:srgbClr val="374151"/>
                </a:solidFill>
                <a:latin typeface="Arial"/>
                <a:ea typeface="Arial"/>
                <a:cs typeface="Arial"/>
                <a:sym typeface="Arial"/>
              </a:rPr>
              <a:t> Investigate methods for broadening the scope of our analysis beyond symptom mentions to capture broader perceived safety concerns.</a:t>
            </a:r>
            <a:endParaRPr/>
          </a:p>
          <a:p>
            <a:pPr indent="0" lvl="0" marL="0" marR="0" rtl="0" algn="l">
              <a:lnSpc>
                <a:spcPct val="100000"/>
              </a:lnSpc>
              <a:spcBef>
                <a:spcPts val="360"/>
              </a:spcBef>
              <a:spcAft>
                <a:spcPts val="0"/>
              </a:spcAft>
              <a:buClr>
                <a:srgbClr val="404040"/>
              </a:buClr>
              <a:buSzPts val="1800"/>
              <a:buFont typeface="Arial"/>
              <a:buNone/>
            </a:pPr>
            <a:r>
              <a:t/>
            </a:r>
            <a:endParaRPr b="0" i="0" sz="1800" u="none" cap="none" strike="noStrike">
              <a:solidFill>
                <a:srgbClr val="374151"/>
              </a:solidFill>
              <a:latin typeface="Arial"/>
              <a:ea typeface="Arial"/>
              <a:cs typeface="Arial"/>
              <a:sym typeface="Arial"/>
            </a:endParaRPr>
          </a:p>
          <a:p>
            <a:pPr indent="0" lvl="0" marL="0" marR="0" rtl="0" algn="l">
              <a:lnSpc>
                <a:spcPct val="100000"/>
              </a:lnSpc>
              <a:spcBef>
                <a:spcPts val="360"/>
              </a:spcBef>
              <a:spcAft>
                <a:spcPts val="0"/>
              </a:spcAft>
              <a:buClr>
                <a:srgbClr val="404040"/>
              </a:buClr>
              <a:buSzPts val="1800"/>
              <a:buFont typeface="Arial"/>
              <a:buNone/>
            </a:pPr>
            <a:r>
              <a:rPr b="1" i="0" lang="en-US" sz="1800" u="none" cap="none" strike="noStrike">
                <a:solidFill>
                  <a:srgbClr val="404040"/>
                </a:solidFill>
                <a:latin typeface="Arial"/>
                <a:ea typeface="Arial"/>
                <a:cs typeface="Arial"/>
                <a:sym typeface="Arial"/>
              </a:rPr>
              <a:t>Explore Integration of Other Analytic Frameworks:</a:t>
            </a:r>
            <a:r>
              <a:rPr b="0" i="0" lang="en-US" sz="1800" u="none" cap="none" strike="noStrike">
                <a:solidFill>
                  <a:srgbClr val="374151"/>
                </a:solidFill>
                <a:latin typeface="Arial"/>
                <a:ea typeface="Arial"/>
                <a:cs typeface="Arial"/>
                <a:sym typeface="Arial"/>
              </a:rPr>
              <a:t> Investigate the integration of additional analytic frameworks, such as topic and theme analysis, contextual narrative analysis, and potential demographic insights, into our evolving methodologies.</a:t>
            </a:r>
            <a:endParaRPr/>
          </a:p>
          <a:p>
            <a:pPr indent="0" lvl="0" marL="0" marR="0" rtl="0" algn="l">
              <a:lnSpc>
                <a:spcPct val="100000"/>
              </a:lnSpc>
              <a:spcBef>
                <a:spcPts val="360"/>
              </a:spcBef>
              <a:spcAft>
                <a:spcPts val="0"/>
              </a:spcAft>
              <a:buClr>
                <a:srgbClr val="404040"/>
              </a:buClr>
              <a:buSzPts val="1800"/>
              <a:buFont typeface="Arial"/>
              <a:buNone/>
            </a:pPr>
            <a:r>
              <a:t/>
            </a:r>
            <a:endParaRPr b="0" i="0" sz="1800" u="none" cap="none" strike="noStrike">
              <a:solidFill>
                <a:srgbClr val="374151"/>
              </a:solidFill>
              <a:latin typeface="Arial"/>
              <a:ea typeface="Arial"/>
              <a:cs typeface="Arial"/>
              <a:sym typeface="Arial"/>
            </a:endParaRPr>
          </a:p>
          <a:p>
            <a:pPr indent="0" lvl="0" marL="0" marR="0" rtl="0" algn="l">
              <a:lnSpc>
                <a:spcPct val="100000"/>
              </a:lnSpc>
              <a:spcBef>
                <a:spcPts val="360"/>
              </a:spcBef>
              <a:spcAft>
                <a:spcPts val="0"/>
              </a:spcAft>
              <a:buClr>
                <a:srgbClr val="404040"/>
              </a:buClr>
              <a:buSzPts val="1800"/>
              <a:buFont typeface="Arial"/>
              <a:buNone/>
            </a:pPr>
            <a:r>
              <a:rPr b="1" i="0" lang="en-US" sz="1800" u="none" cap="none" strike="noStrike">
                <a:solidFill>
                  <a:srgbClr val="404040"/>
                </a:solidFill>
                <a:latin typeface="Arial"/>
                <a:ea typeface="Arial"/>
                <a:cs typeface="Arial"/>
                <a:sym typeface="Arial"/>
              </a:rPr>
              <a:t>Explore Expansion Across Social Media Sources:</a:t>
            </a:r>
            <a:r>
              <a:rPr b="0" i="0" lang="en-US" sz="1800" u="none" cap="none" strike="noStrike">
                <a:solidFill>
                  <a:srgbClr val="374151"/>
                </a:solidFill>
                <a:latin typeface="Arial"/>
                <a:ea typeface="Arial"/>
                <a:cs typeface="Arial"/>
                <a:sym typeface="Arial"/>
              </a:rPr>
              <a:t> Investigate the feasibility and methods for expanding our approach to analyze data from other social media sources beyond Twitter and Reddit.</a:t>
            </a:r>
            <a:endParaRPr/>
          </a:p>
          <a:p>
            <a:pPr indent="-228600" lvl="0" marL="342900" marR="0" rtl="0" algn="l">
              <a:spcBef>
                <a:spcPts val="360"/>
              </a:spcBef>
              <a:spcAft>
                <a:spcPts val="0"/>
              </a:spcAft>
              <a:buClr>
                <a:srgbClr val="404040"/>
              </a:buClr>
              <a:buSzPts val="1800"/>
              <a:buFont typeface="Arial"/>
              <a:buNone/>
            </a:pPr>
            <a:r>
              <a:t/>
            </a:r>
            <a:endParaRPr b="0" i="0" sz="1800" u="none">
              <a:solidFill>
                <a:srgbClr val="374151"/>
              </a:solidFill>
              <a:latin typeface="Arial"/>
              <a:ea typeface="Arial"/>
              <a:cs typeface="Arial"/>
              <a:sym typeface="Arial"/>
            </a:endParaRPr>
          </a:p>
        </p:txBody>
      </p:sp>
      <p:sp>
        <p:nvSpPr>
          <p:cNvPr id="245" name="Google Shape;245;p14"/>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246" name="Google Shape;246;p14"/>
          <p:cNvSpPr txBox="1"/>
          <p:nvPr/>
        </p:nvSpPr>
        <p:spPr>
          <a:xfrm>
            <a:off x="303212" y="388937"/>
            <a:ext cx="10374312" cy="78581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2400"/>
              <a:buFont typeface="Arial"/>
              <a:buNone/>
            </a:pPr>
            <a:r>
              <a:rPr b="0" i="0" lang="en-US" sz="2400" u="none">
                <a:solidFill>
                  <a:srgbClr val="0070C0"/>
                </a:solidFill>
                <a:latin typeface="Arial"/>
                <a:ea typeface="Arial"/>
                <a:cs typeface="Arial"/>
                <a:sym typeface="Arial"/>
              </a:rPr>
              <a:t>Next Steps Pilot 1:  As we move forward, we have identified key areas for enhancement and exploration: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5"/>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253" name="Google Shape;253;p15"/>
          <p:cNvSpPr txBox="1"/>
          <p:nvPr/>
        </p:nvSpPr>
        <p:spPr>
          <a:xfrm>
            <a:off x="212725" y="636587"/>
            <a:ext cx="10590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800"/>
              <a:buFont typeface="Arial"/>
              <a:buNone/>
            </a:pPr>
            <a:r>
              <a:rPr b="1" i="0" lang="en-US" sz="2800" u="none">
                <a:solidFill>
                  <a:srgbClr val="0070C0"/>
                </a:solidFill>
                <a:latin typeface="Arial"/>
                <a:ea typeface="Arial"/>
                <a:cs typeface="Arial"/>
                <a:sym typeface="Arial"/>
              </a:rPr>
              <a:t>Initial Pilot Focus 2: </a:t>
            </a:r>
            <a:r>
              <a:rPr b="1" lang="en-US" sz="2800">
                <a:solidFill>
                  <a:srgbClr val="0070C0"/>
                </a:solidFill>
              </a:rPr>
              <a:t>High level overview of online activity</a:t>
            </a:r>
            <a:endParaRPr/>
          </a:p>
        </p:txBody>
      </p:sp>
      <p:sp>
        <p:nvSpPr>
          <p:cNvPr id="254" name="Google Shape;254;p15"/>
          <p:cNvSpPr txBox="1"/>
          <p:nvPr/>
        </p:nvSpPr>
        <p:spPr>
          <a:xfrm>
            <a:off x="1129412" y="4089187"/>
            <a:ext cx="1489200" cy="5850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Conversation on X vaccine</a:t>
            </a:r>
            <a:endParaRPr/>
          </a:p>
        </p:txBody>
      </p:sp>
      <p:sp>
        <p:nvSpPr>
          <p:cNvPr id="255" name="Google Shape;255;p15"/>
          <p:cNvSpPr txBox="1"/>
          <p:nvPr/>
        </p:nvSpPr>
        <p:spPr>
          <a:xfrm>
            <a:off x="3332862" y="2677900"/>
            <a:ext cx="19860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Risk of disease</a:t>
            </a:r>
            <a:endParaRPr/>
          </a:p>
        </p:txBody>
      </p:sp>
      <p:sp>
        <p:nvSpPr>
          <p:cNvPr id="256" name="Google Shape;256;p15"/>
          <p:cNvSpPr txBox="1"/>
          <p:nvPr/>
        </p:nvSpPr>
        <p:spPr>
          <a:xfrm>
            <a:off x="3332862" y="3455775"/>
            <a:ext cx="19860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Effectiveness</a:t>
            </a:r>
            <a:endParaRPr/>
          </a:p>
        </p:txBody>
      </p:sp>
      <p:sp>
        <p:nvSpPr>
          <p:cNvPr id="257" name="Google Shape;257;p15"/>
          <p:cNvSpPr txBox="1"/>
          <p:nvPr/>
        </p:nvSpPr>
        <p:spPr>
          <a:xfrm>
            <a:off x="3332862" y="4078075"/>
            <a:ext cx="19860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600"/>
              <a:buFont typeface="Arial"/>
              <a:buNone/>
            </a:pPr>
            <a:r>
              <a:rPr b="0" i="0" lang="en-US" sz="1600" u="none" cap="none" strike="noStrike">
                <a:solidFill>
                  <a:srgbClr val="0070C0"/>
                </a:solidFill>
                <a:latin typeface="Arial"/>
                <a:ea typeface="Arial"/>
                <a:cs typeface="Arial"/>
                <a:sym typeface="Arial"/>
              </a:rPr>
              <a:t>Symptoms/safety</a:t>
            </a:r>
            <a:endParaRPr/>
          </a:p>
        </p:txBody>
      </p:sp>
      <p:sp>
        <p:nvSpPr>
          <p:cNvPr id="258" name="Google Shape;258;p15"/>
          <p:cNvSpPr txBox="1"/>
          <p:nvPr/>
        </p:nvSpPr>
        <p:spPr>
          <a:xfrm>
            <a:off x="3332862" y="4774987"/>
            <a:ext cx="19860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Distribution</a:t>
            </a:r>
            <a:endParaRPr/>
          </a:p>
        </p:txBody>
      </p:sp>
      <p:sp>
        <p:nvSpPr>
          <p:cNvPr id="259" name="Google Shape;259;p15"/>
          <p:cNvSpPr txBox="1"/>
          <p:nvPr/>
        </p:nvSpPr>
        <p:spPr>
          <a:xfrm>
            <a:off x="3067750" y="5868775"/>
            <a:ext cx="13479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600"/>
              <a:buFont typeface="Arial"/>
              <a:buNone/>
            </a:pPr>
            <a:r>
              <a:rPr b="0" i="0" lang="en-US" sz="1600" u="none" cap="none" strike="noStrike">
                <a:solidFill>
                  <a:srgbClr val="0070C0"/>
                </a:solidFill>
                <a:latin typeface="Arial"/>
                <a:ea typeface="Arial"/>
                <a:cs typeface="Arial"/>
                <a:sym typeface="Arial"/>
              </a:rPr>
              <a:t>Information</a:t>
            </a:r>
            <a:endParaRPr/>
          </a:p>
        </p:txBody>
      </p:sp>
      <p:sp>
        <p:nvSpPr>
          <p:cNvPr id="260" name="Google Shape;260;p15"/>
          <p:cNvSpPr txBox="1"/>
          <p:nvPr/>
        </p:nvSpPr>
        <p:spPr>
          <a:xfrm>
            <a:off x="856362" y="3336712"/>
            <a:ext cx="19860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Questions, concerns, confusion, narratives, sentiments, mis-information</a:t>
            </a:r>
            <a:endParaRPr/>
          </a:p>
        </p:txBody>
      </p:sp>
      <p:sp>
        <p:nvSpPr>
          <p:cNvPr id="261" name="Google Shape;261;p15"/>
          <p:cNvSpPr txBox="1"/>
          <p:nvPr/>
        </p:nvSpPr>
        <p:spPr>
          <a:xfrm>
            <a:off x="6561837" y="3736762"/>
            <a:ext cx="23319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600"/>
              <a:buFont typeface="Arial"/>
              <a:buNone/>
            </a:pPr>
            <a:r>
              <a:rPr b="0" i="0" lang="en-US" sz="1600" u="none" cap="none" strike="noStrike">
                <a:solidFill>
                  <a:srgbClr val="0070C0"/>
                </a:solidFill>
                <a:latin typeface="Arial"/>
                <a:ea typeface="Arial"/>
                <a:cs typeface="Arial"/>
                <a:sym typeface="Arial"/>
              </a:rPr>
              <a:t>Side effects</a:t>
            </a:r>
            <a:endParaRPr/>
          </a:p>
        </p:txBody>
      </p:sp>
      <p:sp>
        <p:nvSpPr>
          <p:cNvPr id="262" name="Google Shape;262;p15"/>
          <p:cNvSpPr txBox="1"/>
          <p:nvPr/>
        </p:nvSpPr>
        <p:spPr>
          <a:xfrm>
            <a:off x="6561837" y="4203487"/>
            <a:ext cx="23319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Safety concerns</a:t>
            </a:r>
            <a:endParaRPr/>
          </a:p>
        </p:txBody>
      </p:sp>
      <p:sp>
        <p:nvSpPr>
          <p:cNvPr id="263" name="Google Shape;263;p15"/>
          <p:cNvSpPr txBox="1"/>
          <p:nvPr/>
        </p:nvSpPr>
        <p:spPr>
          <a:xfrm>
            <a:off x="6533262" y="2350875"/>
            <a:ext cx="21192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Disease severity</a:t>
            </a:r>
            <a:endParaRPr/>
          </a:p>
        </p:txBody>
      </p:sp>
      <p:sp>
        <p:nvSpPr>
          <p:cNvPr id="264" name="Google Shape;264;p15"/>
          <p:cNvSpPr txBox="1"/>
          <p:nvPr/>
        </p:nvSpPr>
        <p:spPr>
          <a:xfrm>
            <a:off x="6533262" y="2847762"/>
            <a:ext cx="21192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Vulnerability</a:t>
            </a:r>
            <a:endParaRPr/>
          </a:p>
        </p:txBody>
      </p:sp>
      <p:sp>
        <p:nvSpPr>
          <p:cNvPr id="265" name="Google Shape;265;p15"/>
          <p:cNvSpPr txBox="1"/>
          <p:nvPr/>
        </p:nvSpPr>
        <p:spPr>
          <a:xfrm>
            <a:off x="6561837" y="4774987"/>
            <a:ext cx="23319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Access</a:t>
            </a:r>
            <a:endParaRPr/>
          </a:p>
        </p:txBody>
      </p:sp>
      <p:sp>
        <p:nvSpPr>
          <p:cNvPr id="266" name="Google Shape;266;p15"/>
          <p:cNvSpPr txBox="1"/>
          <p:nvPr/>
        </p:nvSpPr>
        <p:spPr>
          <a:xfrm>
            <a:off x="6561837" y="5221075"/>
            <a:ext cx="23319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Availability</a:t>
            </a:r>
            <a:endParaRPr/>
          </a:p>
        </p:txBody>
      </p:sp>
      <p:sp>
        <p:nvSpPr>
          <p:cNvPr id="267" name="Google Shape;267;p15"/>
          <p:cNvSpPr txBox="1"/>
          <p:nvPr/>
        </p:nvSpPr>
        <p:spPr>
          <a:xfrm>
            <a:off x="5183887" y="5835437"/>
            <a:ext cx="34686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Policies, regulations, mandates </a:t>
            </a:r>
            <a:endParaRPr/>
          </a:p>
        </p:txBody>
      </p:sp>
      <p:sp>
        <p:nvSpPr>
          <p:cNvPr id="268" name="Google Shape;268;p15"/>
          <p:cNvSpPr txBox="1"/>
          <p:nvPr/>
        </p:nvSpPr>
        <p:spPr>
          <a:xfrm>
            <a:off x="5183887" y="6251362"/>
            <a:ext cx="34686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Vaccine Guidance</a:t>
            </a:r>
            <a:endParaRPr/>
          </a:p>
        </p:txBody>
      </p:sp>
      <p:sp>
        <p:nvSpPr>
          <p:cNvPr id="269" name="Google Shape;269;p15"/>
          <p:cNvSpPr txBox="1"/>
          <p:nvPr/>
        </p:nvSpPr>
        <p:spPr>
          <a:xfrm>
            <a:off x="5183887" y="6668875"/>
            <a:ext cx="34686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Trust in advice</a:t>
            </a:r>
            <a:endParaRPr/>
          </a:p>
        </p:txBody>
      </p:sp>
      <p:sp>
        <p:nvSpPr>
          <p:cNvPr id="270" name="Google Shape;270;p15"/>
          <p:cNvSpPr txBox="1"/>
          <p:nvPr/>
        </p:nvSpPr>
        <p:spPr>
          <a:xfrm>
            <a:off x="5183887" y="7051462"/>
            <a:ext cx="34686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600"/>
              <a:buFont typeface="Arial"/>
              <a:buNone/>
            </a:pPr>
            <a:r>
              <a:rPr b="0" i="0" lang="en-US" sz="1600" u="none" cap="none" strike="noStrike">
                <a:solidFill>
                  <a:srgbClr val="0070C0"/>
                </a:solidFill>
                <a:latin typeface="Arial"/>
                <a:ea typeface="Arial"/>
                <a:cs typeface="Arial"/>
                <a:sym typeface="Arial"/>
              </a:rPr>
              <a:t>Misinformation</a:t>
            </a:r>
            <a:endParaRPr/>
          </a:p>
        </p:txBody>
      </p:sp>
      <p:sp>
        <p:nvSpPr>
          <p:cNvPr id="271" name="Google Shape;271;p15"/>
          <p:cNvSpPr txBox="1"/>
          <p:nvPr/>
        </p:nvSpPr>
        <p:spPr>
          <a:xfrm>
            <a:off x="5183887" y="7467387"/>
            <a:ext cx="3468600" cy="3387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Questions</a:t>
            </a:r>
            <a:endParaRPr/>
          </a:p>
        </p:txBody>
      </p:sp>
      <p:cxnSp>
        <p:nvCxnSpPr>
          <p:cNvPr id="272" name="Google Shape;272;p15"/>
          <p:cNvCxnSpPr/>
          <p:nvPr/>
        </p:nvCxnSpPr>
        <p:spPr>
          <a:xfrm flipH="1" rot="10800000">
            <a:off x="5318825" y="2519262"/>
            <a:ext cx="1214400" cy="3285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73" name="Google Shape;273;p15"/>
          <p:cNvCxnSpPr/>
          <p:nvPr/>
        </p:nvCxnSpPr>
        <p:spPr>
          <a:xfrm>
            <a:off x="5318825" y="2847762"/>
            <a:ext cx="1214400" cy="1683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74" name="Google Shape;274;p15"/>
          <p:cNvCxnSpPr/>
          <p:nvPr/>
        </p:nvCxnSpPr>
        <p:spPr>
          <a:xfrm flipH="1" rot="10800000">
            <a:off x="5318825" y="3904949"/>
            <a:ext cx="1242900" cy="3414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75" name="Google Shape;275;p15"/>
          <p:cNvCxnSpPr/>
          <p:nvPr/>
        </p:nvCxnSpPr>
        <p:spPr>
          <a:xfrm>
            <a:off x="5318825" y="4246350"/>
            <a:ext cx="1242900" cy="1269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76" name="Google Shape;276;p15"/>
          <p:cNvCxnSpPr/>
          <p:nvPr/>
        </p:nvCxnSpPr>
        <p:spPr>
          <a:xfrm>
            <a:off x="5318825" y="4944850"/>
            <a:ext cx="1242900" cy="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77" name="Google Shape;277;p15"/>
          <p:cNvCxnSpPr/>
          <p:nvPr/>
        </p:nvCxnSpPr>
        <p:spPr>
          <a:xfrm>
            <a:off x="5318825" y="4944850"/>
            <a:ext cx="1242900" cy="4446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78" name="Google Shape;278;p15"/>
          <p:cNvCxnSpPr/>
          <p:nvPr/>
        </p:nvCxnSpPr>
        <p:spPr>
          <a:xfrm flipH="1" rot="10800000">
            <a:off x="4415537" y="6005337"/>
            <a:ext cx="768300" cy="333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79" name="Google Shape;279;p15"/>
          <p:cNvCxnSpPr/>
          <p:nvPr/>
        </p:nvCxnSpPr>
        <p:spPr>
          <a:xfrm>
            <a:off x="4415537" y="6038637"/>
            <a:ext cx="768300" cy="3825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80" name="Google Shape;280;p15"/>
          <p:cNvCxnSpPr/>
          <p:nvPr/>
        </p:nvCxnSpPr>
        <p:spPr>
          <a:xfrm>
            <a:off x="4415537" y="6038637"/>
            <a:ext cx="768300" cy="15987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81" name="Google Shape;281;p15"/>
          <p:cNvCxnSpPr/>
          <p:nvPr/>
        </p:nvCxnSpPr>
        <p:spPr>
          <a:xfrm flipH="1" rot="10800000">
            <a:off x="2618487" y="4246287"/>
            <a:ext cx="714300" cy="1350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82" name="Google Shape;282;p15"/>
          <p:cNvCxnSpPr/>
          <p:nvPr/>
        </p:nvCxnSpPr>
        <p:spPr>
          <a:xfrm>
            <a:off x="2618487" y="4381287"/>
            <a:ext cx="714300" cy="5637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83" name="Google Shape;283;p15"/>
          <p:cNvCxnSpPr/>
          <p:nvPr/>
        </p:nvCxnSpPr>
        <p:spPr>
          <a:xfrm>
            <a:off x="2618487" y="4381287"/>
            <a:ext cx="449400" cy="16575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84" name="Google Shape;284;p15"/>
          <p:cNvCxnSpPr/>
          <p:nvPr/>
        </p:nvCxnSpPr>
        <p:spPr>
          <a:xfrm flipH="1" rot="10800000">
            <a:off x="2618487" y="3625587"/>
            <a:ext cx="714300" cy="7557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85" name="Google Shape;285;p15"/>
          <p:cNvCxnSpPr/>
          <p:nvPr/>
        </p:nvCxnSpPr>
        <p:spPr>
          <a:xfrm flipH="1" rot="10800000">
            <a:off x="2618487" y="2847687"/>
            <a:ext cx="714300" cy="15336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86" name="Google Shape;286;p15"/>
          <p:cNvCxnSpPr/>
          <p:nvPr/>
        </p:nvCxnSpPr>
        <p:spPr>
          <a:xfrm>
            <a:off x="4415537" y="6038637"/>
            <a:ext cx="768300" cy="8001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cxnSp>
        <p:nvCxnSpPr>
          <p:cNvPr id="287" name="Google Shape;287;p15"/>
          <p:cNvCxnSpPr/>
          <p:nvPr/>
        </p:nvCxnSpPr>
        <p:spPr>
          <a:xfrm>
            <a:off x="4415537" y="6038637"/>
            <a:ext cx="768300" cy="11826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50"/>
              </a:srgbClr>
            </a:outerShdw>
          </a:effectLst>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a29e6d6ed8_0_144"/>
          <p:cNvSpPr txBox="1"/>
          <p:nvPr/>
        </p:nvSpPr>
        <p:spPr>
          <a:xfrm>
            <a:off x="10148887" y="10055225"/>
            <a:ext cx="685800" cy="57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cap="none" strike="noStrike">
                <a:solidFill>
                  <a:schemeClr val="lt1"/>
                </a:solidFill>
                <a:latin typeface="Arial"/>
                <a:ea typeface="Arial"/>
                <a:cs typeface="Arial"/>
                <a:sym typeface="Arial"/>
              </a:rPr>
              <a:t>‹#›</a:t>
            </a:fld>
            <a:endParaRPr/>
          </a:p>
        </p:txBody>
      </p:sp>
      <p:sp>
        <p:nvSpPr>
          <p:cNvPr id="294" name="Google Shape;294;g2a29e6d6ed8_0_144"/>
          <p:cNvSpPr txBox="1"/>
          <p:nvPr/>
        </p:nvSpPr>
        <p:spPr>
          <a:xfrm>
            <a:off x="0" y="3909062"/>
            <a:ext cx="5238900" cy="3016800"/>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rgbClr val="374151"/>
              </a:buClr>
              <a:buSzPts val="1600"/>
              <a:buFont typeface="Arial"/>
              <a:buNone/>
            </a:pPr>
            <a:r>
              <a:rPr b="1" lang="en-US" sz="1600">
                <a:solidFill>
                  <a:srgbClr val="374151"/>
                </a:solidFill>
              </a:rPr>
              <a:t>Signal Detection of Search Trends: </a:t>
            </a:r>
            <a:r>
              <a:rPr lang="en-US" sz="1600">
                <a:solidFill>
                  <a:srgbClr val="374151"/>
                </a:solidFill>
              </a:rPr>
              <a:t>Observe Google Trends top related terms to </a:t>
            </a:r>
            <a:r>
              <a:rPr lang="en-US" sz="1600">
                <a:solidFill>
                  <a:srgbClr val="374151"/>
                </a:solidFill>
              </a:rPr>
              <a:t>different diseases to detect the emergence of spikes in search activity.</a:t>
            </a:r>
            <a:endParaRPr sz="1600">
              <a:solidFill>
                <a:srgbClr val="374151"/>
              </a:solidFill>
            </a:endParaRPr>
          </a:p>
          <a:p>
            <a:pPr indent="0" lvl="1" marL="0" marR="0" rtl="0" algn="l">
              <a:lnSpc>
                <a:spcPct val="100000"/>
              </a:lnSpc>
              <a:spcBef>
                <a:spcPts val="0"/>
              </a:spcBef>
              <a:spcAft>
                <a:spcPts val="0"/>
              </a:spcAft>
              <a:buClr>
                <a:srgbClr val="374151"/>
              </a:buClr>
              <a:buSzPts val="1600"/>
              <a:buFont typeface="Arial"/>
              <a:buNone/>
            </a:pPr>
            <a:r>
              <a:rPr lang="en-US" sz="1600">
                <a:solidFill>
                  <a:srgbClr val="374151"/>
                </a:solidFill>
              </a:rPr>
              <a:t>	Status: Completed and incorporated in dashboard</a:t>
            </a:r>
            <a:endParaRPr sz="1600">
              <a:solidFill>
                <a:srgbClr val="374151"/>
              </a:solidFill>
            </a:endParaRPr>
          </a:p>
          <a:p>
            <a:pPr indent="0" lvl="0" marL="0" marR="0" rtl="0" algn="l">
              <a:lnSpc>
                <a:spcPct val="100000"/>
              </a:lnSpc>
              <a:spcBef>
                <a:spcPts val="0"/>
              </a:spcBef>
              <a:spcAft>
                <a:spcPts val="0"/>
              </a:spcAft>
              <a:buClr>
                <a:srgbClr val="374151"/>
              </a:buClr>
              <a:buSzPts val="1600"/>
              <a:buFont typeface="Arial"/>
              <a:buNone/>
            </a:pPr>
            <a:r>
              <a:t/>
            </a:r>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lang="en-US" sz="1600">
                <a:solidFill>
                  <a:srgbClr val="374151"/>
                </a:solidFill>
              </a:rPr>
              <a:t>Geographic </a:t>
            </a:r>
            <a:r>
              <a:rPr b="1" i="0" lang="en-US" sz="1600" u="none" cap="none" strike="noStrike">
                <a:solidFill>
                  <a:srgbClr val="374151"/>
                </a:solidFill>
                <a:latin typeface="Arial"/>
                <a:ea typeface="Arial"/>
                <a:cs typeface="Arial"/>
                <a:sym typeface="Arial"/>
              </a:rPr>
              <a:t>Analysis: </a:t>
            </a:r>
            <a:r>
              <a:rPr i="0" lang="en-US" sz="1600" u="none" cap="none" strike="noStrike">
                <a:solidFill>
                  <a:srgbClr val="374151"/>
                </a:solidFill>
              </a:rPr>
              <a:t>Google Trends data </a:t>
            </a:r>
            <a:r>
              <a:rPr lang="en-US" sz="1600">
                <a:solidFill>
                  <a:srgbClr val="374151"/>
                </a:solidFill>
              </a:rPr>
              <a:t>can be filtered to geographic location, so data can be tracked by province, and comparisons between Canada and the US can be done.</a:t>
            </a:r>
            <a:endParaRPr/>
          </a:p>
          <a:p>
            <a:pPr indent="0" lvl="1" marL="0" rtl="0" algn="l">
              <a:spcBef>
                <a:spcPts val="0"/>
              </a:spcBef>
              <a:spcAft>
                <a:spcPts val="0"/>
              </a:spcAft>
              <a:buClr>
                <a:srgbClr val="374151"/>
              </a:buClr>
              <a:buSzPts val="1600"/>
              <a:buFont typeface="Arial"/>
              <a:buNone/>
            </a:pPr>
            <a:r>
              <a:rPr lang="en-US" sz="1600">
                <a:solidFill>
                  <a:srgbClr val="374151"/>
                </a:solidFill>
              </a:rPr>
              <a:t>	Status: Completed and incorporated in dashboard</a:t>
            </a:r>
            <a:endParaRPr/>
          </a:p>
          <a:p>
            <a:pPr indent="0" lvl="0" marL="0" marR="0" rtl="0" algn="l">
              <a:lnSpc>
                <a:spcPct val="100000"/>
              </a:lnSpc>
              <a:spcBef>
                <a:spcPts val="0"/>
              </a:spcBef>
              <a:spcAft>
                <a:spcPts val="0"/>
              </a:spcAft>
              <a:buNone/>
            </a:pPr>
            <a:r>
              <a:t/>
            </a:r>
            <a:endParaRPr b="0" i="0" sz="1600" u="none" cap="none" strike="noStrike">
              <a:solidFill>
                <a:srgbClr val="374151"/>
              </a:solidFill>
              <a:latin typeface="Arial"/>
              <a:ea typeface="Arial"/>
              <a:cs typeface="Arial"/>
              <a:sym typeface="Arial"/>
            </a:endParaRPr>
          </a:p>
        </p:txBody>
      </p:sp>
      <p:sp>
        <p:nvSpPr>
          <p:cNvPr id="295" name="Google Shape;295;g2a29e6d6ed8_0_144"/>
          <p:cNvSpPr txBox="1"/>
          <p:nvPr/>
        </p:nvSpPr>
        <p:spPr>
          <a:xfrm>
            <a:off x="6232525" y="3049587"/>
            <a:ext cx="3646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Target Key Insights and Benefits</a:t>
            </a:r>
            <a:endParaRPr/>
          </a:p>
        </p:txBody>
      </p:sp>
      <p:sp>
        <p:nvSpPr>
          <p:cNvPr id="296" name="Google Shape;296;g2a29e6d6ed8_0_144"/>
          <p:cNvSpPr txBox="1"/>
          <p:nvPr/>
        </p:nvSpPr>
        <p:spPr>
          <a:xfrm>
            <a:off x="269875" y="1935975"/>
            <a:ext cx="564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Analytic framework</a:t>
            </a:r>
            <a:endParaRPr/>
          </a:p>
        </p:txBody>
      </p:sp>
      <p:sp>
        <p:nvSpPr>
          <p:cNvPr id="297" name="Google Shape;297;g2a29e6d6ed8_0_144"/>
          <p:cNvSpPr txBox="1"/>
          <p:nvPr/>
        </p:nvSpPr>
        <p:spPr>
          <a:xfrm>
            <a:off x="269875" y="592137"/>
            <a:ext cx="6178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800"/>
              <a:buFont typeface="Arial"/>
              <a:buNone/>
            </a:pPr>
            <a:r>
              <a:rPr b="1" i="0" lang="en-US" sz="2800" u="none">
                <a:solidFill>
                  <a:srgbClr val="0070C0"/>
                </a:solidFill>
                <a:latin typeface="Arial"/>
                <a:ea typeface="Arial"/>
                <a:cs typeface="Arial"/>
                <a:sym typeface="Arial"/>
              </a:rPr>
              <a:t>Planned Approach  </a:t>
            </a:r>
            <a:endParaRPr/>
          </a:p>
        </p:txBody>
      </p:sp>
      <p:cxnSp>
        <p:nvCxnSpPr>
          <p:cNvPr id="298" name="Google Shape;298;g2a29e6d6ed8_0_144"/>
          <p:cNvCxnSpPr/>
          <p:nvPr/>
        </p:nvCxnSpPr>
        <p:spPr>
          <a:xfrm>
            <a:off x="5292013" y="5345912"/>
            <a:ext cx="887400" cy="0"/>
          </a:xfrm>
          <a:prstGeom prst="straightConnector1">
            <a:avLst/>
          </a:prstGeom>
          <a:noFill/>
          <a:ln cap="flat" cmpd="sng" w="25400">
            <a:solidFill>
              <a:schemeClr val="dk1"/>
            </a:solidFill>
            <a:prstDash val="solid"/>
            <a:miter lim="800000"/>
            <a:headEnd len="med" w="med" type="none"/>
            <a:tailEnd len="med" w="med" type="triangle"/>
          </a:ln>
          <a:effectLst>
            <a:outerShdw blurRad="63500" dir="5400000" dist="20000">
              <a:srgbClr val="000000">
                <a:alpha val="37650"/>
              </a:srgbClr>
            </a:outerShdw>
          </a:effectLst>
        </p:spPr>
      </p:cxnSp>
      <p:sp>
        <p:nvSpPr>
          <p:cNvPr id="299" name="Google Shape;299;g2a29e6d6ed8_0_144"/>
          <p:cNvSpPr txBox="1"/>
          <p:nvPr/>
        </p:nvSpPr>
        <p:spPr>
          <a:xfrm>
            <a:off x="6232525" y="3754437"/>
            <a:ext cx="4259400" cy="3755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600"/>
              <a:buFont typeface="Arial"/>
              <a:buNone/>
            </a:pPr>
            <a:r>
              <a:rPr b="1" lang="en-US" sz="1600">
                <a:solidFill>
                  <a:srgbClr val="374151"/>
                </a:solidFill>
              </a:rPr>
              <a:t>Emerging Issues Detection</a:t>
            </a:r>
            <a:endParaRPr b="1" sz="1600">
              <a:solidFill>
                <a:srgbClr val="374151"/>
              </a:solidFill>
            </a:endParaRPr>
          </a:p>
          <a:p>
            <a:pPr indent="0" lvl="0" marL="0" rtl="0" algn="l">
              <a:spcBef>
                <a:spcPts val="0"/>
              </a:spcBef>
              <a:spcAft>
                <a:spcPts val="0"/>
              </a:spcAft>
              <a:buClr>
                <a:schemeClr val="dk1"/>
              </a:buClr>
              <a:buSzPts val="1600"/>
              <a:buFont typeface="Arial"/>
              <a:buNone/>
            </a:pPr>
            <a:r>
              <a:rPr lang="en-US" sz="1600">
                <a:solidFill>
                  <a:srgbClr val="374151"/>
                </a:solidFill>
              </a:rPr>
              <a:t>Google Trends data captures volume of Google searches. Emerging concerns that people have relating to diseases can be identified using this source of data.</a:t>
            </a:r>
            <a:endParaRPr sz="1600">
              <a:solidFill>
                <a:srgbClr val="374151"/>
              </a:solidFill>
            </a:endParaRPr>
          </a:p>
          <a:p>
            <a:pPr indent="0" lvl="0" marL="0" rtl="0" algn="l">
              <a:spcBef>
                <a:spcPts val="0"/>
              </a:spcBef>
              <a:spcAft>
                <a:spcPts val="0"/>
              </a:spcAft>
              <a:buClr>
                <a:schemeClr val="dk1"/>
              </a:buClr>
              <a:buSzPts val="1600"/>
              <a:buFont typeface="Arial"/>
              <a:buNone/>
            </a:pPr>
            <a:r>
              <a:t/>
            </a:r>
            <a:endParaRPr b="1" sz="1600">
              <a:solidFill>
                <a:srgbClr val="374151"/>
              </a:solidFill>
            </a:endParaRPr>
          </a:p>
          <a:p>
            <a:pPr indent="0" lvl="0" marL="0" rtl="0" algn="l">
              <a:spcBef>
                <a:spcPts val="0"/>
              </a:spcBef>
              <a:spcAft>
                <a:spcPts val="0"/>
              </a:spcAft>
              <a:buClr>
                <a:schemeClr val="dk1"/>
              </a:buClr>
              <a:buSzPts val="1600"/>
              <a:buFont typeface="Arial"/>
              <a:buNone/>
            </a:pPr>
            <a:r>
              <a:t/>
            </a:r>
            <a:endParaRPr b="1" sz="1600">
              <a:solidFill>
                <a:schemeClr val="dk1"/>
              </a:solidFill>
            </a:endParaRPr>
          </a:p>
          <a:p>
            <a:pPr indent="0" lvl="0" marL="0" marR="0" rtl="0" algn="l">
              <a:lnSpc>
                <a:spcPct val="100000"/>
              </a:lnSpc>
              <a:spcBef>
                <a:spcPts val="0"/>
              </a:spcBef>
              <a:spcAft>
                <a:spcPts val="0"/>
              </a:spcAft>
              <a:buClr>
                <a:srgbClr val="374151"/>
              </a:buClr>
              <a:buSzPts val="1600"/>
              <a:buFont typeface="Arial"/>
              <a:buNone/>
            </a:pPr>
            <a:r>
              <a:rPr b="1" lang="en-US" sz="1600">
                <a:solidFill>
                  <a:srgbClr val="374151"/>
                </a:solidFill>
              </a:rPr>
              <a:t>Compare relevance of issues in Canada and the US</a:t>
            </a:r>
            <a:r>
              <a:rPr b="1" i="0" lang="en-US" sz="1600" u="none">
                <a:solidFill>
                  <a:srgbClr val="374151"/>
                </a:solidFill>
                <a:latin typeface="Arial"/>
                <a:ea typeface="Arial"/>
                <a:cs typeface="Arial"/>
                <a:sym typeface="Arial"/>
              </a:rPr>
              <a:t>:</a:t>
            </a:r>
            <a:r>
              <a:rPr b="0" i="0" lang="en-US" sz="1600" u="none">
                <a:solidFill>
                  <a:srgbClr val="374151"/>
                </a:solidFill>
                <a:latin typeface="Arial"/>
                <a:ea typeface="Arial"/>
                <a:cs typeface="Arial"/>
                <a:sym typeface="Arial"/>
              </a:rPr>
              <a:t> </a:t>
            </a:r>
            <a:r>
              <a:rPr lang="en-US" sz="1600">
                <a:solidFill>
                  <a:srgbClr val="374151"/>
                </a:solidFill>
              </a:rPr>
              <a:t>This source of data can help determine whether or not Canada is well-aligned with the United States in terms of online traffic on a particular topic. This is particularly useful since most online sources of data do not include geography.</a:t>
            </a:r>
            <a:endParaRPr/>
          </a:p>
          <a:p>
            <a:pPr indent="0" lvl="0" marL="0" marR="0" rtl="0" algn="l">
              <a:lnSpc>
                <a:spcPct val="100000"/>
              </a:lnSpc>
              <a:spcBef>
                <a:spcPts val="0"/>
              </a:spcBef>
              <a:spcAft>
                <a:spcPts val="0"/>
              </a:spcAft>
              <a:buClr>
                <a:schemeClr val="dk1"/>
              </a:buClr>
              <a:buSzPts val="16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17"/>
          <p:cNvPicPr preferRelativeResize="0"/>
          <p:nvPr>
            <p:ph idx="1" type="body"/>
          </p:nvPr>
        </p:nvPicPr>
        <p:blipFill rotWithShape="1">
          <a:blip r:embed="rId3">
            <a:alphaModFix/>
          </a:blip>
          <a:srcRect b="0" l="0" r="0" t="0"/>
          <a:stretch/>
        </p:blipFill>
        <p:spPr>
          <a:xfrm>
            <a:off x="342900" y="2640012"/>
            <a:ext cx="10337800" cy="5794375"/>
          </a:xfrm>
          <a:prstGeom prst="rect">
            <a:avLst/>
          </a:prstGeom>
          <a:noFill/>
          <a:ln>
            <a:noFill/>
          </a:ln>
        </p:spPr>
      </p:pic>
      <p:sp>
        <p:nvSpPr>
          <p:cNvPr id="305" name="Google Shape;305;p17"/>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306" name="Google Shape;306;p17"/>
          <p:cNvSpPr txBox="1"/>
          <p:nvPr/>
        </p:nvSpPr>
        <p:spPr>
          <a:xfrm>
            <a:off x="163512" y="255587"/>
            <a:ext cx="100949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Public interest and concerns</a:t>
            </a:r>
            <a:endParaRPr/>
          </a:p>
        </p:txBody>
      </p:sp>
      <p:sp>
        <p:nvSpPr>
          <p:cNvPr id="307" name="Google Shape;307;p17"/>
          <p:cNvSpPr txBox="1"/>
          <p:nvPr/>
        </p:nvSpPr>
        <p:spPr>
          <a:xfrm>
            <a:off x="373062" y="1033462"/>
            <a:ext cx="10269537" cy="6937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This Google Trends dashboard highlights topics that the public are searching, by region, relating to a given disease (Covid-19, in this case).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18"/>
          <p:cNvPicPr preferRelativeResize="0"/>
          <p:nvPr>
            <p:ph idx="1" type="body"/>
          </p:nvPr>
        </p:nvPicPr>
        <p:blipFill rotWithShape="1">
          <a:blip r:embed="rId3">
            <a:alphaModFix/>
          </a:blip>
          <a:srcRect b="0" l="0" r="0" t="0"/>
          <a:stretch/>
        </p:blipFill>
        <p:spPr>
          <a:xfrm>
            <a:off x="342900" y="2647950"/>
            <a:ext cx="10337800" cy="5778500"/>
          </a:xfrm>
          <a:prstGeom prst="rect">
            <a:avLst/>
          </a:prstGeom>
          <a:noFill/>
          <a:ln>
            <a:noFill/>
          </a:ln>
        </p:spPr>
      </p:pic>
      <p:sp>
        <p:nvSpPr>
          <p:cNvPr id="313" name="Google Shape;313;p18"/>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314" name="Google Shape;314;p18"/>
          <p:cNvSpPr txBox="1"/>
          <p:nvPr/>
        </p:nvSpPr>
        <p:spPr>
          <a:xfrm>
            <a:off x="163512" y="255587"/>
            <a:ext cx="100949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Public interest and concerns</a:t>
            </a:r>
            <a:endParaRPr/>
          </a:p>
        </p:txBody>
      </p:sp>
      <p:sp>
        <p:nvSpPr>
          <p:cNvPr id="315" name="Google Shape;315;p18"/>
          <p:cNvSpPr txBox="1"/>
          <p:nvPr/>
        </p:nvSpPr>
        <p:spPr>
          <a:xfrm>
            <a:off x="373062" y="1033462"/>
            <a:ext cx="10269537" cy="6937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Google Trends data is available at an international level as well, allowing for comparisons in topics of public interest across different countries.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cap="none" strike="noStrike">
                <a:solidFill>
                  <a:schemeClr val="lt1"/>
                </a:solidFill>
                <a:latin typeface="Arial"/>
                <a:ea typeface="Arial"/>
                <a:cs typeface="Arial"/>
                <a:sym typeface="Arial"/>
              </a:rPr>
              <a:t>‹#›</a:t>
            </a:fld>
            <a:endParaRPr/>
          </a:p>
        </p:txBody>
      </p:sp>
      <p:sp>
        <p:nvSpPr>
          <p:cNvPr id="57" name="Google Shape;57;p2"/>
          <p:cNvSpPr txBox="1"/>
          <p:nvPr/>
        </p:nvSpPr>
        <p:spPr>
          <a:xfrm>
            <a:off x="314325" y="2770187"/>
            <a:ext cx="6543675" cy="147796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
                <a:ea typeface="Arial "/>
                <a:cs typeface="Arial "/>
                <a:sym typeface="Arial "/>
              </a:rPr>
              <a:t>Web monitoring also referred to as infoveillance </a:t>
            </a:r>
            <a:r>
              <a:rPr b="0" i="0" lang="en-US" sz="1800" u="none" cap="none" strike="noStrike">
                <a:solidFill>
                  <a:schemeClr val="dk1"/>
                </a:solidFill>
                <a:latin typeface="Arial "/>
                <a:ea typeface="Arial "/>
                <a:cs typeface="Arial "/>
                <a:sym typeface="Arial "/>
              </a:rPr>
              <a:t>which focuses on monitoring and analysis of conversations, discussions, and sentiments from various online sources including social media, websites, forums, and other online spaces.</a:t>
            </a:r>
            <a:endParaRPr/>
          </a:p>
        </p:txBody>
      </p:sp>
      <p:sp>
        <p:nvSpPr>
          <p:cNvPr id="58" name="Google Shape;58;p2"/>
          <p:cNvSpPr txBox="1"/>
          <p:nvPr/>
        </p:nvSpPr>
        <p:spPr>
          <a:xfrm>
            <a:off x="314325" y="4327525"/>
            <a:ext cx="74263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How can web monitoring help?</a:t>
            </a:r>
            <a:endParaRPr/>
          </a:p>
        </p:txBody>
      </p:sp>
      <p:sp>
        <p:nvSpPr>
          <p:cNvPr id="59" name="Google Shape;59;p2"/>
          <p:cNvSpPr txBox="1"/>
          <p:nvPr/>
        </p:nvSpPr>
        <p:spPr>
          <a:xfrm>
            <a:off x="207962" y="8661400"/>
            <a:ext cx="1043781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
              <a:buNone/>
            </a:pPr>
            <a:r>
              <a:rPr b="1" i="0" lang="en-US" sz="2000" u="none" cap="none" strike="noStrike">
                <a:solidFill>
                  <a:srgbClr val="0070C0"/>
                </a:solidFill>
                <a:latin typeface="Arial "/>
                <a:ea typeface="Arial "/>
                <a:cs typeface="Arial "/>
                <a:sym typeface="Arial "/>
              </a:rPr>
              <a:t>VCMI aims to leverage web monitoring to enhance immunization surveillance. Our goal is to assess the potential and possibilities of this approach.</a:t>
            </a:r>
            <a:endParaRPr/>
          </a:p>
        </p:txBody>
      </p:sp>
      <p:sp>
        <p:nvSpPr>
          <p:cNvPr id="60" name="Google Shape;60;p2"/>
          <p:cNvSpPr txBox="1"/>
          <p:nvPr/>
        </p:nvSpPr>
        <p:spPr>
          <a:xfrm>
            <a:off x="207962" y="476250"/>
            <a:ext cx="10323512" cy="1014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
              <a:buNone/>
            </a:pPr>
            <a:r>
              <a:rPr b="1" i="0" lang="en-US" sz="2000" u="none" cap="none" strike="noStrike">
                <a:solidFill>
                  <a:srgbClr val="0070C0"/>
                </a:solidFill>
                <a:latin typeface="Arial "/>
                <a:ea typeface="Arial "/>
                <a:cs typeface="Arial "/>
                <a:sym typeface="Arial "/>
              </a:rPr>
              <a:t>Navigating the complex and rapidly evolving landscape of diverse perceptions and experiences that shape vaccination behaviors can be challenging. In response, there's a growing need to have a timelier pulse on these dynamics</a:t>
            </a:r>
            <a:endParaRPr/>
          </a:p>
        </p:txBody>
      </p:sp>
      <p:pic>
        <p:nvPicPr>
          <p:cNvPr id="61" name="Google Shape;61;p2"/>
          <p:cNvPicPr preferRelativeResize="0"/>
          <p:nvPr/>
        </p:nvPicPr>
        <p:blipFill rotWithShape="1">
          <a:blip r:embed="rId3">
            <a:alphaModFix/>
          </a:blip>
          <a:srcRect b="0" l="0" r="0" t="0"/>
          <a:stretch/>
        </p:blipFill>
        <p:spPr>
          <a:xfrm>
            <a:off x="7178675" y="2770187"/>
            <a:ext cx="3197225" cy="2997200"/>
          </a:xfrm>
          <a:prstGeom prst="rect">
            <a:avLst/>
          </a:prstGeom>
          <a:noFill/>
          <a:ln>
            <a:noFill/>
          </a:ln>
        </p:spPr>
      </p:pic>
      <p:pic>
        <p:nvPicPr>
          <p:cNvPr descr="All About Search Engines" id="62" name="Google Shape;62;p2"/>
          <p:cNvPicPr preferRelativeResize="0"/>
          <p:nvPr/>
        </p:nvPicPr>
        <p:blipFill rotWithShape="1">
          <a:blip r:embed="rId4">
            <a:alphaModFix/>
          </a:blip>
          <a:srcRect b="0" l="0" r="0" t="0"/>
          <a:stretch/>
        </p:blipFill>
        <p:spPr>
          <a:xfrm>
            <a:off x="8069262" y="6211887"/>
            <a:ext cx="1149350" cy="873125"/>
          </a:xfrm>
          <a:prstGeom prst="rect">
            <a:avLst/>
          </a:prstGeom>
          <a:noFill/>
          <a:ln>
            <a:noFill/>
          </a:ln>
        </p:spPr>
      </p:pic>
      <p:sp>
        <p:nvSpPr>
          <p:cNvPr id="63" name="Google Shape;63;p2"/>
          <p:cNvSpPr txBox="1"/>
          <p:nvPr/>
        </p:nvSpPr>
        <p:spPr>
          <a:xfrm>
            <a:off x="7943850" y="5767387"/>
            <a:ext cx="1401762" cy="293687"/>
          </a:xfrm>
          <a:prstGeom prst="rect">
            <a:avLst/>
          </a:prstGeom>
          <a:solidFill>
            <a:schemeClr val="dk1"/>
          </a:solidFill>
          <a:ln cap="flat" cmpd="sng" w="9525">
            <a:solidFill>
              <a:srgbClr val="4A7EBB"/>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Query from search engines</a:t>
            </a:r>
            <a:endParaRPr/>
          </a:p>
        </p:txBody>
      </p:sp>
      <p:sp>
        <p:nvSpPr>
          <p:cNvPr id="64" name="Google Shape;64;p2"/>
          <p:cNvSpPr txBox="1"/>
          <p:nvPr/>
        </p:nvSpPr>
        <p:spPr>
          <a:xfrm>
            <a:off x="314325" y="2178050"/>
            <a:ext cx="74263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What is web monitoring ?</a:t>
            </a:r>
            <a:endParaRPr/>
          </a:p>
        </p:txBody>
      </p:sp>
      <p:sp>
        <p:nvSpPr>
          <p:cNvPr id="65" name="Google Shape;65;p2"/>
          <p:cNvSpPr txBox="1"/>
          <p:nvPr/>
        </p:nvSpPr>
        <p:spPr>
          <a:xfrm>
            <a:off x="207962" y="4767262"/>
            <a:ext cx="6543675" cy="34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
              <a:ea typeface="Arial "/>
              <a:cs typeface="Arial "/>
              <a:sym typeface="Arial "/>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
                <a:ea typeface="Arial "/>
                <a:cs typeface="Arial "/>
                <a:sym typeface="Arial "/>
              </a:rPr>
              <a:t>In the context of vaccines, this practice offers valuable insights into how people are talking about, thinking about, and perceiving vaccines. It helps uncover experiences, concerns, questions, and perceptions.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
              <a:ea typeface="Arial "/>
              <a:cs typeface="Arial "/>
              <a:sym typeface="Arial "/>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
                <a:ea typeface="Arial "/>
                <a:cs typeface="Arial "/>
                <a:sym typeface="Arial "/>
              </a:rPr>
              <a:t>Online text data provides in real-time, qualitative, abundant, and relatively easy to access information. By incorporating web monitoring, we equip ourselves with real-time insights that play a pivotal role in shaping effective communication strategies, policies, and targeted interventions for early intervention.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a29e6d6ed8_0_168"/>
          <p:cNvSpPr txBox="1"/>
          <p:nvPr>
            <p:ph idx="1" type="body"/>
          </p:nvPr>
        </p:nvSpPr>
        <p:spPr>
          <a:xfrm>
            <a:off x="303212" y="1658937"/>
            <a:ext cx="10339500" cy="707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rgbClr val="374151"/>
              </a:buClr>
              <a:buSzPts val="1800"/>
              <a:buFont typeface="Arial"/>
              <a:buNone/>
            </a:pPr>
            <a:r>
              <a:rPr b="1" i="0" lang="en-US" sz="1800" u="none" cap="none" strike="noStrike">
                <a:solidFill>
                  <a:srgbClr val="374151"/>
                </a:solidFill>
                <a:latin typeface="Arial"/>
                <a:ea typeface="Arial"/>
                <a:cs typeface="Arial"/>
                <a:sym typeface="Arial"/>
              </a:rPr>
              <a:t>Define </a:t>
            </a:r>
            <a:r>
              <a:rPr b="1" lang="en-US">
                <a:solidFill>
                  <a:srgbClr val="374151"/>
                </a:solidFill>
              </a:rPr>
              <a:t>Signal</a:t>
            </a:r>
            <a:r>
              <a:rPr b="1" i="0" lang="en-US" sz="1800" u="none" cap="none" strike="noStrike">
                <a:solidFill>
                  <a:srgbClr val="374151"/>
                </a:solidFill>
                <a:latin typeface="Arial"/>
                <a:ea typeface="Arial"/>
                <a:cs typeface="Arial"/>
                <a:sym typeface="Arial"/>
              </a:rPr>
              <a:t> </a:t>
            </a:r>
            <a:r>
              <a:rPr b="1" lang="en-US">
                <a:solidFill>
                  <a:srgbClr val="374151"/>
                </a:solidFill>
              </a:rPr>
              <a:t>D</a:t>
            </a:r>
            <a:r>
              <a:rPr b="1" i="0" lang="en-US" sz="1800" u="none" cap="none" strike="noStrike">
                <a:solidFill>
                  <a:srgbClr val="374151"/>
                </a:solidFill>
                <a:latin typeface="Arial"/>
                <a:ea typeface="Arial"/>
                <a:cs typeface="Arial"/>
                <a:sym typeface="Arial"/>
              </a:rPr>
              <a:t>etection </a:t>
            </a:r>
            <a:r>
              <a:rPr b="1" lang="en-US">
                <a:solidFill>
                  <a:srgbClr val="374151"/>
                </a:solidFill>
              </a:rPr>
              <a:t>A</a:t>
            </a:r>
            <a:r>
              <a:rPr b="1" i="0" lang="en-US" sz="1800" u="none" cap="none" strike="noStrike">
                <a:solidFill>
                  <a:srgbClr val="374151"/>
                </a:solidFill>
                <a:latin typeface="Arial"/>
                <a:ea typeface="Arial"/>
                <a:cs typeface="Arial"/>
                <a:sym typeface="Arial"/>
              </a:rPr>
              <a:t>pproach: </a:t>
            </a:r>
            <a:r>
              <a:rPr b="0" i="0" lang="en-US" sz="1800" u="none" cap="none" strike="noStrike">
                <a:solidFill>
                  <a:srgbClr val="374151"/>
                </a:solidFill>
                <a:latin typeface="Arial"/>
                <a:ea typeface="Arial"/>
                <a:cs typeface="Arial"/>
                <a:sym typeface="Arial"/>
              </a:rPr>
              <a:t>Develop strategy </a:t>
            </a:r>
            <a:r>
              <a:rPr lang="en-US">
                <a:solidFill>
                  <a:srgbClr val="374151"/>
                </a:solidFill>
              </a:rPr>
              <a:t>to automate detection of signals of interest</a:t>
            </a:r>
            <a:r>
              <a:rPr b="0" i="0" lang="en-US" sz="1800" u="none" cap="none" strike="noStrike">
                <a:solidFill>
                  <a:srgbClr val="374151"/>
                </a:solidFill>
                <a:latin typeface="Arial"/>
                <a:ea typeface="Arial"/>
                <a:cs typeface="Arial"/>
                <a:sym typeface="Arial"/>
              </a:rPr>
              <a:t>. </a:t>
            </a:r>
            <a:endParaRPr b="1" i="0" sz="1800" u="none" cap="none" strike="noStrike">
              <a:solidFill>
                <a:srgbClr val="374151"/>
              </a:solidFill>
              <a:latin typeface="Arial"/>
              <a:ea typeface="Arial"/>
              <a:cs typeface="Arial"/>
              <a:sym typeface="Arial"/>
            </a:endParaRPr>
          </a:p>
          <a:p>
            <a:pPr indent="0" lvl="0" marL="0" marR="0" rtl="0" algn="l">
              <a:lnSpc>
                <a:spcPct val="100000"/>
              </a:lnSpc>
              <a:spcBef>
                <a:spcPts val="360"/>
              </a:spcBef>
              <a:spcAft>
                <a:spcPts val="0"/>
              </a:spcAft>
              <a:buClr>
                <a:srgbClr val="404040"/>
              </a:buClr>
              <a:buSzPts val="1800"/>
              <a:buFont typeface="Arial"/>
              <a:buNone/>
            </a:pPr>
            <a:r>
              <a:t/>
            </a:r>
            <a:endParaRPr b="0" i="0" sz="1800" u="none" cap="none" strike="noStrike">
              <a:solidFill>
                <a:srgbClr val="374151"/>
              </a:solidFill>
              <a:latin typeface="Arial"/>
              <a:ea typeface="Arial"/>
              <a:cs typeface="Arial"/>
              <a:sym typeface="Arial"/>
            </a:endParaRPr>
          </a:p>
          <a:p>
            <a:pPr indent="0" lvl="0" marL="0" marR="0" rtl="0" algn="l">
              <a:lnSpc>
                <a:spcPct val="100000"/>
              </a:lnSpc>
              <a:spcBef>
                <a:spcPts val="360"/>
              </a:spcBef>
              <a:spcAft>
                <a:spcPts val="0"/>
              </a:spcAft>
              <a:buClr>
                <a:srgbClr val="374151"/>
              </a:buClr>
              <a:buSzPts val="1800"/>
              <a:buFont typeface="Arial"/>
              <a:buNone/>
            </a:pPr>
            <a:r>
              <a:rPr b="1" lang="en-US">
                <a:solidFill>
                  <a:srgbClr val="374151"/>
                </a:solidFill>
              </a:rPr>
              <a:t>Identify if There is an Audience</a:t>
            </a:r>
            <a:r>
              <a:rPr b="1" i="0" lang="en-US" sz="1800" u="none" cap="none" strike="noStrike">
                <a:solidFill>
                  <a:srgbClr val="374151"/>
                </a:solidFill>
                <a:latin typeface="Arial"/>
                <a:ea typeface="Arial"/>
                <a:cs typeface="Arial"/>
                <a:sym typeface="Arial"/>
              </a:rPr>
              <a:t>: </a:t>
            </a:r>
            <a:r>
              <a:rPr lang="en-US">
                <a:solidFill>
                  <a:srgbClr val="374151"/>
                </a:solidFill>
              </a:rPr>
              <a:t>Currently, this is a tool to provide the VCMI team with a quick overview of online searches relating to a disease, but a further audience has yet to be identified.</a:t>
            </a:r>
            <a:endParaRPr/>
          </a:p>
          <a:p>
            <a:pPr indent="0" lvl="0" marL="0" marR="0" rtl="0" algn="l">
              <a:lnSpc>
                <a:spcPct val="100000"/>
              </a:lnSpc>
              <a:spcBef>
                <a:spcPts val="360"/>
              </a:spcBef>
              <a:spcAft>
                <a:spcPts val="0"/>
              </a:spcAft>
              <a:buClr>
                <a:srgbClr val="404040"/>
              </a:buClr>
              <a:buSzPts val="1800"/>
              <a:buFont typeface="Arial"/>
              <a:buNone/>
            </a:pPr>
            <a:r>
              <a:t/>
            </a:r>
            <a:endParaRPr b="0" i="0" sz="1800" u="none" cap="none" strike="noStrike">
              <a:solidFill>
                <a:srgbClr val="374151"/>
              </a:solidFill>
              <a:latin typeface="Arial"/>
              <a:ea typeface="Arial"/>
              <a:cs typeface="Arial"/>
              <a:sym typeface="Arial"/>
            </a:endParaRPr>
          </a:p>
          <a:p>
            <a:pPr indent="0" lvl="0" marL="0" marR="0" rtl="0" algn="l">
              <a:lnSpc>
                <a:spcPct val="100000"/>
              </a:lnSpc>
              <a:spcBef>
                <a:spcPts val="360"/>
              </a:spcBef>
              <a:spcAft>
                <a:spcPts val="0"/>
              </a:spcAft>
              <a:buClr>
                <a:srgbClr val="404040"/>
              </a:buClr>
              <a:buSzPts val="1800"/>
              <a:buFont typeface="Arial"/>
              <a:buNone/>
            </a:pPr>
            <a:r>
              <a:rPr b="1" i="0" lang="en-US" sz="1800" u="none" cap="none" strike="noStrike">
                <a:solidFill>
                  <a:srgbClr val="404040"/>
                </a:solidFill>
                <a:latin typeface="Arial"/>
                <a:ea typeface="Arial"/>
                <a:cs typeface="Arial"/>
                <a:sym typeface="Arial"/>
              </a:rPr>
              <a:t>Explore Methods for Expanding Scope:</a:t>
            </a:r>
            <a:r>
              <a:rPr b="0" i="0" lang="en-US" sz="1800" u="none" cap="none" strike="noStrike">
                <a:solidFill>
                  <a:srgbClr val="374151"/>
                </a:solidFill>
                <a:latin typeface="Arial"/>
                <a:ea typeface="Arial"/>
                <a:cs typeface="Arial"/>
                <a:sym typeface="Arial"/>
              </a:rPr>
              <a:t> </a:t>
            </a:r>
            <a:r>
              <a:rPr lang="en-US">
                <a:solidFill>
                  <a:srgbClr val="374151"/>
                </a:solidFill>
              </a:rPr>
              <a:t>More data could be captured, but currently it is challenging. The limitations could be overcome if there was incentive.</a:t>
            </a:r>
            <a:endParaRPr/>
          </a:p>
          <a:p>
            <a:pPr indent="-228600" lvl="0" marL="342900" marR="0" rtl="0" algn="l">
              <a:spcBef>
                <a:spcPts val="360"/>
              </a:spcBef>
              <a:spcAft>
                <a:spcPts val="0"/>
              </a:spcAft>
              <a:buClr>
                <a:srgbClr val="404040"/>
              </a:buClr>
              <a:buSzPts val="1800"/>
              <a:buFont typeface="Arial"/>
              <a:buNone/>
            </a:pPr>
            <a:r>
              <a:t/>
            </a:r>
            <a:endParaRPr b="0" i="0" sz="1800" u="none">
              <a:solidFill>
                <a:srgbClr val="374151"/>
              </a:solidFill>
              <a:latin typeface="Arial"/>
              <a:ea typeface="Arial"/>
              <a:cs typeface="Arial"/>
              <a:sym typeface="Arial"/>
            </a:endParaRPr>
          </a:p>
        </p:txBody>
      </p:sp>
      <p:sp>
        <p:nvSpPr>
          <p:cNvPr id="321" name="Google Shape;321;g2a29e6d6ed8_0_168"/>
          <p:cNvSpPr txBox="1"/>
          <p:nvPr/>
        </p:nvSpPr>
        <p:spPr>
          <a:xfrm>
            <a:off x="10148887" y="10055225"/>
            <a:ext cx="685800" cy="57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322" name="Google Shape;322;g2a29e6d6ed8_0_168"/>
          <p:cNvSpPr txBox="1"/>
          <p:nvPr/>
        </p:nvSpPr>
        <p:spPr>
          <a:xfrm>
            <a:off x="303212" y="388937"/>
            <a:ext cx="10374300" cy="785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2400"/>
              <a:buFont typeface="Arial"/>
              <a:buNone/>
            </a:pPr>
            <a:r>
              <a:rPr b="0" i="0" lang="en-US" sz="2400" u="none">
                <a:solidFill>
                  <a:srgbClr val="0070C0"/>
                </a:solidFill>
                <a:latin typeface="Arial"/>
                <a:ea typeface="Arial"/>
                <a:cs typeface="Arial"/>
                <a:sym typeface="Arial"/>
              </a:rPr>
              <a:t>Next Steps Pilot </a:t>
            </a:r>
            <a:r>
              <a:rPr lang="en-US" sz="2400">
                <a:solidFill>
                  <a:srgbClr val="0070C0"/>
                </a:solidFill>
              </a:rPr>
              <a:t>2</a:t>
            </a:r>
            <a:r>
              <a:rPr b="0" i="0" lang="en-US" sz="2400" u="none">
                <a:solidFill>
                  <a:srgbClr val="0070C0"/>
                </a:solidFill>
                <a:latin typeface="Arial"/>
                <a:ea typeface="Arial"/>
                <a:cs typeface="Arial"/>
                <a:sym typeface="Arial"/>
              </a:rPr>
              <a:t>:  As we move forward, we have identified key areas for enhancement and exploration: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329" name="Google Shape;329;p20"/>
          <p:cNvSpPr txBox="1"/>
          <p:nvPr/>
        </p:nvSpPr>
        <p:spPr>
          <a:xfrm>
            <a:off x="212725" y="636587"/>
            <a:ext cx="10590212"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800"/>
              <a:buFont typeface="Arial"/>
              <a:buNone/>
            </a:pPr>
            <a:r>
              <a:rPr b="1" i="0" lang="en-US" sz="2800" u="none">
                <a:solidFill>
                  <a:srgbClr val="0070C0"/>
                </a:solidFill>
                <a:latin typeface="Arial"/>
                <a:ea typeface="Arial"/>
                <a:cs typeface="Arial"/>
                <a:sym typeface="Arial"/>
              </a:rPr>
              <a:t>Initial Pilot Focus 3:What misinformation or misconceptions are circulating online regarding vaccines?</a:t>
            </a:r>
            <a:endParaRPr/>
          </a:p>
          <a:p>
            <a:pPr indent="0" lvl="0" marL="0" marR="0" rtl="0" algn="l">
              <a:lnSpc>
                <a:spcPct val="100000"/>
              </a:lnSpc>
              <a:spcBef>
                <a:spcPts val="0"/>
              </a:spcBef>
              <a:spcAft>
                <a:spcPts val="0"/>
              </a:spcAft>
              <a:buNone/>
            </a:pPr>
            <a:r>
              <a:t/>
            </a:r>
            <a:endParaRPr b="1" i="0" sz="2800" u="none">
              <a:solidFill>
                <a:srgbClr val="0070C0"/>
              </a:solidFill>
              <a:latin typeface="Arial"/>
              <a:ea typeface="Arial"/>
              <a:cs typeface="Arial"/>
              <a:sym typeface="Arial"/>
            </a:endParaRPr>
          </a:p>
        </p:txBody>
      </p:sp>
      <p:pic>
        <p:nvPicPr>
          <p:cNvPr id="330" name="Google Shape;330;p20"/>
          <p:cNvPicPr preferRelativeResize="0"/>
          <p:nvPr/>
        </p:nvPicPr>
        <p:blipFill rotWithShape="1">
          <a:blip r:embed="rId3">
            <a:alphaModFix/>
          </a:blip>
          <a:srcRect b="0" l="0" r="0" t="0"/>
          <a:stretch/>
        </p:blipFill>
        <p:spPr>
          <a:xfrm>
            <a:off x="727075" y="3675062"/>
            <a:ext cx="9705975" cy="34083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337" name="Google Shape;337;p21"/>
          <p:cNvSpPr txBox="1"/>
          <p:nvPr/>
        </p:nvSpPr>
        <p:spPr>
          <a:xfrm>
            <a:off x="269875" y="2312987"/>
            <a:ext cx="5238750" cy="39084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74151"/>
              </a:buClr>
              <a:buSzPts val="1600"/>
              <a:buFont typeface="Arial"/>
              <a:buNone/>
            </a:pPr>
            <a:r>
              <a:rPr b="1" i="0" lang="en-US" sz="1600" u="none">
                <a:solidFill>
                  <a:srgbClr val="374151"/>
                </a:solidFill>
                <a:latin typeface="Arial"/>
                <a:ea typeface="Arial"/>
                <a:cs typeface="Arial"/>
                <a:sym typeface="Arial"/>
              </a:rPr>
              <a:t>Volume and Reach Metrics:</a:t>
            </a:r>
            <a:r>
              <a:rPr b="0" i="0" lang="en-US" sz="1600" u="none">
                <a:solidFill>
                  <a:srgbClr val="374151"/>
                </a:solidFill>
                <a:latin typeface="Arial"/>
                <a:ea typeface="Arial"/>
                <a:cs typeface="Arial"/>
                <a:sym typeface="Arial"/>
              </a:rPr>
              <a:t> </a:t>
            </a:r>
            <a:endParaRPr/>
          </a:p>
          <a:p>
            <a:pPr indent="0" lvl="0" marL="0" marR="0" rtl="0" algn="l">
              <a:lnSpc>
                <a:spcPct val="100000"/>
              </a:lnSpc>
              <a:spcBef>
                <a:spcPts val="0"/>
              </a:spcBef>
              <a:spcAft>
                <a:spcPts val="0"/>
              </a:spcAft>
              <a:buClr>
                <a:srgbClr val="374151"/>
              </a:buClr>
              <a:buSzPts val="1800"/>
              <a:buFont typeface="Arial"/>
              <a:buNone/>
            </a:pPr>
            <a:r>
              <a:rPr b="0" i="0" lang="en-US" sz="1800" u="none">
                <a:solidFill>
                  <a:srgbClr val="374151"/>
                </a:solidFill>
                <a:latin typeface="Arial"/>
                <a:ea typeface="Arial"/>
                <a:cs typeface="Arial"/>
                <a:sym typeface="Arial"/>
              </a:rPr>
              <a:t>Status:</a:t>
            </a:r>
            <a:endParaRPr/>
          </a:p>
          <a:p>
            <a:pPr indent="0" lvl="0" marL="0" marR="0" rtl="0" algn="l">
              <a:lnSpc>
                <a:spcPct val="100000"/>
              </a:lnSpc>
              <a:spcBef>
                <a:spcPts val="0"/>
              </a:spcBef>
              <a:spcAft>
                <a:spcPts val="0"/>
              </a:spcAft>
              <a:buClr>
                <a:srgbClr val="374151"/>
              </a:buClr>
              <a:buSzPts val="1600"/>
              <a:buFont typeface="Arial"/>
              <a:buNone/>
            </a:pPr>
            <a:r>
              <a:rPr b="1" i="0" lang="en-US" sz="1600" u="none">
                <a:solidFill>
                  <a:srgbClr val="374151"/>
                </a:solidFill>
                <a:latin typeface="Arial"/>
                <a:ea typeface="Arial"/>
                <a:cs typeface="Arial"/>
                <a:sym typeface="Arial"/>
              </a:rPr>
              <a:t>Sentiment Analysis:</a:t>
            </a:r>
            <a:r>
              <a:rPr b="0" i="0" lang="en-US" sz="1600" u="none">
                <a:solidFill>
                  <a:srgbClr val="374151"/>
                </a:solidFill>
                <a:latin typeface="Arial"/>
                <a:ea typeface="Arial"/>
                <a:cs typeface="Arial"/>
                <a:sym typeface="Arial"/>
              </a:rPr>
              <a:t> </a:t>
            </a:r>
            <a:endParaRPr/>
          </a:p>
          <a:p>
            <a:pPr indent="0" lvl="0" marL="0" marR="0" rtl="0" algn="l">
              <a:lnSpc>
                <a:spcPct val="100000"/>
              </a:lnSpc>
              <a:spcBef>
                <a:spcPts val="0"/>
              </a:spcBef>
              <a:spcAft>
                <a:spcPts val="0"/>
              </a:spcAft>
              <a:buClr>
                <a:srgbClr val="374151"/>
              </a:buClr>
              <a:buSzPts val="1800"/>
              <a:buFont typeface="Arial"/>
              <a:buNone/>
            </a:pPr>
            <a:r>
              <a:rPr b="0" i="0" lang="en-US" sz="1800" u="none">
                <a:solidFill>
                  <a:srgbClr val="374151"/>
                </a:solidFill>
                <a:latin typeface="Arial"/>
                <a:ea typeface="Arial"/>
                <a:cs typeface="Arial"/>
                <a:sym typeface="Arial"/>
              </a:rPr>
              <a:t>Status:</a:t>
            </a:r>
            <a:endParaRPr/>
          </a:p>
          <a:p>
            <a:pPr indent="0" lvl="0" marL="0" marR="0" rtl="0" algn="l">
              <a:lnSpc>
                <a:spcPct val="100000"/>
              </a:lnSpc>
              <a:spcBef>
                <a:spcPts val="0"/>
              </a:spcBef>
              <a:spcAft>
                <a:spcPts val="0"/>
              </a:spcAft>
              <a:buClr>
                <a:srgbClr val="374151"/>
              </a:buClr>
              <a:buSzPts val="1600"/>
              <a:buFont typeface="Arial"/>
              <a:buNone/>
            </a:pPr>
            <a:r>
              <a:rPr b="1" i="0" lang="en-US" sz="1600" u="none">
                <a:solidFill>
                  <a:srgbClr val="374151"/>
                </a:solidFill>
                <a:latin typeface="Arial"/>
                <a:ea typeface="Arial"/>
                <a:cs typeface="Arial"/>
                <a:sym typeface="Arial"/>
              </a:rPr>
              <a:t>Topic and Theme Analysis:</a:t>
            </a:r>
            <a:endParaRPr/>
          </a:p>
          <a:p>
            <a:pPr indent="0" lvl="0" marL="0" marR="0" rtl="0" algn="l">
              <a:lnSpc>
                <a:spcPct val="100000"/>
              </a:lnSpc>
              <a:spcBef>
                <a:spcPts val="0"/>
              </a:spcBef>
              <a:spcAft>
                <a:spcPts val="0"/>
              </a:spcAft>
              <a:buClr>
                <a:srgbClr val="374151"/>
              </a:buClr>
              <a:buSzPts val="1600"/>
              <a:buFont typeface="Arial"/>
              <a:buNone/>
            </a:pPr>
            <a:r>
              <a:rPr b="0" i="0" lang="en-US" sz="1600" u="none">
                <a:solidFill>
                  <a:srgbClr val="374151"/>
                </a:solidFill>
                <a:latin typeface="Arial"/>
                <a:ea typeface="Arial"/>
                <a:cs typeface="Arial"/>
                <a:sym typeface="Arial"/>
              </a:rPr>
              <a:t>Status:</a:t>
            </a:r>
            <a:endParaRPr b="1" i="0" sz="1600" u="non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i="0" lang="en-US" sz="1600" u="none">
                <a:solidFill>
                  <a:srgbClr val="374151"/>
                </a:solidFill>
                <a:latin typeface="Arial"/>
                <a:ea typeface="Arial"/>
                <a:cs typeface="Arial"/>
                <a:sym typeface="Arial"/>
              </a:rPr>
              <a:t>Contextual Analysis:</a:t>
            </a:r>
            <a:endParaRPr/>
          </a:p>
          <a:p>
            <a:pPr indent="0" lvl="0" marL="0" marR="0" rtl="0" algn="l">
              <a:lnSpc>
                <a:spcPct val="100000"/>
              </a:lnSpc>
              <a:spcBef>
                <a:spcPts val="0"/>
              </a:spcBef>
              <a:spcAft>
                <a:spcPts val="0"/>
              </a:spcAft>
              <a:buClr>
                <a:srgbClr val="374151"/>
              </a:buClr>
              <a:buSzPts val="1600"/>
              <a:buFont typeface="Arial"/>
              <a:buNone/>
            </a:pPr>
            <a:r>
              <a:rPr b="0" i="0" lang="en-US" sz="1600" u="none">
                <a:solidFill>
                  <a:srgbClr val="374151"/>
                </a:solidFill>
                <a:latin typeface="Arial"/>
                <a:ea typeface="Arial"/>
                <a:cs typeface="Arial"/>
                <a:sym typeface="Arial"/>
              </a:rPr>
              <a:t>Status:</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i="0" lang="en-US" sz="1600" u="none">
                <a:solidFill>
                  <a:srgbClr val="374151"/>
                </a:solidFill>
                <a:latin typeface="Arial"/>
                <a:ea typeface="Arial"/>
                <a:cs typeface="Arial"/>
                <a:sym typeface="Arial"/>
              </a:rPr>
              <a:t>Time-based and Trend Analysis: :</a:t>
            </a:r>
            <a:endParaRPr/>
          </a:p>
          <a:p>
            <a:pPr indent="0" lvl="0" marL="0" marR="0" rtl="0" algn="l">
              <a:lnSpc>
                <a:spcPct val="100000"/>
              </a:lnSpc>
              <a:spcBef>
                <a:spcPts val="0"/>
              </a:spcBef>
              <a:spcAft>
                <a:spcPts val="0"/>
              </a:spcAft>
              <a:buClr>
                <a:srgbClr val="374151"/>
              </a:buClr>
              <a:buSzPts val="1600"/>
              <a:buFont typeface="Arial"/>
              <a:buNone/>
            </a:pPr>
            <a:r>
              <a:rPr b="0" i="0" lang="en-US" sz="1600" u="none">
                <a:solidFill>
                  <a:srgbClr val="374151"/>
                </a:solidFill>
                <a:latin typeface="Arial"/>
                <a:ea typeface="Arial"/>
                <a:cs typeface="Arial"/>
                <a:sym typeface="Arial"/>
              </a:rPr>
              <a:t>Status: in development </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i="0" lang="en-US" sz="1600" u="none">
                <a:solidFill>
                  <a:srgbClr val="374151"/>
                </a:solidFill>
                <a:latin typeface="Arial"/>
                <a:ea typeface="Arial"/>
                <a:cs typeface="Arial"/>
                <a:sym typeface="Arial"/>
              </a:rPr>
              <a:t>Demographic Analysis: </a:t>
            </a:r>
            <a:endParaRPr/>
          </a:p>
          <a:p>
            <a:pPr indent="0" lvl="0" marL="0" marR="0" rtl="0" algn="l">
              <a:lnSpc>
                <a:spcPct val="100000"/>
              </a:lnSpc>
              <a:spcBef>
                <a:spcPts val="0"/>
              </a:spcBef>
              <a:spcAft>
                <a:spcPts val="0"/>
              </a:spcAft>
              <a:buClr>
                <a:srgbClr val="374151"/>
              </a:buClr>
              <a:buSzPts val="1800"/>
              <a:buFont typeface="Arial"/>
              <a:buNone/>
            </a:pPr>
            <a:r>
              <a:rPr b="0" i="0" lang="en-US" sz="1800" u="none">
                <a:solidFill>
                  <a:srgbClr val="374151"/>
                </a:solidFill>
                <a:latin typeface="Arial"/>
                <a:ea typeface="Arial"/>
                <a:cs typeface="Arial"/>
                <a:sym typeface="Arial"/>
              </a:rPr>
              <a:t>Status: under consideration</a:t>
            </a:r>
            <a:endParaRPr/>
          </a:p>
          <a:p>
            <a:pPr indent="0" lvl="0" marL="0" marR="0" rtl="0" algn="l">
              <a:lnSpc>
                <a:spcPct val="100000"/>
              </a:lnSpc>
              <a:spcBef>
                <a:spcPts val="0"/>
              </a:spcBef>
              <a:spcAft>
                <a:spcPts val="0"/>
              </a:spcAft>
              <a:buNone/>
            </a:pPr>
            <a:r>
              <a:t/>
            </a:r>
            <a:endParaRPr b="0" i="0" sz="1800" u="none">
              <a:solidFill>
                <a:srgbClr val="374151"/>
              </a:solidFill>
              <a:latin typeface="Arial"/>
              <a:ea typeface="Arial"/>
              <a:cs typeface="Arial"/>
              <a:sym typeface="Arial"/>
            </a:endParaRPr>
          </a:p>
        </p:txBody>
      </p:sp>
      <p:sp>
        <p:nvSpPr>
          <p:cNvPr id="338" name="Google Shape;338;p21"/>
          <p:cNvSpPr txBox="1"/>
          <p:nvPr/>
        </p:nvSpPr>
        <p:spPr>
          <a:xfrm>
            <a:off x="6232525" y="3049587"/>
            <a:ext cx="36464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Target Key Insights and Benefits</a:t>
            </a:r>
            <a:endParaRPr/>
          </a:p>
        </p:txBody>
      </p:sp>
      <p:sp>
        <p:nvSpPr>
          <p:cNvPr id="339" name="Google Shape;339;p21"/>
          <p:cNvSpPr txBox="1"/>
          <p:nvPr/>
        </p:nvSpPr>
        <p:spPr>
          <a:xfrm>
            <a:off x="269875" y="1755775"/>
            <a:ext cx="5640387"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Analytic framework</a:t>
            </a:r>
            <a:endParaRPr/>
          </a:p>
        </p:txBody>
      </p:sp>
      <p:sp>
        <p:nvSpPr>
          <p:cNvPr id="340" name="Google Shape;340;p21"/>
          <p:cNvSpPr txBox="1"/>
          <p:nvPr/>
        </p:nvSpPr>
        <p:spPr>
          <a:xfrm>
            <a:off x="269875" y="592137"/>
            <a:ext cx="617855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800"/>
              <a:buFont typeface="Arial"/>
              <a:buNone/>
            </a:pPr>
            <a:r>
              <a:rPr b="1" i="0" lang="en-US" sz="2800" u="none">
                <a:solidFill>
                  <a:srgbClr val="0070C0"/>
                </a:solidFill>
                <a:latin typeface="Arial"/>
                <a:ea typeface="Arial"/>
                <a:cs typeface="Arial"/>
                <a:sym typeface="Arial"/>
              </a:rPr>
              <a:t>Planned Approach  </a:t>
            </a:r>
            <a:endParaRPr/>
          </a:p>
        </p:txBody>
      </p:sp>
      <p:cxnSp>
        <p:nvCxnSpPr>
          <p:cNvPr id="341" name="Google Shape;341;p21"/>
          <p:cNvCxnSpPr/>
          <p:nvPr/>
        </p:nvCxnSpPr>
        <p:spPr>
          <a:xfrm>
            <a:off x="5118100" y="5945187"/>
            <a:ext cx="887412" cy="0"/>
          </a:xfrm>
          <a:prstGeom prst="straightConnector1">
            <a:avLst/>
          </a:prstGeom>
          <a:noFill/>
          <a:ln cap="flat" cmpd="sng" w="25400">
            <a:solidFill>
              <a:schemeClr val="dk1"/>
            </a:solidFill>
            <a:prstDash val="solid"/>
            <a:miter lim="800000"/>
            <a:headEnd len="med" w="med" type="none"/>
            <a:tailEnd len="med" w="med" type="triangle"/>
          </a:ln>
          <a:effectLst>
            <a:outerShdw blurRad="63500" dir="5400000" dist="20000">
              <a:srgbClr val="000000">
                <a:alpha val="37647"/>
              </a:srgbClr>
            </a:outerShdw>
          </a:effectLst>
        </p:spPr>
      </p:cxnSp>
      <p:sp>
        <p:nvSpPr>
          <p:cNvPr id="342" name="Google Shape;342;p21"/>
          <p:cNvSpPr txBox="1"/>
          <p:nvPr/>
        </p:nvSpPr>
        <p:spPr>
          <a:xfrm>
            <a:off x="330200" y="8169275"/>
            <a:ext cx="741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980000"/>
                </a:solidFill>
              </a:rPr>
              <a:t>TODO: Complete this slide</a:t>
            </a:r>
            <a:endParaRPr sz="1800">
              <a:solidFill>
                <a:srgbClr val="98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idx="1" type="body"/>
          </p:nvPr>
        </p:nvSpPr>
        <p:spPr>
          <a:xfrm>
            <a:off x="265112" y="1203325"/>
            <a:ext cx="10339387" cy="5861050"/>
          </a:xfrm>
          <a:prstGeom prst="rect">
            <a:avLst/>
          </a:prstGeom>
          <a:noFill/>
          <a:ln>
            <a:noFill/>
          </a:ln>
        </p:spPr>
        <p:txBody>
          <a:bodyPr anchorCtr="0" anchor="t" bIns="45700" lIns="91425" spcFirstLastPara="1" rIns="91425" wrap="square" tIns="45700">
            <a:noAutofit/>
          </a:bodyPr>
          <a:lstStyle/>
          <a:p>
            <a:pPr indent="-190500" lvl="0" marL="342900" marR="0" rtl="0" algn="just">
              <a:lnSpc>
                <a:spcPct val="100000"/>
              </a:lnSpc>
              <a:spcBef>
                <a:spcPts val="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190500" lvl="0" marL="342900" marR="0" rtl="0" algn="just">
              <a:lnSpc>
                <a:spcPct val="10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342900" lvl="0" marL="342900" marR="0" rtl="0" algn="just">
              <a:lnSpc>
                <a:spcPct val="100000"/>
              </a:lnSpc>
              <a:spcBef>
                <a:spcPts val="480"/>
              </a:spcBef>
              <a:spcAft>
                <a:spcPts val="0"/>
              </a:spcAft>
              <a:buClr>
                <a:srgbClr val="404040"/>
              </a:buClr>
              <a:buSzPts val="2400"/>
              <a:buFont typeface="Arial"/>
              <a:buChar char="•"/>
            </a:pPr>
            <a:r>
              <a:rPr b="0" i="0" lang="en-US" sz="2400" u="none">
                <a:solidFill>
                  <a:srgbClr val="404040"/>
                </a:solidFill>
                <a:latin typeface="Arial"/>
                <a:ea typeface="Arial"/>
                <a:cs typeface="Arial"/>
                <a:sym typeface="Arial"/>
              </a:rPr>
              <a:t>Ability to break down misinformation into specific narratives and quantify their engagement.</a:t>
            </a:r>
            <a:endParaRPr/>
          </a:p>
          <a:p>
            <a:pPr indent="-342900" lvl="0" marL="342900" marR="0" rtl="0" algn="just">
              <a:lnSpc>
                <a:spcPct val="100000"/>
              </a:lnSpc>
              <a:spcBef>
                <a:spcPts val="480"/>
              </a:spcBef>
              <a:spcAft>
                <a:spcPts val="0"/>
              </a:spcAft>
              <a:buClr>
                <a:srgbClr val="404040"/>
              </a:buClr>
              <a:buSzPts val="2400"/>
              <a:buFont typeface="Arial"/>
              <a:buChar char="•"/>
            </a:pPr>
            <a:r>
              <a:rPr b="0" i="0" lang="en-US" sz="2400" u="none">
                <a:solidFill>
                  <a:srgbClr val="404040"/>
                </a:solidFill>
                <a:latin typeface="Arial"/>
                <a:ea typeface="Arial"/>
                <a:cs typeface="Arial"/>
                <a:sym typeface="Arial"/>
              </a:rPr>
              <a:t>Ability to identify where manipulation has taken place to push particular narratives.</a:t>
            </a:r>
            <a:endParaRPr/>
          </a:p>
          <a:p>
            <a:pPr indent="-190500" lvl="0" marL="342900" marR="0" rtl="0" algn="just">
              <a:lnSpc>
                <a:spcPct val="10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342900" lvl="0" marL="342900" marR="0" rtl="0" algn="just">
              <a:lnSpc>
                <a:spcPct val="100000"/>
              </a:lnSpc>
              <a:spcBef>
                <a:spcPts val="480"/>
              </a:spcBef>
              <a:spcAft>
                <a:spcPts val="0"/>
              </a:spcAft>
              <a:buClr>
                <a:srgbClr val="404040"/>
              </a:buClr>
              <a:buSzPts val="2400"/>
              <a:buFont typeface="Arial"/>
              <a:buChar char="•"/>
            </a:pPr>
            <a:r>
              <a:rPr b="1" i="0" lang="en-US" sz="2400" u="none">
                <a:solidFill>
                  <a:srgbClr val="404040"/>
                </a:solidFill>
                <a:latin typeface="Arial"/>
                <a:ea typeface="Arial"/>
                <a:cs typeface="Arial"/>
                <a:sym typeface="Arial"/>
              </a:rPr>
              <a:t>Which in turn will:</a:t>
            </a:r>
            <a:endParaRPr/>
          </a:p>
          <a:p>
            <a:pPr indent="-285750" lvl="1" marL="742950" marR="0" rtl="0" algn="just">
              <a:lnSpc>
                <a:spcPct val="100000"/>
              </a:lnSpc>
              <a:spcBef>
                <a:spcPts val="420"/>
              </a:spcBef>
              <a:spcAft>
                <a:spcPts val="0"/>
              </a:spcAft>
              <a:buClr>
                <a:srgbClr val="404040"/>
              </a:buClr>
              <a:buSzPts val="2100"/>
              <a:buFont typeface="Arial"/>
              <a:buChar char="–"/>
            </a:pPr>
            <a:r>
              <a:rPr b="0" i="0" lang="en-US" sz="2100" u="none" cap="none" strike="noStrike">
                <a:solidFill>
                  <a:srgbClr val="404040"/>
                </a:solidFill>
                <a:latin typeface="Arial"/>
                <a:ea typeface="Arial"/>
                <a:cs typeface="Arial"/>
                <a:sym typeface="Arial"/>
              </a:rPr>
              <a:t>Improve PHAC’s ability to develop relevant fact-based external facing products in partnership with other program areas and CPAB.</a:t>
            </a:r>
            <a:endParaRPr/>
          </a:p>
          <a:p>
            <a:pPr indent="-285750" lvl="1" marL="742950" marR="0" rtl="0" algn="just">
              <a:lnSpc>
                <a:spcPct val="100000"/>
              </a:lnSpc>
              <a:spcBef>
                <a:spcPts val="420"/>
              </a:spcBef>
              <a:spcAft>
                <a:spcPts val="0"/>
              </a:spcAft>
              <a:buClr>
                <a:srgbClr val="404040"/>
              </a:buClr>
              <a:buSzPts val="2100"/>
              <a:buFont typeface="Arial"/>
              <a:buChar char="–"/>
            </a:pPr>
            <a:r>
              <a:rPr b="0" i="0" lang="en-US" sz="2100" u="none" cap="none" strike="noStrike">
                <a:solidFill>
                  <a:srgbClr val="404040"/>
                </a:solidFill>
                <a:latin typeface="Arial"/>
                <a:ea typeface="Arial"/>
                <a:cs typeface="Arial"/>
                <a:sym typeface="Arial"/>
              </a:rPr>
              <a:t>Increase PHAC’s ability to ensure that external-facing products are relevant and aligned with questions and discussion topics that are trending online.</a:t>
            </a:r>
            <a:endParaRPr b="0" i="0" sz="2400" u="none" cap="none" strike="noStrike">
              <a:solidFill>
                <a:srgbClr val="404040"/>
              </a:solidFill>
              <a:latin typeface="Arial"/>
              <a:ea typeface="Arial"/>
              <a:cs typeface="Arial"/>
              <a:sym typeface="Arial"/>
            </a:endParaRPr>
          </a:p>
          <a:p>
            <a:pPr indent="-342900" lvl="0" marL="342900" marR="0" rtl="0" algn="just">
              <a:lnSpc>
                <a:spcPct val="10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190500" lvl="0" marL="342900" marR="0" rtl="0" algn="l">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p:txBody>
      </p:sp>
      <p:sp>
        <p:nvSpPr>
          <p:cNvPr id="348" name="Google Shape;348;p22"/>
          <p:cNvSpPr txBox="1"/>
          <p:nvPr/>
        </p:nvSpPr>
        <p:spPr>
          <a:xfrm>
            <a:off x="10148887" y="101568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pic>
        <p:nvPicPr>
          <p:cNvPr descr="Creating Effective Objectives: Part 1" id="349" name="Google Shape;349;p22"/>
          <p:cNvPicPr preferRelativeResize="0"/>
          <p:nvPr/>
        </p:nvPicPr>
        <p:blipFill rotWithShape="1">
          <a:blip r:embed="rId3">
            <a:alphaModFix/>
          </a:blip>
          <a:srcRect b="0" l="0" r="0" t="0"/>
          <a:stretch/>
        </p:blipFill>
        <p:spPr>
          <a:xfrm>
            <a:off x="4556094" y="7065139"/>
            <a:ext cx="1903470" cy="1427603"/>
          </a:xfrm>
          <a:prstGeom prst="rect">
            <a:avLst/>
          </a:prstGeom>
          <a:noFill/>
          <a:ln>
            <a:noFill/>
          </a:ln>
        </p:spPr>
      </p:pic>
      <p:sp>
        <p:nvSpPr>
          <p:cNvPr id="350" name="Google Shape;350;p22"/>
          <p:cNvSpPr txBox="1"/>
          <p:nvPr/>
        </p:nvSpPr>
        <p:spPr>
          <a:xfrm>
            <a:off x="265112" y="4133850"/>
            <a:ext cx="10339387" cy="2027237"/>
          </a:xfrm>
          <a:prstGeom prst="rect">
            <a:avLst/>
          </a:prstGeom>
          <a:noFill/>
          <a:ln cap="flat" cmpd="sng" w="28575">
            <a:solidFill>
              <a:srgbClr val="C00000"/>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 name="Google Shape;351;p22"/>
          <p:cNvSpPr txBox="1"/>
          <p:nvPr/>
        </p:nvSpPr>
        <p:spPr>
          <a:xfrm>
            <a:off x="509587" y="373062"/>
            <a:ext cx="100949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Misinformation – why does it matter?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3"/>
          <p:cNvSpPr txBox="1"/>
          <p:nvPr>
            <p:ph idx="1" type="body"/>
          </p:nvPr>
        </p:nvSpPr>
        <p:spPr>
          <a:xfrm>
            <a:off x="342900" y="2576512"/>
            <a:ext cx="10337800" cy="58975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404040"/>
              </a:buClr>
              <a:buSzPts val="2600"/>
              <a:buFont typeface="Arial"/>
              <a:buNone/>
            </a:pPr>
            <a:r>
              <a:rPr b="1" i="0" lang="en-US" sz="2600" u="none">
                <a:solidFill>
                  <a:srgbClr val="404040"/>
                </a:solidFill>
                <a:latin typeface="Arial"/>
                <a:ea typeface="Arial"/>
                <a:cs typeface="Arial"/>
                <a:sym typeface="Arial"/>
              </a:rPr>
              <a:t>Problem:</a:t>
            </a:r>
            <a:endParaRPr/>
          </a:p>
          <a:p>
            <a:pPr indent="-114300" lvl="0" marL="0" marR="0" rtl="0" algn="just">
              <a:lnSpc>
                <a:spcPct val="100000"/>
              </a:lnSpc>
              <a:spcBef>
                <a:spcPts val="360"/>
              </a:spcBef>
              <a:spcAft>
                <a:spcPts val="0"/>
              </a:spcAft>
              <a:buClr>
                <a:srgbClr val="404040"/>
              </a:buClr>
              <a:buSzPts val="1800"/>
              <a:buFont typeface="Arial"/>
              <a:buChar char="•"/>
            </a:pPr>
            <a:r>
              <a:rPr b="0" i="0" lang="en-US" sz="1800" u="none">
                <a:solidFill>
                  <a:srgbClr val="404040"/>
                </a:solidFill>
                <a:latin typeface="Arial"/>
                <a:ea typeface="Arial"/>
                <a:cs typeface="Arial"/>
                <a:sym typeface="Arial"/>
              </a:rPr>
              <a:t>Misinformation is regularly shared on social media, but creating an automated approach to identifying it is challenging, and there is too much data to manually wade through.</a:t>
            </a:r>
            <a:endParaRPr/>
          </a:p>
          <a:p>
            <a:pPr indent="0" lvl="0" marL="0" marR="0" rtl="0" algn="just">
              <a:lnSpc>
                <a:spcPct val="100000"/>
              </a:lnSpc>
              <a:spcBef>
                <a:spcPts val="360"/>
              </a:spcBef>
              <a:spcAft>
                <a:spcPts val="0"/>
              </a:spcAft>
              <a:buClr>
                <a:srgbClr val="404040"/>
              </a:buClr>
              <a:buSzPts val="1800"/>
              <a:buFont typeface="Arial"/>
              <a:buNone/>
            </a:pPr>
            <a:r>
              <a:t/>
            </a:r>
            <a:endParaRPr b="1" i="0" sz="1800" u="none">
              <a:solidFill>
                <a:srgbClr val="404040"/>
              </a:solidFill>
              <a:latin typeface="Arial"/>
              <a:ea typeface="Arial"/>
              <a:cs typeface="Arial"/>
              <a:sym typeface="Arial"/>
            </a:endParaRPr>
          </a:p>
          <a:p>
            <a:pPr indent="0" lvl="0" marL="0" marR="0" rtl="0" algn="just">
              <a:lnSpc>
                <a:spcPct val="100000"/>
              </a:lnSpc>
              <a:spcBef>
                <a:spcPts val="520"/>
              </a:spcBef>
              <a:spcAft>
                <a:spcPts val="0"/>
              </a:spcAft>
              <a:buClr>
                <a:srgbClr val="404040"/>
              </a:buClr>
              <a:buSzPts val="2600"/>
              <a:buFont typeface="Arial"/>
              <a:buNone/>
            </a:pPr>
            <a:r>
              <a:rPr b="1" i="0" lang="en-US" sz="2600" u="none">
                <a:solidFill>
                  <a:srgbClr val="404040"/>
                </a:solidFill>
                <a:latin typeface="Arial"/>
                <a:ea typeface="Arial"/>
                <a:cs typeface="Arial"/>
                <a:sym typeface="Arial"/>
              </a:rPr>
              <a:t>Solution:</a:t>
            </a:r>
            <a:endParaRPr/>
          </a:p>
          <a:p>
            <a:pPr indent="0" lvl="0" marL="0" marR="0" rtl="0" algn="just">
              <a:lnSpc>
                <a:spcPct val="100000"/>
              </a:lnSpc>
              <a:spcBef>
                <a:spcPts val="360"/>
              </a:spcBef>
              <a:spcAft>
                <a:spcPts val="0"/>
              </a:spcAft>
              <a:buClr>
                <a:srgbClr val="404040"/>
              </a:buClr>
              <a:buSzPts val="1800"/>
              <a:buFont typeface="Arial"/>
              <a:buNone/>
            </a:pPr>
            <a:r>
              <a:t/>
            </a:r>
            <a:endParaRPr b="1" i="0" sz="1800" u="none">
              <a:solidFill>
                <a:srgbClr val="404040"/>
              </a:solidFill>
              <a:latin typeface="Arial"/>
              <a:ea typeface="Arial"/>
              <a:cs typeface="Arial"/>
              <a:sym typeface="Arial"/>
            </a:endParaRPr>
          </a:p>
          <a:p>
            <a:pPr indent="0" lvl="0" marL="0" marR="0" rtl="0" algn="just">
              <a:lnSpc>
                <a:spcPct val="100000"/>
              </a:lnSpc>
              <a:spcBef>
                <a:spcPts val="360"/>
              </a:spcBef>
              <a:spcAft>
                <a:spcPts val="0"/>
              </a:spcAft>
              <a:buClr>
                <a:srgbClr val="404040"/>
              </a:buClr>
              <a:buSzPts val="1800"/>
              <a:buFont typeface="Arial"/>
              <a:buNone/>
            </a:pPr>
            <a:r>
              <a:t/>
            </a:r>
            <a:endParaRPr b="1" i="0" sz="1800" u="none">
              <a:solidFill>
                <a:srgbClr val="404040"/>
              </a:solidFill>
              <a:latin typeface="Arial"/>
              <a:ea typeface="Arial"/>
              <a:cs typeface="Arial"/>
              <a:sym typeface="Arial"/>
            </a:endParaRPr>
          </a:p>
          <a:p>
            <a:pPr indent="0" lvl="0" marL="0" marR="0" rtl="0" algn="just">
              <a:lnSpc>
                <a:spcPct val="100000"/>
              </a:lnSpc>
              <a:spcBef>
                <a:spcPts val="360"/>
              </a:spcBef>
              <a:spcAft>
                <a:spcPts val="0"/>
              </a:spcAft>
              <a:buClr>
                <a:srgbClr val="404040"/>
              </a:buClr>
              <a:buSzPts val="1800"/>
              <a:buFont typeface="Arial"/>
              <a:buNone/>
            </a:pPr>
            <a:r>
              <a:t/>
            </a:r>
            <a:endParaRPr b="1" i="0" sz="1800" u="none">
              <a:solidFill>
                <a:srgbClr val="404040"/>
              </a:solidFill>
              <a:latin typeface="Arial"/>
              <a:ea typeface="Arial"/>
              <a:cs typeface="Arial"/>
              <a:sym typeface="Arial"/>
            </a:endParaRPr>
          </a:p>
          <a:p>
            <a:pPr indent="0" lvl="0" marL="0" marR="0" rtl="0" algn="just">
              <a:lnSpc>
                <a:spcPct val="100000"/>
              </a:lnSpc>
              <a:spcBef>
                <a:spcPts val="360"/>
              </a:spcBef>
              <a:spcAft>
                <a:spcPts val="0"/>
              </a:spcAft>
              <a:buClr>
                <a:srgbClr val="404040"/>
              </a:buClr>
              <a:buSzPts val="1800"/>
              <a:buFont typeface="Arial"/>
              <a:buNone/>
            </a:pPr>
            <a:r>
              <a:t/>
            </a:r>
            <a:endParaRPr b="1" i="0" sz="1800" u="none">
              <a:solidFill>
                <a:srgbClr val="404040"/>
              </a:solidFill>
              <a:latin typeface="Arial"/>
              <a:ea typeface="Arial"/>
              <a:cs typeface="Arial"/>
              <a:sym typeface="Arial"/>
            </a:endParaRPr>
          </a:p>
          <a:p>
            <a:pPr indent="-114300" lvl="0" marL="0" marR="0" rtl="0" algn="just">
              <a:lnSpc>
                <a:spcPct val="100000"/>
              </a:lnSpc>
              <a:spcBef>
                <a:spcPts val="360"/>
              </a:spcBef>
              <a:spcAft>
                <a:spcPts val="0"/>
              </a:spcAft>
              <a:buClr>
                <a:srgbClr val="404040"/>
              </a:buClr>
              <a:buSzPts val="1800"/>
              <a:buFont typeface="Arial"/>
              <a:buChar char="•"/>
            </a:pPr>
            <a:r>
              <a:rPr b="1" i="0" lang="en-US" sz="1800" u="none">
                <a:solidFill>
                  <a:srgbClr val="404040"/>
                </a:solidFill>
                <a:latin typeface="Arial"/>
                <a:ea typeface="Arial"/>
                <a:cs typeface="Arial"/>
                <a:sym typeface="Arial"/>
              </a:rPr>
              <a:t>Fact Checker Data:</a:t>
            </a:r>
            <a:endParaRPr/>
          </a:p>
          <a:p>
            <a:pPr indent="-285750" lvl="1" marL="742950" marR="0" rtl="0" algn="just">
              <a:lnSpc>
                <a:spcPct val="100000"/>
              </a:lnSpc>
              <a:spcBef>
                <a:spcPts val="320"/>
              </a:spcBef>
              <a:spcAft>
                <a:spcPts val="0"/>
              </a:spcAft>
              <a:buClr>
                <a:srgbClr val="404040"/>
              </a:buClr>
              <a:buSzPts val="1600"/>
              <a:buFont typeface="Arial"/>
              <a:buChar char="–"/>
            </a:pPr>
            <a:r>
              <a:rPr b="0" i="0" lang="en-US" sz="1600" u="none" cap="none" strike="noStrike">
                <a:solidFill>
                  <a:srgbClr val="404040"/>
                </a:solidFill>
                <a:latin typeface="Arial"/>
                <a:ea typeface="Arial"/>
                <a:cs typeface="Arial"/>
                <a:sym typeface="Arial"/>
              </a:rPr>
              <a:t>CIS used a publicized database of fact-checker articles relating COVID to quickly create a database of links containing misinformation.</a:t>
            </a:r>
            <a:endParaRPr/>
          </a:p>
          <a:p>
            <a:pPr indent="-114300" lvl="0" marL="0" marR="0" rtl="0" algn="just">
              <a:lnSpc>
                <a:spcPct val="100000"/>
              </a:lnSpc>
              <a:spcBef>
                <a:spcPts val="360"/>
              </a:spcBef>
              <a:spcAft>
                <a:spcPts val="0"/>
              </a:spcAft>
              <a:buClr>
                <a:srgbClr val="404040"/>
              </a:buClr>
              <a:buSzPts val="1800"/>
              <a:buFont typeface="Arial"/>
              <a:buChar char="•"/>
            </a:pPr>
            <a:r>
              <a:rPr b="1" i="0" lang="en-US" sz="1800" u="none">
                <a:solidFill>
                  <a:srgbClr val="404040"/>
                </a:solidFill>
                <a:latin typeface="Arial"/>
                <a:ea typeface="Arial"/>
                <a:cs typeface="Arial"/>
                <a:sym typeface="Arial"/>
              </a:rPr>
              <a:t>Cross-Referencing With Our Data</a:t>
            </a:r>
            <a:endParaRPr b="0" i="0" sz="1800" u="none">
              <a:solidFill>
                <a:srgbClr val="404040"/>
              </a:solidFill>
              <a:latin typeface="Arial"/>
              <a:ea typeface="Arial"/>
              <a:cs typeface="Arial"/>
              <a:sym typeface="Arial"/>
            </a:endParaRPr>
          </a:p>
          <a:p>
            <a:pPr indent="-285750" lvl="1" marL="742950" marR="0" rtl="0" algn="just">
              <a:lnSpc>
                <a:spcPct val="100000"/>
              </a:lnSpc>
              <a:spcBef>
                <a:spcPts val="320"/>
              </a:spcBef>
              <a:spcAft>
                <a:spcPts val="0"/>
              </a:spcAft>
              <a:buClr>
                <a:srgbClr val="404040"/>
              </a:buClr>
              <a:buSzPts val="1600"/>
              <a:buFont typeface="Arial"/>
              <a:buChar char="–"/>
            </a:pPr>
            <a:r>
              <a:rPr b="0" i="0" lang="en-US" sz="1600" u="none" cap="none" strike="noStrike">
                <a:solidFill>
                  <a:srgbClr val="404040"/>
                </a:solidFill>
                <a:latin typeface="Arial"/>
                <a:ea typeface="Arial"/>
                <a:cs typeface="Arial"/>
                <a:sym typeface="Arial"/>
              </a:rPr>
              <a:t>These links were searched within our Tweet Database, and the total retweets for each link were counted.</a:t>
            </a:r>
            <a:endParaRPr/>
          </a:p>
        </p:txBody>
      </p:sp>
      <p:sp>
        <p:nvSpPr>
          <p:cNvPr id="357" name="Google Shape;357;p23"/>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pic>
        <p:nvPicPr>
          <p:cNvPr descr="'Hookers, lies and fraud': Snopes 'in danger of closing doors'" id="358" name="Google Shape;358;p23"/>
          <p:cNvPicPr preferRelativeResize="0"/>
          <p:nvPr/>
        </p:nvPicPr>
        <p:blipFill rotWithShape="1">
          <a:blip r:embed="rId3">
            <a:alphaModFix/>
          </a:blip>
          <a:srcRect b="0" l="0" r="0" t="0"/>
          <a:stretch/>
        </p:blipFill>
        <p:spPr>
          <a:xfrm>
            <a:off x="492125" y="5375275"/>
            <a:ext cx="1949450" cy="985837"/>
          </a:xfrm>
          <a:prstGeom prst="rect">
            <a:avLst/>
          </a:prstGeom>
          <a:noFill/>
          <a:ln>
            <a:noFill/>
          </a:ln>
        </p:spPr>
      </p:pic>
      <p:pic>
        <p:nvPicPr>
          <p:cNvPr descr="Fact-checking Donald Trump's claim Hillary Clinton started Obama ..." id="359" name="Google Shape;359;p23"/>
          <p:cNvPicPr preferRelativeResize="0"/>
          <p:nvPr/>
        </p:nvPicPr>
        <p:blipFill rotWithShape="1">
          <a:blip r:embed="rId4">
            <a:alphaModFix/>
          </a:blip>
          <a:srcRect b="0" l="0" r="0" t="0"/>
          <a:stretch/>
        </p:blipFill>
        <p:spPr>
          <a:xfrm>
            <a:off x="2862262" y="5713412"/>
            <a:ext cx="2859087" cy="544512"/>
          </a:xfrm>
          <a:prstGeom prst="rect">
            <a:avLst/>
          </a:prstGeom>
          <a:noFill/>
          <a:ln>
            <a:noFill/>
          </a:ln>
        </p:spPr>
      </p:pic>
      <p:pic>
        <p:nvPicPr>
          <p:cNvPr descr="Fact Check: False claims cited in bogus theory that Biden isn’t president" id="360" name="Google Shape;360;p23"/>
          <p:cNvPicPr preferRelativeResize="0"/>
          <p:nvPr/>
        </p:nvPicPr>
        <p:blipFill rotWithShape="1">
          <a:blip r:embed="rId5">
            <a:alphaModFix/>
          </a:blip>
          <a:srcRect b="0" l="0" r="0" t="0"/>
          <a:stretch/>
        </p:blipFill>
        <p:spPr>
          <a:xfrm>
            <a:off x="6046787" y="5610225"/>
            <a:ext cx="4308475" cy="750887"/>
          </a:xfrm>
          <a:prstGeom prst="rect">
            <a:avLst/>
          </a:prstGeom>
          <a:noFill/>
          <a:ln>
            <a:noFill/>
          </a:ln>
        </p:spPr>
      </p:pic>
      <p:sp>
        <p:nvSpPr>
          <p:cNvPr id="361" name="Google Shape;361;p23"/>
          <p:cNvSpPr txBox="1"/>
          <p:nvPr/>
        </p:nvSpPr>
        <p:spPr>
          <a:xfrm>
            <a:off x="509587" y="373062"/>
            <a:ext cx="100949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Misinformation – the challenges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4"/>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pic>
        <p:nvPicPr>
          <p:cNvPr descr="https://lh4.googleusercontent.com/PecvxvEfSp_oIAkcwMa9XUKZWSSf3EYShRWZuR0PdZmMMgSO-tP5BooNcnZXFvOx6s4J3Ev2Oq2i4oJ7M_nZ-0K1zf3yIYTKvHdRThZKksP-x2QD-YwzAwl5_e5W3xFQ3f9FEcjaIhvuEsu9ZHrl3bbUjA=s2048" id="367" name="Google Shape;367;p24"/>
          <p:cNvPicPr preferRelativeResize="0"/>
          <p:nvPr>
            <p:ph idx="1" type="body"/>
          </p:nvPr>
        </p:nvPicPr>
        <p:blipFill rotWithShape="1">
          <a:blip r:embed="rId3">
            <a:alphaModFix/>
          </a:blip>
          <a:srcRect b="0" l="0" r="0" t="0"/>
          <a:stretch/>
        </p:blipFill>
        <p:spPr>
          <a:xfrm>
            <a:off x="342900" y="3360737"/>
            <a:ext cx="10337800" cy="4352925"/>
          </a:xfrm>
          <a:prstGeom prst="rect">
            <a:avLst/>
          </a:prstGeom>
          <a:noFill/>
          <a:ln>
            <a:noFill/>
          </a:ln>
        </p:spPr>
      </p:pic>
      <p:sp>
        <p:nvSpPr>
          <p:cNvPr id="368" name="Google Shape;368;p24"/>
          <p:cNvSpPr txBox="1"/>
          <p:nvPr/>
        </p:nvSpPr>
        <p:spPr>
          <a:xfrm>
            <a:off x="425450" y="2173287"/>
            <a:ext cx="10409237" cy="646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This shows the total number of retweets for all Tweets that linked to articles found in the fact-checked misinformation database developed by CIS.</a:t>
            </a:r>
            <a:endParaRPr/>
          </a:p>
        </p:txBody>
      </p:sp>
      <p:sp>
        <p:nvSpPr>
          <p:cNvPr id="369" name="Google Shape;369;p24"/>
          <p:cNvSpPr txBox="1"/>
          <p:nvPr/>
        </p:nvSpPr>
        <p:spPr>
          <a:xfrm>
            <a:off x="1077912" y="7908925"/>
            <a:ext cx="7188200" cy="4397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1" lang="en-US" sz="1400" u="none">
                <a:solidFill>
                  <a:schemeClr val="dk1"/>
                </a:solidFill>
                <a:latin typeface="Arial"/>
                <a:ea typeface="Arial"/>
                <a:cs typeface="Arial"/>
                <a:sym typeface="Arial"/>
              </a:rPr>
              <a:t>More information about numbered peaks on next slide</a:t>
            </a:r>
            <a:endParaRPr/>
          </a:p>
        </p:txBody>
      </p:sp>
      <p:pic>
        <p:nvPicPr>
          <p:cNvPr id="370" name="Google Shape;370;p24"/>
          <p:cNvPicPr preferRelativeResize="0"/>
          <p:nvPr/>
        </p:nvPicPr>
        <p:blipFill rotWithShape="1">
          <a:blip r:embed="rId4">
            <a:alphaModFix/>
          </a:blip>
          <a:srcRect b="0" l="0" r="0" t="0"/>
          <a:stretch/>
        </p:blipFill>
        <p:spPr>
          <a:xfrm>
            <a:off x="2998787" y="3797300"/>
            <a:ext cx="4700587" cy="2516187"/>
          </a:xfrm>
          <a:prstGeom prst="rect">
            <a:avLst/>
          </a:prstGeom>
          <a:noFill/>
          <a:ln>
            <a:noFill/>
          </a:ln>
        </p:spPr>
      </p:pic>
      <p:sp>
        <p:nvSpPr>
          <p:cNvPr id="371" name="Google Shape;371;p24"/>
          <p:cNvSpPr txBox="1"/>
          <p:nvPr/>
        </p:nvSpPr>
        <p:spPr>
          <a:xfrm>
            <a:off x="509587" y="373062"/>
            <a:ext cx="100949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Fact-checked misinformation articles shared on Twitter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5"/>
          <p:cNvSpPr txBox="1"/>
          <p:nvPr>
            <p:ph idx="1" type="body"/>
          </p:nvPr>
        </p:nvSpPr>
        <p:spPr>
          <a:xfrm>
            <a:off x="342900" y="1776412"/>
            <a:ext cx="10337800" cy="7632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404040"/>
              </a:buClr>
              <a:buSzPts val="2400"/>
              <a:buFont typeface="Arial"/>
              <a:buNone/>
            </a:pPr>
            <a:r>
              <a:rPr b="1" i="0" lang="en-US" sz="2400" u="none">
                <a:solidFill>
                  <a:srgbClr val="404040"/>
                </a:solidFill>
                <a:latin typeface="Arial"/>
                <a:ea typeface="Arial"/>
                <a:cs typeface="Arial"/>
                <a:sym typeface="Arial"/>
              </a:rPr>
              <a:t>Problem:</a:t>
            </a:r>
            <a:endParaRPr/>
          </a:p>
          <a:p>
            <a:pPr indent="-114300" lvl="0" marL="0" marR="0" rtl="0" algn="just">
              <a:lnSpc>
                <a:spcPct val="100000"/>
              </a:lnSpc>
              <a:spcBef>
                <a:spcPts val="360"/>
              </a:spcBef>
              <a:spcAft>
                <a:spcPts val="0"/>
              </a:spcAft>
              <a:buClr>
                <a:srgbClr val="404040"/>
              </a:buClr>
              <a:buSzPts val="1800"/>
              <a:buFont typeface="Arial"/>
              <a:buChar char="•"/>
            </a:pPr>
            <a:r>
              <a:rPr b="0" i="0" lang="en-US" sz="1800" u="none">
                <a:solidFill>
                  <a:srgbClr val="404040"/>
                </a:solidFill>
                <a:latin typeface="Arial"/>
                <a:ea typeface="Arial"/>
                <a:cs typeface="Arial"/>
                <a:sym typeface="Arial"/>
              </a:rPr>
              <a:t>Cross-referencing fact-checked misinformation articles on Twitter only shows a small subset of all misinformation that is shared online. </a:t>
            </a:r>
            <a:endParaRPr/>
          </a:p>
          <a:p>
            <a:pPr indent="0" lvl="0" marL="0" marR="0" rtl="0" algn="just">
              <a:lnSpc>
                <a:spcPct val="100000"/>
              </a:lnSpc>
              <a:spcBef>
                <a:spcPts val="360"/>
              </a:spcBef>
              <a:spcAft>
                <a:spcPts val="0"/>
              </a:spcAft>
              <a:buClr>
                <a:srgbClr val="404040"/>
              </a:buClr>
              <a:buSzPts val="1800"/>
              <a:buFont typeface="Arial"/>
              <a:buNone/>
            </a:pPr>
            <a:r>
              <a:t/>
            </a:r>
            <a:endParaRPr b="0" i="0" sz="1800" u="none">
              <a:solidFill>
                <a:srgbClr val="404040"/>
              </a:solidFill>
              <a:latin typeface="Arial"/>
              <a:ea typeface="Arial"/>
              <a:cs typeface="Arial"/>
              <a:sym typeface="Arial"/>
            </a:endParaRPr>
          </a:p>
          <a:p>
            <a:pPr indent="0" lvl="0" marL="0" marR="0" rtl="0" algn="just">
              <a:lnSpc>
                <a:spcPct val="100000"/>
              </a:lnSpc>
              <a:spcBef>
                <a:spcPts val="360"/>
              </a:spcBef>
              <a:spcAft>
                <a:spcPts val="0"/>
              </a:spcAft>
              <a:buClr>
                <a:srgbClr val="404040"/>
              </a:buClr>
              <a:buSzPts val="1800"/>
              <a:buFont typeface="Arial"/>
              <a:buNone/>
            </a:pPr>
            <a:r>
              <a:rPr b="1" i="0" lang="en-US" sz="1800" u="none">
                <a:solidFill>
                  <a:srgbClr val="404040"/>
                </a:solidFill>
                <a:latin typeface="Arial"/>
                <a:ea typeface="Arial"/>
                <a:cs typeface="Arial"/>
                <a:sym typeface="Arial"/>
              </a:rPr>
              <a:t>Solution:</a:t>
            </a:r>
            <a:endParaRPr b="0" i="0" sz="1800" u="none">
              <a:solidFill>
                <a:srgbClr val="404040"/>
              </a:solidFill>
              <a:latin typeface="Arial"/>
              <a:ea typeface="Arial"/>
              <a:cs typeface="Arial"/>
              <a:sym typeface="Arial"/>
            </a:endParaRPr>
          </a:p>
          <a:p>
            <a:pPr indent="-114300" lvl="0" marL="0" marR="0" rtl="0" algn="just">
              <a:lnSpc>
                <a:spcPct val="100000"/>
              </a:lnSpc>
              <a:spcBef>
                <a:spcPts val="360"/>
              </a:spcBef>
              <a:spcAft>
                <a:spcPts val="0"/>
              </a:spcAft>
              <a:buClr>
                <a:srgbClr val="404040"/>
              </a:buClr>
              <a:buSzPts val="1800"/>
              <a:buFont typeface="Arial"/>
              <a:buChar char="•"/>
            </a:pPr>
            <a:r>
              <a:rPr b="0" i="0" lang="en-US" sz="1800" u="none">
                <a:solidFill>
                  <a:srgbClr val="404040"/>
                </a:solidFill>
                <a:latin typeface="Arial"/>
                <a:ea typeface="Arial"/>
                <a:cs typeface="Arial"/>
                <a:sym typeface="Arial"/>
              </a:rPr>
              <a:t>CIS has scraped a large amount of data from Reddit, as well as associated news articles, and is currently working towards developing an algorithmic approach to categorizing these articles. This will allow social media metrics (upvotes, comments, etc) across hundreds or thousands of posts that cover a shared topic to be grouped and analysed.</a:t>
            </a:r>
            <a:endParaRPr/>
          </a:p>
        </p:txBody>
      </p:sp>
      <p:sp>
        <p:nvSpPr>
          <p:cNvPr id="377" name="Google Shape;377;p25"/>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378" name="Google Shape;378;p25"/>
          <p:cNvSpPr txBox="1"/>
          <p:nvPr/>
        </p:nvSpPr>
        <p:spPr>
          <a:xfrm>
            <a:off x="333375" y="2959100"/>
            <a:ext cx="10339387" cy="2154237"/>
          </a:xfrm>
          <a:prstGeom prst="rect">
            <a:avLst/>
          </a:prstGeom>
          <a:noFill/>
          <a:ln cap="flat" cmpd="sng" w="28575">
            <a:solidFill>
              <a:srgbClr val="C00000"/>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9" name="Google Shape;379;p25"/>
          <p:cNvSpPr txBox="1"/>
          <p:nvPr/>
        </p:nvSpPr>
        <p:spPr>
          <a:xfrm>
            <a:off x="509587" y="373062"/>
            <a:ext cx="10094912" cy="954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How can we improve PHAC’s ability to detect and respond to misinformation?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a29e6d6ed8_0_63"/>
          <p:cNvSpPr txBox="1"/>
          <p:nvPr>
            <p:ph type="title"/>
          </p:nvPr>
        </p:nvSpPr>
        <p:spPr>
          <a:xfrm>
            <a:off x="338975" y="283175"/>
            <a:ext cx="10337700" cy="795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Identifying Narratives in Reddit Data</a:t>
            </a:r>
            <a:endParaRPr/>
          </a:p>
        </p:txBody>
      </p:sp>
      <p:sp>
        <p:nvSpPr>
          <p:cNvPr id="386" name="Google Shape;386;g2a29e6d6ed8_0_63"/>
          <p:cNvSpPr txBox="1"/>
          <p:nvPr>
            <p:ph idx="12" type="sldNum"/>
          </p:nvPr>
        </p:nvSpPr>
        <p:spPr>
          <a:xfrm>
            <a:off x="10148887" y="10055225"/>
            <a:ext cx="685800" cy="57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87" name="Google Shape;387;g2a29e6d6ed8_0_63"/>
          <p:cNvPicPr preferRelativeResize="0"/>
          <p:nvPr/>
        </p:nvPicPr>
        <p:blipFill>
          <a:blip r:embed="rId3">
            <a:alphaModFix/>
          </a:blip>
          <a:stretch>
            <a:fillRect/>
          </a:stretch>
        </p:blipFill>
        <p:spPr>
          <a:xfrm>
            <a:off x="454800" y="2698475"/>
            <a:ext cx="9391650" cy="5505450"/>
          </a:xfrm>
          <a:prstGeom prst="rect">
            <a:avLst/>
          </a:prstGeom>
          <a:noFill/>
          <a:ln>
            <a:noFill/>
          </a:ln>
        </p:spPr>
      </p:pic>
      <p:sp>
        <p:nvSpPr>
          <p:cNvPr id="388" name="Google Shape;388;g2a29e6d6ed8_0_63"/>
          <p:cNvSpPr txBox="1"/>
          <p:nvPr>
            <p:ph idx="1" type="body"/>
          </p:nvPr>
        </p:nvSpPr>
        <p:spPr>
          <a:xfrm>
            <a:off x="338975" y="1377272"/>
            <a:ext cx="10337700" cy="12099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Article database was searched to identify articles that “covid” or “coronavirus” in addition to “lab leak” or “bioweapon”.</a:t>
            </a:r>
            <a:endParaRPr/>
          </a:p>
          <a:p>
            <a:pPr indent="-342900" lvl="0" marL="457200" rtl="0" algn="l">
              <a:spcBef>
                <a:spcPts val="0"/>
              </a:spcBef>
              <a:spcAft>
                <a:spcPts val="0"/>
              </a:spcAft>
              <a:buSzPts val="1800"/>
              <a:buChar char="•"/>
            </a:pPr>
            <a:r>
              <a:rPr lang="en-US"/>
              <a:t>Reddit database was searched for urls to these articles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2a29e6d6ed8_0_52"/>
          <p:cNvSpPr txBox="1"/>
          <p:nvPr>
            <p:ph type="title"/>
          </p:nvPr>
        </p:nvSpPr>
        <p:spPr>
          <a:xfrm>
            <a:off x="342900" y="428625"/>
            <a:ext cx="10337700" cy="119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Categorization using ChatGPT</a:t>
            </a:r>
            <a:endParaRPr/>
          </a:p>
        </p:txBody>
      </p:sp>
      <p:sp>
        <p:nvSpPr>
          <p:cNvPr id="395" name="Google Shape;395;g2a29e6d6ed8_0_52"/>
          <p:cNvSpPr txBox="1"/>
          <p:nvPr>
            <p:ph idx="1" type="body"/>
          </p:nvPr>
        </p:nvSpPr>
        <p:spPr>
          <a:xfrm>
            <a:off x="338975" y="2020987"/>
            <a:ext cx="10337700" cy="7632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a:t>ChatGPT prompt:</a:t>
            </a:r>
            <a:endParaRPr b="1"/>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lang="en-US"/>
              <a:t>I am going to show you an article summary. You need to categorize the article based on instructions detailed below. Only reply with a valid category name, and don't reply with anything else. Valid category names are "unnatural accidental origin", "unnatural intentional origin", "unnatural ambiguous origin", "natural origin", "unknown origin".</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lang="en-US"/>
              <a:t>Determine if the article suggests that covid was developed artificially (i.e. it was designed, had unnatural origin, was developed in a lab, it was man made, it was a bioweapon). If you determine that this is true, you must further determine if the article suggests the leak of covid was intentional, or accidental, or if it leaves that part ambiguous. Use the replies "unnatural accidental origin", "unnatural intentional origin", or "unnatural ambiguous origin".</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US"/>
              <a:t>If the article suggests that covid was natural (i.e. it developed in a wet market, it developed in nature, it originated in animals, it cross from animals to humans, it has a zoonotic origin), use the reply "natural origin".</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US"/>
              <a:t>If the article suggests that the origin of covid is unknown, or it suggests a different origin that has not been described above, use the reply "unknown origin".</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rPr lang="en-US"/>
              <a:t>If the origin of covid isn't discussed in the article, use the reply "N/A".</a:t>
            </a:r>
            <a:endParaRPr/>
          </a:p>
        </p:txBody>
      </p:sp>
      <p:sp>
        <p:nvSpPr>
          <p:cNvPr id="396" name="Google Shape;396;g2a29e6d6ed8_0_52"/>
          <p:cNvSpPr txBox="1"/>
          <p:nvPr>
            <p:ph idx="12" type="sldNum"/>
          </p:nvPr>
        </p:nvSpPr>
        <p:spPr>
          <a:xfrm>
            <a:off x="10148887" y="10055225"/>
            <a:ext cx="685800" cy="57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a29e6d6ed8_0_89"/>
          <p:cNvSpPr txBox="1"/>
          <p:nvPr>
            <p:ph type="title"/>
          </p:nvPr>
        </p:nvSpPr>
        <p:spPr>
          <a:xfrm>
            <a:off x="342900" y="428625"/>
            <a:ext cx="10337700" cy="119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Categorization using ChatGPT</a:t>
            </a:r>
            <a:endParaRPr/>
          </a:p>
          <a:p>
            <a:pPr indent="0" lvl="0" marL="0" rtl="0" algn="l">
              <a:spcBef>
                <a:spcPts val="0"/>
              </a:spcBef>
              <a:spcAft>
                <a:spcPts val="0"/>
              </a:spcAft>
              <a:buNone/>
            </a:pPr>
            <a:r>
              <a:t/>
            </a:r>
            <a:endParaRPr/>
          </a:p>
        </p:txBody>
      </p:sp>
      <p:sp>
        <p:nvSpPr>
          <p:cNvPr id="403" name="Google Shape;403;g2a29e6d6ed8_0_89"/>
          <p:cNvSpPr txBox="1"/>
          <p:nvPr>
            <p:ph idx="1" type="body"/>
          </p:nvPr>
        </p:nvSpPr>
        <p:spPr>
          <a:xfrm>
            <a:off x="342900" y="1879381"/>
            <a:ext cx="10337700" cy="39645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a:solidFill>
                  <a:schemeClr val="dk1"/>
                </a:solidFill>
              </a:rPr>
              <a:t>Natural Origin</a:t>
            </a:r>
            <a:endParaRPr b="1">
              <a:solidFill>
                <a:schemeClr val="dk1"/>
              </a:solidFill>
            </a:endParaRPr>
          </a:p>
          <a:p>
            <a:pPr indent="0" lvl="0" marL="0" rtl="0" algn="l">
              <a:spcBef>
                <a:spcPts val="1200"/>
              </a:spcBef>
              <a:spcAft>
                <a:spcPts val="0"/>
              </a:spcAft>
              <a:buNone/>
            </a:pPr>
            <a:r>
              <a:t/>
            </a:r>
            <a:endParaRPr/>
          </a:p>
          <a:p>
            <a:pPr indent="0" lvl="0" marL="0" rtl="0" algn="l">
              <a:spcBef>
                <a:spcPts val="360"/>
              </a:spcBef>
              <a:spcAft>
                <a:spcPts val="0"/>
              </a:spcAft>
              <a:buNone/>
            </a:pPr>
            <a:r>
              <a:rPr lang="en-US"/>
              <a:t>Covid-19 emerged naturally and is not is the product of an accidental leak from a Chinese laboratory, according to a team of internationally-regarded virologists, following a review of all available evidence. “There is currently no evidence that Sars-CoV-2 has a laboratory origin . There is a substantial body of scientific evidence supporting a zoonotic [animal-to-human] origin for Sars-CoV-2,” they conclude. “The failure to detect a potential natural host has stimulated suggestions by some that the Covid-19 pandemic has resulted from the escape of an engineered virus from a lab in Wuhan, China. It makes a strong case for the natural origin of the virus followed by on-going adaptation in humans”.</a:t>
            </a:r>
            <a:endParaRPr/>
          </a:p>
        </p:txBody>
      </p:sp>
      <p:sp>
        <p:nvSpPr>
          <p:cNvPr id="404" name="Google Shape;404;g2a29e6d6ed8_0_89"/>
          <p:cNvSpPr txBox="1"/>
          <p:nvPr>
            <p:ph idx="12" type="sldNum"/>
          </p:nvPr>
        </p:nvSpPr>
        <p:spPr>
          <a:xfrm>
            <a:off x="10148887" y="10055225"/>
            <a:ext cx="685800" cy="57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a29e6d6ed8_0_14"/>
          <p:cNvSpPr txBox="1"/>
          <p:nvPr/>
        </p:nvSpPr>
        <p:spPr>
          <a:xfrm>
            <a:off x="10148887" y="10055225"/>
            <a:ext cx="685800" cy="57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cap="none" strike="noStrike">
                <a:solidFill>
                  <a:schemeClr val="lt1"/>
                </a:solidFill>
                <a:latin typeface="Arial"/>
                <a:ea typeface="Arial"/>
                <a:cs typeface="Arial"/>
                <a:sym typeface="Arial"/>
              </a:rPr>
              <a:t>‹#›</a:t>
            </a:fld>
            <a:endParaRPr/>
          </a:p>
        </p:txBody>
      </p:sp>
      <p:sp>
        <p:nvSpPr>
          <p:cNvPr id="72" name="Google Shape;72;g2a29e6d6ed8_0_14"/>
          <p:cNvSpPr txBox="1"/>
          <p:nvPr/>
        </p:nvSpPr>
        <p:spPr>
          <a:xfrm>
            <a:off x="207962" y="476250"/>
            <a:ext cx="1032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
              <a:buNone/>
            </a:pPr>
            <a:r>
              <a:rPr b="1" lang="en-US" sz="2000">
                <a:solidFill>
                  <a:srgbClr val="0070C0"/>
                </a:solidFill>
                <a:latin typeface="Arial "/>
                <a:ea typeface="Arial "/>
                <a:cs typeface="Arial "/>
                <a:sym typeface="Arial "/>
              </a:rPr>
              <a:t>Summary of projects operated by VCMI</a:t>
            </a:r>
            <a:endParaRPr/>
          </a:p>
        </p:txBody>
      </p:sp>
      <p:sp>
        <p:nvSpPr>
          <p:cNvPr id="73" name="Google Shape;73;g2a29e6d6ed8_0_14"/>
          <p:cNvSpPr txBox="1"/>
          <p:nvPr>
            <p:ph idx="1" type="body"/>
          </p:nvPr>
        </p:nvSpPr>
        <p:spPr>
          <a:xfrm>
            <a:off x="338975" y="985938"/>
            <a:ext cx="10337700" cy="89598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SzPts val="1800"/>
              <a:buChar char="•"/>
            </a:pPr>
            <a:r>
              <a:rPr lang="en-US"/>
              <a:t>To address existing data gaps for immunization coverage among at-risk populations, VCMI is conducting several surveys to assess COVID-19 and mpox </a:t>
            </a:r>
            <a:r>
              <a:rPr lang="en-US"/>
              <a:t>vaccine status, intent to vaccinate, knowledge of, attitudes towards, beliefs, and barriers.</a:t>
            </a:r>
            <a:endParaRPr/>
          </a:p>
          <a:p>
            <a:pPr indent="0" lvl="0" marL="342900" rtl="0" algn="l">
              <a:spcBef>
                <a:spcPts val="360"/>
              </a:spcBef>
              <a:spcAft>
                <a:spcPts val="0"/>
              </a:spcAft>
              <a:buNone/>
            </a:pPr>
            <a:r>
              <a:t/>
            </a:r>
            <a:endParaRPr/>
          </a:p>
          <a:p>
            <a:pPr indent="0" lvl="0" marL="0" rtl="0" algn="l">
              <a:spcBef>
                <a:spcPts val="360"/>
              </a:spcBef>
              <a:spcAft>
                <a:spcPts val="0"/>
              </a:spcAft>
              <a:buNone/>
            </a:pPr>
            <a:r>
              <a:rPr b="1" lang="en-US"/>
              <a:t>Vulnerable and Hard-to-Reach Populations COVID-19 Immunization Coverage Survey (VHCICS)</a:t>
            </a:r>
            <a:endParaRPr/>
          </a:p>
          <a:p>
            <a:pPr indent="0" lvl="0" marL="0" rtl="0" algn="l">
              <a:spcBef>
                <a:spcPts val="360"/>
              </a:spcBef>
              <a:spcAft>
                <a:spcPts val="0"/>
              </a:spcAft>
              <a:buNone/>
            </a:pPr>
            <a:r>
              <a:rPr b="1" lang="en-US"/>
              <a:t>Mpox immunization Coverage Survey in 2SLGBTQI+ and MSM​</a:t>
            </a:r>
            <a:endParaRPr/>
          </a:p>
          <a:p>
            <a:pPr indent="0" lvl="0" marL="0" rtl="0" algn="l">
              <a:spcBef>
                <a:spcPts val="360"/>
              </a:spcBef>
              <a:spcAft>
                <a:spcPts val="0"/>
              </a:spcAft>
              <a:buNone/>
            </a:pPr>
            <a:r>
              <a:rPr b="1" lang="en-US"/>
              <a:t>Childhood Immunization Coverage Survey in Key Populations (KPCICS)</a:t>
            </a:r>
            <a:endParaRPr b="1"/>
          </a:p>
          <a:p>
            <a:pPr indent="-342900" lvl="0" marL="342900" rtl="0" algn="l">
              <a:spcBef>
                <a:spcPts val="360"/>
              </a:spcBef>
              <a:spcAft>
                <a:spcPts val="0"/>
              </a:spcAft>
              <a:buSzPts val="1800"/>
              <a:buChar char="•"/>
            </a:pPr>
            <a:r>
              <a:rPr lang="en-US"/>
              <a:t>KPCICS includes f</a:t>
            </a:r>
            <a:r>
              <a:rPr lang="en-US"/>
              <a:t>our surveys aimed at investigating recommended childhood and COVID-19 immunization uptake among children from different target parent population groups in Canada.</a:t>
            </a:r>
            <a:endParaRPr/>
          </a:p>
          <a:p>
            <a:pPr indent="-285750" lvl="1" marL="742950" rtl="0" algn="l">
              <a:spcBef>
                <a:spcPts val="360"/>
              </a:spcBef>
              <a:spcAft>
                <a:spcPts val="0"/>
              </a:spcAft>
              <a:buSzPts val="1800"/>
              <a:buChar char="–"/>
            </a:pPr>
            <a:r>
              <a:rPr b="1" lang="en-US" sz="1600"/>
              <a:t>2SLGBTQI+ and MSM Parents</a:t>
            </a:r>
            <a:endParaRPr b="1" sz="1600"/>
          </a:p>
          <a:p>
            <a:pPr indent="-285750" lvl="1" marL="742950" rtl="0" algn="l">
              <a:spcBef>
                <a:spcPts val="360"/>
              </a:spcBef>
              <a:spcAft>
                <a:spcPts val="0"/>
              </a:spcAft>
              <a:buSzPts val="1800"/>
              <a:buChar char="–"/>
            </a:pPr>
            <a:r>
              <a:rPr b="1" lang="en-US" sz="1600"/>
              <a:t>Recent Immigrant Parents​​</a:t>
            </a:r>
            <a:endParaRPr b="1" sz="1600"/>
          </a:p>
          <a:p>
            <a:pPr indent="-285750" lvl="1" marL="742950" rtl="0" algn="l">
              <a:spcBef>
                <a:spcPts val="360"/>
              </a:spcBef>
              <a:spcAft>
                <a:spcPts val="0"/>
              </a:spcAft>
              <a:buSzPts val="1800"/>
              <a:buChar char="–"/>
            </a:pPr>
            <a:r>
              <a:rPr b="1" lang="en-US" sz="1600"/>
              <a:t>Indigenous Parents​</a:t>
            </a:r>
            <a:endParaRPr b="1" sz="1600"/>
          </a:p>
          <a:p>
            <a:pPr indent="-285750" lvl="1" marL="742950" marR="0" rtl="0" algn="l">
              <a:lnSpc>
                <a:spcPct val="100000"/>
              </a:lnSpc>
              <a:spcBef>
                <a:spcPts val="360"/>
              </a:spcBef>
              <a:spcAft>
                <a:spcPts val="0"/>
              </a:spcAft>
              <a:buClr>
                <a:srgbClr val="404040"/>
              </a:buClr>
              <a:buSzPts val="1800"/>
              <a:buChar char="–"/>
            </a:pPr>
            <a:r>
              <a:rPr b="1" lang="en-US" sz="1600"/>
              <a:t>Health Care Worker Parents​</a:t>
            </a:r>
            <a:endParaRPr b="1" sz="1600"/>
          </a:p>
          <a:p>
            <a:pPr indent="0" lvl="0" marL="0" marR="0" rtl="0" algn="l">
              <a:lnSpc>
                <a:spcPct val="100000"/>
              </a:lnSpc>
              <a:spcBef>
                <a:spcPts val="360"/>
              </a:spcBef>
              <a:spcAft>
                <a:spcPts val="0"/>
              </a:spcAft>
              <a:buNone/>
            </a:pPr>
            <a:r>
              <a:t/>
            </a:r>
            <a:endParaRPr b="1"/>
          </a:p>
          <a:p>
            <a:pPr indent="0" lvl="0" marL="0" marR="0" rtl="0" algn="l">
              <a:lnSpc>
                <a:spcPct val="100000"/>
              </a:lnSpc>
              <a:spcBef>
                <a:spcPts val="360"/>
              </a:spcBef>
              <a:spcAft>
                <a:spcPts val="0"/>
              </a:spcAft>
              <a:buNone/>
            </a:pPr>
            <a:r>
              <a:rPr b="1" lang="en-US"/>
              <a:t>COVID-19 and Vaccination Coverage in Black Communities Survey</a:t>
            </a:r>
            <a:endParaRPr b="1"/>
          </a:p>
          <a:p>
            <a:pPr indent="0" lvl="0" marL="0" marR="0" rtl="0" algn="l">
              <a:lnSpc>
                <a:spcPct val="100000"/>
              </a:lnSpc>
              <a:spcBef>
                <a:spcPts val="360"/>
              </a:spcBef>
              <a:spcAft>
                <a:spcPts val="0"/>
              </a:spcAft>
              <a:buNone/>
            </a:pPr>
            <a:r>
              <a:rPr lang="en-US"/>
              <a:t>This project is a p</a:t>
            </a:r>
            <a:r>
              <a:rPr lang="en-US"/>
              <a:t>artnership with</a:t>
            </a:r>
            <a:r>
              <a:rPr lang="en-US"/>
              <a:t> Interdisciplinary Centre for Black Health (University of Ottawa). The objectives are:</a:t>
            </a:r>
            <a:endParaRPr/>
          </a:p>
          <a:p>
            <a:pPr indent="-342900" lvl="0" marL="457200" marR="0" rtl="0" algn="l">
              <a:lnSpc>
                <a:spcPct val="100000"/>
              </a:lnSpc>
              <a:spcBef>
                <a:spcPts val="360"/>
              </a:spcBef>
              <a:spcAft>
                <a:spcPts val="0"/>
              </a:spcAft>
              <a:buSzPts val="1800"/>
              <a:buChar char="•"/>
            </a:pPr>
            <a:r>
              <a:rPr lang="en-US"/>
              <a:t>Bridge data gaps on COVID-19 vaccination coverage in Black communities throughout Canada. </a:t>
            </a:r>
            <a:endParaRPr/>
          </a:p>
          <a:p>
            <a:pPr indent="-342900" lvl="0" marL="457200" marR="0" rtl="0" algn="l">
              <a:lnSpc>
                <a:spcPct val="100000"/>
              </a:lnSpc>
              <a:spcBef>
                <a:spcPts val="0"/>
              </a:spcBef>
              <a:spcAft>
                <a:spcPts val="0"/>
              </a:spcAft>
              <a:buSzPts val="1800"/>
              <a:buChar char="•"/>
            </a:pPr>
            <a:r>
              <a:rPr lang="en-US"/>
              <a:t>Organizing a health promotion campaign aiming to boost COVID-19 uptake in these communities</a:t>
            </a:r>
            <a:endParaRPr/>
          </a:p>
          <a:p>
            <a:pPr indent="-342900" lvl="0" marL="457200" marR="0" rtl="0" algn="l">
              <a:lnSpc>
                <a:spcPct val="100000"/>
              </a:lnSpc>
              <a:spcBef>
                <a:spcPts val="0"/>
              </a:spcBef>
              <a:spcAft>
                <a:spcPts val="0"/>
              </a:spcAft>
              <a:buSzPts val="1800"/>
              <a:buChar char="•"/>
            </a:pPr>
            <a:r>
              <a:rPr lang="en-US"/>
              <a:t>Developing a pan-Canadian network of Black Peer Research Associates (PRA) that can support future vaccination campaigns.</a:t>
            </a:r>
            <a:endParaRPr/>
          </a:p>
          <a:p>
            <a:pPr indent="0" lvl="0" marL="0" marR="0" rtl="0" algn="l">
              <a:lnSpc>
                <a:spcPct val="100000"/>
              </a:lnSpc>
              <a:spcBef>
                <a:spcPts val="360"/>
              </a:spcBef>
              <a:spcAft>
                <a:spcPts val="0"/>
              </a:spcAft>
              <a:buNone/>
            </a:pPr>
            <a:r>
              <a:t/>
            </a:r>
            <a:endParaRPr/>
          </a:p>
          <a:p>
            <a:pPr indent="0" lvl="0" marL="0" marR="0" rtl="0" algn="l">
              <a:lnSpc>
                <a:spcPct val="100000"/>
              </a:lnSpc>
              <a:spcBef>
                <a:spcPts val="360"/>
              </a:spcBef>
              <a:spcAft>
                <a:spcPts val="0"/>
              </a:spcAft>
              <a:buNone/>
            </a:pPr>
            <a:r>
              <a:t/>
            </a:r>
            <a:endParaRPr b="1"/>
          </a:p>
          <a:p>
            <a:pPr indent="0" lvl="0" marL="0" marR="0" rtl="0" algn="l">
              <a:lnSpc>
                <a:spcPct val="100000"/>
              </a:lnSpc>
              <a:spcBef>
                <a:spcPts val="360"/>
              </a:spcBef>
              <a:spcAft>
                <a:spcPts val="0"/>
              </a:spcAft>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2a29e6d6ed8_0_96"/>
          <p:cNvSpPr txBox="1"/>
          <p:nvPr>
            <p:ph type="title"/>
          </p:nvPr>
        </p:nvSpPr>
        <p:spPr>
          <a:xfrm>
            <a:off x="342900" y="428625"/>
            <a:ext cx="10337700" cy="119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Categorization using ChatGPT</a:t>
            </a:r>
            <a:endParaRPr/>
          </a:p>
          <a:p>
            <a:pPr indent="0" lvl="0" marL="0" rtl="0" algn="l">
              <a:spcBef>
                <a:spcPts val="0"/>
              </a:spcBef>
              <a:spcAft>
                <a:spcPts val="0"/>
              </a:spcAft>
              <a:buNone/>
            </a:pPr>
            <a:r>
              <a:t/>
            </a:r>
            <a:endParaRPr/>
          </a:p>
        </p:txBody>
      </p:sp>
      <p:sp>
        <p:nvSpPr>
          <p:cNvPr id="411" name="Google Shape;411;g2a29e6d6ed8_0_96"/>
          <p:cNvSpPr txBox="1"/>
          <p:nvPr>
            <p:ph idx="1" type="body"/>
          </p:nvPr>
        </p:nvSpPr>
        <p:spPr>
          <a:xfrm>
            <a:off x="342900" y="1879381"/>
            <a:ext cx="10337700" cy="39645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a:solidFill>
                  <a:schemeClr val="dk1"/>
                </a:solidFill>
              </a:rPr>
              <a:t>Unnatural Accidental Origin</a:t>
            </a:r>
            <a:endParaRPr b="1">
              <a:solidFill>
                <a:schemeClr val="dk1"/>
              </a:solidFill>
            </a:endParaRPr>
          </a:p>
          <a:p>
            <a:pPr indent="0" lvl="0" marL="0" rtl="0" algn="l">
              <a:spcBef>
                <a:spcPts val="1200"/>
              </a:spcBef>
              <a:spcAft>
                <a:spcPts val="0"/>
              </a:spcAft>
              <a:buNone/>
            </a:pPr>
            <a:r>
              <a:t/>
            </a:r>
            <a:endParaRPr/>
          </a:p>
          <a:p>
            <a:pPr indent="0" lvl="0" marL="0" rtl="0" algn="l">
              <a:spcBef>
                <a:spcPts val="360"/>
              </a:spcBef>
              <a:spcAft>
                <a:spcPts val="0"/>
              </a:spcAft>
              <a:buNone/>
            </a:pPr>
            <a:r>
              <a:rPr lang="en-US"/>
              <a:t>Dr. Robert Redfield, the former director of the Centers for Disease Control and Prevention, told CNN he believes the coronavirus originally escaped from a lab in Wuhan, China. Redfield stressed he was not implying "intentionality," and no credible scientist, including Redfield, believes the virus was man-made. It's not unusual for respiratory pathogens that are being worked on in the laboratory to infect the laboratory worker." "Most of us in a lab, when trying to grow a virus, we try to help make it grow better, and better, and better, and better, and better, and better so we can do experiments and figure out about it. He noted that if the virus had escaped from a lab, that would mean that "it essentially entered the outside human population already well-adapted to humans."</a:t>
            </a:r>
            <a:endParaRPr/>
          </a:p>
        </p:txBody>
      </p:sp>
      <p:sp>
        <p:nvSpPr>
          <p:cNvPr id="412" name="Google Shape;412;g2a29e6d6ed8_0_96"/>
          <p:cNvSpPr txBox="1"/>
          <p:nvPr>
            <p:ph idx="12" type="sldNum"/>
          </p:nvPr>
        </p:nvSpPr>
        <p:spPr>
          <a:xfrm>
            <a:off x="10148887" y="10055225"/>
            <a:ext cx="685800" cy="57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a29e6d6ed8_0_72"/>
          <p:cNvSpPr txBox="1"/>
          <p:nvPr>
            <p:ph type="title"/>
          </p:nvPr>
        </p:nvSpPr>
        <p:spPr>
          <a:xfrm>
            <a:off x="342900" y="428625"/>
            <a:ext cx="10337700" cy="119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Categorization using ChatGPT</a:t>
            </a:r>
            <a:endParaRPr/>
          </a:p>
          <a:p>
            <a:pPr indent="0" lvl="0" marL="0" rtl="0" algn="l">
              <a:spcBef>
                <a:spcPts val="0"/>
              </a:spcBef>
              <a:spcAft>
                <a:spcPts val="0"/>
              </a:spcAft>
              <a:buNone/>
            </a:pPr>
            <a:r>
              <a:t/>
            </a:r>
            <a:endParaRPr/>
          </a:p>
        </p:txBody>
      </p:sp>
      <p:sp>
        <p:nvSpPr>
          <p:cNvPr id="419" name="Google Shape;419;g2a29e6d6ed8_0_72"/>
          <p:cNvSpPr txBox="1"/>
          <p:nvPr>
            <p:ph idx="1" type="body"/>
          </p:nvPr>
        </p:nvSpPr>
        <p:spPr>
          <a:xfrm>
            <a:off x="342900" y="1879381"/>
            <a:ext cx="10337700" cy="39645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a:solidFill>
                  <a:schemeClr val="dk1"/>
                </a:solidFill>
              </a:rPr>
              <a:t>U</a:t>
            </a:r>
            <a:r>
              <a:rPr b="1" lang="en-US">
                <a:solidFill>
                  <a:schemeClr val="dk1"/>
                </a:solidFill>
              </a:rPr>
              <a:t>nnatural Intentional Origin</a:t>
            </a:r>
            <a:endParaRPr>
              <a:solidFill>
                <a:schemeClr val="dk1"/>
              </a:solidFill>
            </a:endParaRPr>
          </a:p>
          <a:p>
            <a:pPr indent="0" lvl="0" marL="0" rtl="0" algn="l">
              <a:spcBef>
                <a:spcPts val="1200"/>
              </a:spcBef>
              <a:spcAft>
                <a:spcPts val="0"/>
              </a:spcAft>
              <a:buNone/>
            </a:pPr>
            <a:r>
              <a:t/>
            </a:r>
            <a:endParaRPr/>
          </a:p>
          <a:p>
            <a:pPr indent="0" lvl="0" marL="0" rtl="0" algn="l">
              <a:spcBef>
                <a:spcPts val="360"/>
              </a:spcBef>
              <a:spcAft>
                <a:spcPts val="0"/>
              </a:spcAft>
              <a:buNone/>
            </a:pPr>
            <a:r>
              <a:rPr lang="en-US"/>
              <a:t>Representative Mo Brooks (R-AL) claimed that the COVID-19 pandemic was a manmade “bioweapon” created by the Communist Chinese during a Saturday appearance on the Fox News Channel. “[T]he bottom line is this — and people need to understand this: This is a bioweapon that was created in the Wuhan bioweapons lab of the Communist Chinese Party, in conjunction with the People’s Liberation Army,” he said. That isn’t going to work.”FNC’s Jacqui Heinrich questioned the merits of Brooks’ claim, adding there was “not any proof” of the claim it was a “bioweapon.”Brooks insisted he had seen proof and doubled down on the claim. It is manmade, and it was manmade at the Wuhan bioweapons lab. But I can say that with a high, high, high degree of confidence, and that’s my belief.”Follow Jeff Poor on Twitter @jeff_poor</a:t>
            </a:r>
            <a:endParaRPr/>
          </a:p>
        </p:txBody>
      </p:sp>
      <p:sp>
        <p:nvSpPr>
          <p:cNvPr id="420" name="Google Shape;420;g2a29e6d6ed8_0_72"/>
          <p:cNvSpPr txBox="1"/>
          <p:nvPr>
            <p:ph idx="12" type="sldNum"/>
          </p:nvPr>
        </p:nvSpPr>
        <p:spPr>
          <a:xfrm>
            <a:off x="10148887" y="10055225"/>
            <a:ext cx="685800" cy="57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6"/>
          <p:cNvSpPr txBox="1"/>
          <p:nvPr>
            <p:ph idx="1" type="body"/>
          </p:nvPr>
        </p:nvSpPr>
        <p:spPr>
          <a:xfrm>
            <a:off x="338125" y="1697026"/>
            <a:ext cx="10339500" cy="67338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rgbClr val="404040"/>
              </a:buClr>
              <a:buSzPts val="1800"/>
              <a:buFont typeface="Arial"/>
              <a:buNone/>
            </a:pPr>
            <a:r>
              <a:rPr b="1" lang="en-US"/>
              <a:t>Develop</a:t>
            </a:r>
            <a:r>
              <a:rPr b="1" lang="en-US"/>
              <a:t> Categorization Methodology: </a:t>
            </a:r>
            <a:r>
              <a:rPr lang="en-US"/>
              <a:t>Use ChatGPT and other machine learning tools to categorize </a:t>
            </a:r>
            <a:r>
              <a:rPr lang="en-US"/>
              <a:t>articles all articles. Expanding on the example above, this will enable us to break down lab-leak articles into those that suggest the origin was natural or artificial, and compare their engagement over time. Of course, this will also enable us to look at a much large swathe of topics as well.</a:t>
            </a:r>
            <a:endParaRPr/>
          </a:p>
          <a:p>
            <a:pPr indent="-228600" lvl="0" marL="342900" marR="0" rtl="0" algn="l">
              <a:spcBef>
                <a:spcPts val="0"/>
              </a:spcBef>
              <a:spcAft>
                <a:spcPts val="0"/>
              </a:spcAft>
              <a:buClr>
                <a:srgbClr val="404040"/>
              </a:buClr>
              <a:buSzPts val="1800"/>
              <a:buFont typeface="Arial"/>
              <a:buNone/>
            </a:pPr>
            <a:r>
              <a:t/>
            </a:r>
            <a:endParaRPr/>
          </a:p>
          <a:p>
            <a:pPr indent="-228600" lvl="0" marL="342900" marR="0" rtl="0" algn="l">
              <a:spcBef>
                <a:spcPts val="0"/>
              </a:spcBef>
              <a:spcAft>
                <a:spcPts val="0"/>
              </a:spcAft>
              <a:buClr>
                <a:srgbClr val="404040"/>
              </a:buClr>
              <a:buSzPts val="1800"/>
              <a:buFont typeface="Arial"/>
              <a:buNone/>
            </a:pPr>
            <a:r>
              <a:rPr b="1" lang="en-US"/>
              <a:t>Determine Scope of Analysis:</a:t>
            </a:r>
            <a:r>
              <a:rPr lang="en-US"/>
              <a:t> Once a reliable categorization methodology is selected, there are a lot of possibilities for further analysis. We can look at what narratives were the most popular over time; we can identify patterns in how narratives first gain popularity and then return; we can investigate where specific narratives came from; we can focus on summarizing topics that are being discussed presently (once Reddit and Twitter API access are acquired); we can look into articles at different timepoints for a narrative and see how the evidence has adapted to debunks over time. Prioritizing and limiting the scope of initial work will be crucial to completing the next phase in a timely manner.</a:t>
            </a:r>
            <a:endParaRPr/>
          </a:p>
          <a:p>
            <a:pPr indent="-228600" lvl="0" marL="342900" marR="0" rtl="0" algn="l">
              <a:spcBef>
                <a:spcPts val="0"/>
              </a:spcBef>
              <a:spcAft>
                <a:spcPts val="0"/>
              </a:spcAft>
              <a:buClr>
                <a:srgbClr val="404040"/>
              </a:buClr>
              <a:buSzPts val="1800"/>
              <a:buFont typeface="Arial"/>
              <a:buNone/>
            </a:pPr>
            <a:r>
              <a:t/>
            </a:r>
            <a:endParaRPr/>
          </a:p>
          <a:p>
            <a:pPr indent="-228600" lvl="0" marL="342900" rtl="0" algn="l">
              <a:spcBef>
                <a:spcPts val="360"/>
              </a:spcBef>
              <a:spcAft>
                <a:spcPts val="0"/>
              </a:spcAft>
              <a:buClr>
                <a:srgbClr val="374151"/>
              </a:buClr>
              <a:buSzPts val="1800"/>
              <a:buFont typeface="Arial"/>
              <a:buNone/>
            </a:pPr>
            <a:r>
              <a:rPr b="1" lang="en-US">
                <a:solidFill>
                  <a:srgbClr val="374151"/>
                </a:solidFill>
              </a:rPr>
              <a:t>Define Core Metrics and Visuals: </a:t>
            </a:r>
            <a:r>
              <a:rPr lang="en-US">
                <a:solidFill>
                  <a:srgbClr val="374151"/>
                </a:solidFill>
              </a:rPr>
              <a:t>Establish key metrics and visual representations for effective data dissemination</a:t>
            </a:r>
            <a:endParaRPr/>
          </a:p>
          <a:p>
            <a:pPr indent="-228600" lvl="0" marL="342900" marR="0" rtl="0" algn="l">
              <a:spcBef>
                <a:spcPts val="0"/>
              </a:spcBef>
              <a:spcAft>
                <a:spcPts val="0"/>
              </a:spcAft>
              <a:buClr>
                <a:srgbClr val="404040"/>
              </a:buClr>
              <a:buSzPts val="1800"/>
              <a:buFont typeface="Arial"/>
              <a:buNone/>
            </a:pPr>
            <a:r>
              <a:t/>
            </a:r>
            <a:endParaRPr/>
          </a:p>
        </p:txBody>
      </p:sp>
      <p:sp>
        <p:nvSpPr>
          <p:cNvPr id="426" name="Google Shape;426;p26"/>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427" name="Google Shape;427;p26"/>
          <p:cNvSpPr txBox="1"/>
          <p:nvPr/>
        </p:nvSpPr>
        <p:spPr>
          <a:xfrm>
            <a:off x="303212" y="388937"/>
            <a:ext cx="10374312" cy="785812"/>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2400"/>
              <a:buFont typeface="Arial"/>
              <a:buNone/>
            </a:pPr>
            <a:r>
              <a:rPr b="0" i="0" lang="en-US" sz="2400" u="none">
                <a:solidFill>
                  <a:srgbClr val="0070C0"/>
                </a:solidFill>
                <a:latin typeface="Arial"/>
                <a:ea typeface="Arial"/>
                <a:cs typeface="Arial"/>
                <a:sym typeface="Arial"/>
              </a:rPr>
              <a:t>Next Steps Pilot 3:  As we move forward, we have identified key areas for enhancement and exploration: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7"/>
          <p:cNvSpPr txBox="1"/>
          <p:nvPr>
            <p:ph idx="1" type="body"/>
          </p:nvPr>
        </p:nvSpPr>
        <p:spPr>
          <a:xfrm>
            <a:off x="330200" y="1739900"/>
            <a:ext cx="10339387" cy="58356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5000"/>
              </a:lnSpc>
              <a:spcBef>
                <a:spcPts val="0"/>
              </a:spcBef>
              <a:spcAft>
                <a:spcPts val="0"/>
              </a:spcAft>
              <a:buClr>
                <a:srgbClr val="404040"/>
              </a:buClr>
              <a:buSzPts val="1800"/>
              <a:buFont typeface="Arial"/>
              <a:buChar char="•"/>
            </a:pPr>
            <a:r>
              <a:rPr b="0" i="0" lang="en-US" sz="1800" u="none">
                <a:solidFill>
                  <a:srgbClr val="404040"/>
                </a:solidFill>
                <a:latin typeface="Arial"/>
                <a:ea typeface="Arial"/>
                <a:cs typeface="Arial"/>
                <a:sym typeface="Arial"/>
              </a:rPr>
              <a:t>CIS has a large amount of historical data from Twitter, Reddit, Google Trends, and news sources, and has demonstrated the ability to collect and analyse social media data in near-real time. However, recent policy changes from Twitter and Reddit are leading to costs linked to data acquisition. </a:t>
            </a:r>
            <a:endParaRPr/>
          </a:p>
          <a:p>
            <a:pPr indent="-342900" lvl="0" marL="342900" marR="0" rtl="0" algn="l">
              <a:lnSpc>
                <a:spcPct val="115000"/>
              </a:lnSpc>
              <a:spcBef>
                <a:spcPts val="1400"/>
              </a:spcBef>
              <a:spcAft>
                <a:spcPts val="0"/>
              </a:spcAft>
              <a:buClr>
                <a:srgbClr val="404040"/>
              </a:buClr>
              <a:buSzPts val="1800"/>
              <a:buFont typeface="Arial"/>
              <a:buChar char="•"/>
            </a:pPr>
            <a:r>
              <a:rPr b="0" i="0" lang="en-US" sz="1800" u="none">
                <a:solidFill>
                  <a:srgbClr val="404040"/>
                </a:solidFill>
                <a:latin typeface="Arial"/>
                <a:ea typeface="Arial"/>
                <a:cs typeface="Arial"/>
                <a:sym typeface="Arial"/>
              </a:rPr>
              <a:t>In order to continue and expand on this work, CIS requires access to APIs and hardware upgrades to carry-out data acquisition and analysis, including training and running large language models (unfeasible in the long term with current equipment)</a:t>
            </a:r>
            <a:endParaRPr/>
          </a:p>
          <a:p>
            <a:pPr indent="-228600" lvl="0" marL="342900" marR="0" rtl="0" algn="l">
              <a:spcBef>
                <a:spcPts val="1760"/>
              </a:spcBef>
              <a:spcAft>
                <a:spcPts val="0"/>
              </a:spcAft>
              <a:buClr>
                <a:srgbClr val="404040"/>
              </a:buClr>
              <a:buSzPts val="1800"/>
              <a:buFont typeface="Arial"/>
              <a:buNone/>
            </a:pPr>
            <a:r>
              <a:t/>
            </a:r>
            <a:endParaRPr b="0" i="0" sz="1800" u="none">
              <a:solidFill>
                <a:srgbClr val="404040"/>
              </a:solidFill>
              <a:latin typeface="Arial"/>
              <a:ea typeface="Arial"/>
              <a:cs typeface="Arial"/>
              <a:sym typeface="Arial"/>
            </a:endParaRPr>
          </a:p>
        </p:txBody>
      </p:sp>
      <p:sp>
        <p:nvSpPr>
          <p:cNvPr id="433" name="Google Shape;433;p27"/>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pic>
        <p:nvPicPr>
          <p:cNvPr id="434" name="Google Shape;434;p27"/>
          <p:cNvPicPr preferRelativeResize="0"/>
          <p:nvPr/>
        </p:nvPicPr>
        <p:blipFill rotWithShape="1">
          <a:blip r:embed="rId3">
            <a:alphaModFix/>
          </a:blip>
          <a:srcRect b="0" l="0" r="0" t="0"/>
          <a:stretch/>
        </p:blipFill>
        <p:spPr>
          <a:xfrm>
            <a:off x="3163887" y="4552950"/>
            <a:ext cx="4675187" cy="3195638"/>
          </a:xfrm>
          <a:prstGeom prst="rect">
            <a:avLst/>
          </a:prstGeom>
          <a:noFill/>
          <a:ln>
            <a:noFill/>
          </a:ln>
        </p:spPr>
      </p:pic>
      <p:sp>
        <p:nvSpPr>
          <p:cNvPr id="435" name="Google Shape;435;p27"/>
          <p:cNvSpPr txBox="1"/>
          <p:nvPr/>
        </p:nvSpPr>
        <p:spPr>
          <a:xfrm>
            <a:off x="574675" y="623887"/>
            <a:ext cx="10094912" cy="522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Current needs</a:t>
            </a:r>
            <a:endParaRPr/>
          </a:p>
        </p:txBody>
      </p:sp>
      <p:sp>
        <p:nvSpPr>
          <p:cNvPr id="436" name="Google Shape;436;p27"/>
          <p:cNvSpPr txBox="1"/>
          <p:nvPr/>
        </p:nvSpPr>
        <p:spPr>
          <a:xfrm>
            <a:off x="330200" y="8169275"/>
            <a:ext cx="741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980000"/>
                </a:solidFill>
              </a:rPr>
              <a:t>TODO: Update with updated budget info</a:t>
            </a:r>
            <a:endParaRPr sz="1800">
              <a:solidFill>
                <a:srgbClr val="98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8"/>
          <p:cNvSpPr txBox="1"/>
          <p:nvPr>
            <p:ph idx="1" type="body"/>
          </p:nvPr>
        </p:nvSpPr>
        <p:spPr>
          <a:xfrm>
            <a:off x="396875" y="1741487"/>
            <a:ext cx="10339387" cy="5897562"/>
          </a:xfrm>
          <a:prstGeom prst="rect">
            <a:avLst/>
          </a:prstGeom>
          <a:noFill/>
          <a:ln>
            <a:noFill/>
          </a:ln>
        </p:spPr>
        <p:txBody>
          <a:bodyPr anchorCtr="0" anchor="t" bIns="45700" lIns="91425" spcFirstLastPara="1" rIns="91425" wrap="square" tIns="45700">
            <a:noAutofit/>
          </a:bodyPr>
          <a:lstStyle/>
          <a:p>
            <a:pPr indent="-222250" lvl="0" marL="342900" marR="0" rtl="0" algn="l">
              <a:lnSpc>
                <a:spcPct val="100000"/>
              </a:lnSpc>
              <a:spcBef>
                <a:spcPts val="0"/>
              </a:spcBef>
              <a:spcAft>
                <a:spcPts val="0"/>
              </a:spcAft>
              <a:buClr>
                <a:srgbClr val="404040"/>
              </a:buClr>
              <a:buSzPts val="1900"/>
              <a:buFont typeface="Arial"/>
              <a:buNone/>
            </a:pPr>
            <a:r>
              <a:t/>
            </a:r>
            <a:endParaRPr b="0" i="0" sz="1900" u="none" cap="none" strike="noStrike">
              <a:solidFill>
                <a:srgbClr val="404040"/>
              </a:solidFill>
              <a:latin typeface="Arial"/>
              <a:ea typeface="Arial"/>
              <a:cs typeface="Arial"/>
              <a:sym typeface="Arial"/>
            </a:endParaRPr>
          </a:p>
          <a:p>
            <a:pPr indent="-222250" lvl="0" marL="342900" marR="0" rtl="0" algn="l">
              <a:lnSpc>
                <a:spcPct val="100000"/>
              </a:lnSpc>
              <a:spcBef>
                <a:spcPts val="380"/>
              </a:spcBef>
              <a:spcAft>
                <a:spcPts val="0"/>
              </a:spcAft>
              <a:buClr>
                <a:srgbClr val="404040"/>
              </a:buClr>
              <a:buSzPts val="1900"/>
              <a:buFont typeface="Arial"/>
              <a:buNone/>
            </a:pPr>
            <a:r>
              <a:t/>
            </a:r>
            <a:endParaRPr b="0" i="0" sz="1900" u="none" cap="none" strike="noStrike">
              <a:solidFill>
                <a:srgbClr val="404040"/>
              </a:solidFill>
              <a:latin typeface="Arial"/>
              <a:ea typeface="Arial"/>
              <a:cs typeface="Arial"/>
              <a:sym typeface="Arial"/>
            </a:endParaRPr>
          </a:p>
          <a:p>
            <a:pPr indent="-342900" lvl="0" marL="342900" marR="0" rtl="0" algn="l">
              <a:lnSpc>
                <a:spcPct val="100000"/>
              </a:lnSpc>
              <a:spcBef>
                <a:spcPts val="380"/>
              </a:spcBef>
              <a:spcAft>
                <a:spcPts val="0"/>
              </a:spcAft>
              <a:buClr>
                <a:srgbClr val="404040"/>
              </a:buClr>
              <a:buSzPts val="1900"/>
              <a:buFont typeface="Arial"/>
              <a:buChar char="•"/>
            </a:pPr>
            <a:r>
              <a:rPr b="0" i="0" lang="en-US" sz="1900" u="none" cap="none" strike="noStrike">
                <a:solidFill>
                  <a:srgbClr val="404040"/>
                </a:solidFill>
                <a:latin typeface="Arial"/>
                <a:ea typeface="Arial"/>
                <a:cs typeface="Arial"/>
                <a:sym typeface="Arial"/>
              </a:rPr>
              <a:t>Finalize privacy assessment </a:t>
            </a:r>
            <a:endParaRPr/>
          </a:p>
          <a:p>
            <a:pPr indent="-342900" lvl="0" marL="342900" marR="0" rtl="0" algn="l">
              <a:lnSpc>
                <a:spcPct val="100000"/>
              </a:lnSpc>
              <a:spcBef>
                <a:spcPts val="380"/>
              </a:spcBef>
              <a:spcAft>
                <a:spcPts val="0"/>
              </a:spcAft>
              <a:buClr>
                <a:srgbClr val="404040"/>
              </a:buClr>
              <a:buSzPts val="1900"/>
              <a:buFont typeface="Arial"/>
              <a:buChar char="•"/>
            </a:pPr>
            <a:r>
              <a:rPr b="0" i="0" lang="en-US" sz="1900" u="none" cap="none" strike="noStrike">
                <a:solidFill>
                  <a:srgbClr val="404040"/>
                </a:solidFill>
                <a:latin typeface="Arial"/>
                <a:ea typeface="Arial"/>
                <a:cs typeface="Arial"/>
                <a:sym typeface="Arial"/>
              </a:rPr>
              <a:t>Other program areas have a need for data obtained from web monitoring:</a:t>
            </a:r>
            <a:endParaRPr/>
          </a:p>
          <a:p>
            <a:pPr indent="-342900" lvl="0" marL="342900" marR="0" rtl="0" algn="l">
              <a:lnSpc>
                <a:spcPct val="100000"/>
              </a:lnSpc>
              <a:spcBef>
                <a:spcPts val="380"/>
              </a:spcBef>
              <a:spcAft>
                <a:spcPts val="0"/>
              </a:spcAft>
              <a:buClr>
                <a:srgbClr val="404040"/>
              </a:buClr>
              <a:buSzPts val="1900"/>
              <a:buFont typeface="Arial"/>
              <a:buNone/>
            </a:pPr>
            <a:r>
              <a:t/>
            </a:r>
            <a:endParaRPr b="0" i="0" sz="1900" u="none" cap="none" strike="noStrike">
              <a:solidFill>
                <a:srgbClr val="404040"/>
              </a:solidFill>
              <a:latin typeface="Arial"/>
              <a:ea typeface="Arial"/>
              <a:cs typeface="Arial"/>
              <a:sym typeface="Arial"/>
            </a:endParaRPr>
          </a:p>
          <a:p>
            <a:pPr indent="-285750" lvl="1" marL="742950" marR="0" rtl="0" algn="l">
              <a:lnSpc>
                <a:spcPct val="100000"/>
              </a:lnSpc>
              <a:spcBef>
                <a:spcPts val="340"/>
              </a:spcBef>
              <a:spcAft>
                <a:spcPts val="0"/>
              </a:spcAft>
              <a:buClr>
                <a:srgbClr val="404040"/>
              </a:buClr>
              <a:buSzPts val="1700"/>
              <a:buFont typeface="Arial"/>
              <a:buChar char="–"/>
            </a:pPr>
            <a:r>
              <a:rPr b="0" i="0" lang="en-US" sz="1700" u="none" cap="none" strike="noStrike">
                <a:solidFill>
                  <a:srgbClr val="404040"/>
                </a:solidFill>
                <a:latin typeface="Arial"/>
                <a:ea typeface="Arial"/>
                <a:cs typeface="Arial"/>
                <a:sym typeface="Arial"/>
              </a:rPr>
              <a:t>Continue to engage with Vaccine Confidence (CIR) to clarify ongoing needs.</a:t>
            </a:r>
            <a:endParaRPr/>
          </a:p>
          <a:p>
            <a:pPr indent="-285750" lvl="1" marL="742950" marR="0" rtl="0" algn="l">
              <a:lnSpc>
                <a:spcPct val="100000"/>
              </a:lnSpc>
              <a:spcBef>
                <a:spcPts val="340"/>
              </a:spcBef>
              <a:spcAft>
                <a:spcPts val="0"/>
              </a:spcAft>
              <a:buClr>
                <a:srgbClr val="404040"/>
              </a:buClr>
              <a:buSzPts val="1700"/>
              <a:buFont typeface="Arial"/>
              <a:buChar char="–"/>
            </a:pPr>
            <a:r>
              <a:rPr b="0" i="0" lang="en-US" sz="1700" u="none" cap="none" strike="noStrike">
                <a:solidFill>
                  <a:srgbClr val="404040"/>
                </a:solidFill>
                <a:latin typeface="Arial"/>
                <a:ea typeface="Arial"/>
                <a:cs typeface="Arial"/>
                <a:sym typeface="Arial"/>
              </a:rPr>
              <a:t>Continue to engage with Office of Public Confidence (CDSB).</a:t>
            </a:r>
            <a:endParaRPr/>
          </a:p>
          <a:p>
            <a:pPr indent="-285750" lvl="1" marL="742950" marR="0" rtl="0" algn="l">
              <a:lnSpc>
                <a:spcPct val="100000"/>
              </a:lnSpc>
              <a:spcBef>
                <a:spcPts val="340"/>
              </a:spcBef>
              <a:spcAft>
                <a:spcPts val="0"/>
              </a:spcAft>
              <a:buClr>
                <a:srgbClr val="404040"/>
              </a:buClr>
              <a:buSzPts val="1700"/>
              <a:buFont typeface="Arial"/>
              <a:buChar char="–"/>
            </a:pPr>
            <a:r>
              <a:rPr b="0" i="0" lang="en-US" sz="1700" u="none" cap="none" strike="noStrike">
                <a:solidFill>
                  <a:srgbClr val="404040"/>
                </a:solidFill>
                <a:latin typeface="Arial"/>
                <a:ea typeface="Arial"/>
                <a:cs typeface="Arial"/>
                <a:sym typeface="Arial"/>
              </a:rPr>
              <a:t>CPAB.</a:t>
            </a:r>
            <a:endParaRPr/>
          </a:p>
          <a:p>
            <a:pPr indent="-285750" lvl="1" marL="742950" marR="0" rtl="0" algn="l">
              <a:lnSpc>
                <a:spcPct val="100000"/>
              </a:lnSpc>
              <a:spcBef>
                <a:spcPts val="340"/>
              </a:spcBef>
              <a:spcAft>
                <a:spcPts val="0"/>
              </a:spcAft>
              <a:buClr>
                <a:srgbClr val="404040"/>
              </a:buClr>
              <a:buSzPts val="1700"/>
              <a:buFont typeface="Arial"/>
              <a:buChar char="–"/>
            </a:pPr>
            <a:r>
              <a:rPr b="0" i="0" lang="en-US" sz="1700" u="none" cap="none" strike="noStrike">
                <a:solidFill>
                  <a:srgbClr val="404040"/>
                </a:solidFill>
                <a:latin typeface="Arial"/>
                <a:ea typeface="Arial"/>
                <a:cs typeface="Arial"/>
                <a:sym typeface="Arial"/>
              </a:rPr>
              <a:t>GPHIN</a:t>
            </a:r>
            <a:endParaRPr/>
          </a:p>
          <a:p>
            <a:pPr indent="-285750" lvl="1" marL="742950" marR="0" rtl="0" algn="l">
              <a:lnSpc>
                <a:spcPct val="100000"/>
              </a:lnSpc>
              <a:spcBef>
                <a:spcPts val="340"/>
              </a:spcBef>
              <a:spcAft>
                <a:spcPts val="0"/>
              </a:spcAft>
              <a:buClr>
                <a:srgbClr val="404040"/>
              </a:buClr>
              <a:buSzPts val="1700"/>
              <a:buFont typeface="Arial"/>
              <a:buChar char="–"/>
            </a:pPr>
            <a:r>
              <a:rPr b="0" i="0" lang="en-US" sz="1700" u="none" cap="none" strike="noStrike">
                <a:solidFill>
                  <a:srgbClr val="404040"/>
                </a:solidFill>
                <a:latin typeface="Arial"/>
                <a:ea typeface="Arial"/>
                <a:cs typeface="Arial"/>
                <a:sym typeface="Arial"/>
              </a:rPr>
              <a:t>PMRA</a:t>
            </a:r>
            <a:endParaRPr/>
          </a:p>
        </p:txBody>
      </p:sp>
      <p:sp>
        <p:nvSpPr>
          <p:cNvPr id="442" name="Google Shape;442;p28"/>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pic>
        <p:nvPicPr>
          <p:cNvPr descr="Reach Out &amp; Respond To Others – Student Wellness Center" id="443" name="Google Shape;443;p28"/>
          <p:cNvPicPr preferRelativeResize="0"/>
          <p:nvPr/>
        </p:nvPicPr>
        <p:blipFill rotWithShape="1">
          <a:blip r:embed="rId3">
            <a:alphaModFix/>
          </a:blip>
          <a:srcRect b="0" l="0" r="0" t="0"/>
          <a:stretch/>
        </p:blipFill>
        <p:spPr>
          <a:xfrm>
            <a:off x="3362273" y="6408371"/>
            <a:ext cx="4291117" cy="2542487"/>
          </a:xfrm>
          <a:prstGeom prst="rect">
            <a:avLst/>
          </a:prstGeom>
          <a:noFill/>
          <a:ln>
            <a:noFill/>
          </a:ln>
        </p:spPr>
      </p:pic>
      <p:sp>
        <p:nvSpPr>
          <p:cNvPr id="444" name="Google Shape;444;p28"/>
          <p:cNvSpPr txBox="1"/>
          <p:nvPr/>
        </p:nvSpPr>
        <p:spPr>
          <a:xfrm>
            <a:off x="396875" y="938212"/>
            <a:ext cx="10094912"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Next steps</a:t>
            </a:r>
            <a:endParaRPr/>
          </a:p>
        </p:txBody>
      </p:sp>
      <p:sp>
        <p:nvSpPr>
          <p:cNvPr id="445" name="Google Shape;445;p28"/>
          <p:cNvSpPr txBox="1"/>
          <p:nvPr/>
        </p:nvSpPr>
        <p:spPr>
          <a:xfrm>
            <a:off x="343075" y="6753400"/>
            <a:ext cx="263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980000"/>
                </a:solidFill>
              </a:rPr>
              <a:t>TODO: Update this</a:t>
            </a:r>
            <a:endParaRPr sz="1800">
              <a:solidFill>
                <a:srgbClr val="98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cap="none" strike="noStrike">
                <a:solidFill>
                  <a:schemeClr val="lt1"/>
                </a:solidFill>
                <a:latin typeface="Arial"/>
                <a:ea typeface="Arial"/>
                <a:cs typeface="Arial"/>
                <a:sym typeface="Arial"/>
              </a:rPr>
              <a:t>‹#›</a:t>
            </a:fld>
            <a:endParaRPr/>
          </a:p>
        </p:txBody>
      </p:sp>
      <p:sp>
        <p:nvSpPr>
          <p:cNvPr id="80" name="Google Shape;80;p4"/>
          <p:cNvSpPr txBox="1"/>
          <p:nvPr>
            <p:ph idx="1" type="body"/>
          </p:nvPr>
        </p:nvSpPr>
        <p:spPr>
          <a:xfrm>
            <a:off x="815975" y="1841500"/>
            <a:ext cx="8582025" cy="6049962"/>
          </a:xfrm>
          <a:prstGeom prst="rect">
            <a:avLst/>
          </a:prstGeom>
          <a:noFill/>
          <a:ln>
            <a:noFill/>
          </a:ln>
        </p:spPr>
        <p:txBody>
          <a:bodyPr anchorCtr="0" anchor="t" bIns="45700" lIns="91425" spcFirstLastPara="1" rIns="91425" wrap="square" tIns="45700">
            <a:spAutoFit/>
          </a:bodyPr>
          <a:lstStyle/>
          <a:p>
            <a:pPr indent="-342900" lvl="1" marL="800100" marR="0" rtl="0" algn="l">
              <a:lnSpc>
                <a:spcPct val="100000"/>
              </a:lnSpc>
              <a:spcBef>
                <a:spcPts val="0"/>
              </a:spcBef>
              <a:spcAft>
                <a:spcPts val="0"/>
              </a:spcAft>
              <a:buClr>
                <a:srgbClr val="404040"/>
              </a:buClr>
              <a:buSzPts val="1600"/>
              <a:buFont typeface="Arial"/>
              <a:buAutoNum type="arabicPeriod"/>
            </a:pPr>
            <a:r>
              <a:rPr b="0" i="0" lang="en-US" sz="1600" u="none" cap="none" strike="noStrike">
                <a:solidFill>
                  <a:srgbClr val="404040"/>
                </a:solidFill>
                <a:latin typeface="Arial"/>
                <a:ea typeface="Arial"/>
                <a:cs typeface="Arial"/>
                <a:sym typeface="Arial"/>
              </a:rPr>
              <a:t>How are individuals discussing the perceived risk of the illness and the perceived efficacy of the vaccine?</a:t>
            </a:r>
            <a:endParaRPr/>
          </a:p>
          <a:p>
            <a:pPr indent="-241300" lvl="1" marL="800100" marR="0" rtl="0" algn="l">
              <a:lnSpc>
                <a:spcPct val="100000"/>
              </a:lnSpc>
              <a:spcBef>
                <a:spcPts val="320"/>
              </a:spcBef>
              <a:spcAft>
                <a:spcPts val="0"/>
              </a:spcAft>
              <a:buClr>
                <a:srgbClr val="404040"/>
              </a:buClr>
              <a:buSzPts val="1600"/>
              <a:buFont typeface="Arial"/>
              <a:buNone/>
            </a:pPr>
            <a:r>
              <a:t/>
            </a:r>
            <a:endParaRPr b="0" i="0" sz="1600" u="none" cap="none" strike="noStrike">
              <a:solidFill>
                <a:srgbClr val="404040"/>
              </a:solidFill>
              <a:latin typeface="Arial"/>
              <a:ea typeface="Arial"/>
              <a:cs typeface="Arial"/>
              <a:sym typeface="Arial"/>
            </a:endParaRPr>
          </a:p>
          <a:p>
            <a:pPr indent="-342900" lvl="1" marL="800100" marR="0" rtl="0" algn="l">
              <a:lnSpc>
                <a:spcPct val="100000"/>
              </a:lnSpc>
              <a:spcBef>
                <a:spcPts val="320"/>
              </a:spcBef>
              <a:spcAft>
                <a:spcPts val="0"/>
              </a:spcAft>
              <a:buClr>
                <a:srgbClr val="404040"/>
              </a:buClr>
              <a:buSzPts val="1600"/>
              <a:buFont typeface="Arial"/>
              <a:buAutoNum type="arabicPeriod"/>
            </a:pPr>
            <a:r>
              <a:rPr b="0" i="0" lang="en-US" sz="1600" u="none" cap="none" strike="noStrike">
                <a:solidFill>
                  <a:srgbClr val="404040"/>
                </a:solidFill>
                <a:latin typeface="Arial"/>
                <a:ea typeface="Arial"/>
                <a:cs typeface="Arial"/>
                <a:sym typeface="Arial"/>
              </a:rPr>
              <a:t>What are the emerging trends and themes in vaccine conversations that might impact public health strategies?</a:t>
            </a:r>
            <a:endParaRPr/>
          </a:p>
          <a:p>
            <a:pPr indent="-241300" lvl="1" marL="800100" marR="0" rtl="0" algn="l">
              <a:lnSpc>
                <a:spcPct val="100000"/>
              </a:lnSpc>
              <a:spcBef>
                <a:spcPts val="320"/>
              </a:spcBef>
              <a:spcAft>
                <a:spcPts val="0"/>
              </a:spcAft>
              <a:buClr>
                <a:srgbClr val="404040"/>
              </a:buClr>
              <a:buSzPts val="1600"/>
              <a:buFont typeface="Arial"/>
              <a:buNone/>
            </a:pPr>
            <a:r>
              <a:t/>
            </a:r>
            <a:endParaRPr b="0" i="0" sz="1600" u="none" cap="none" strike="noStrike">
              <a:solidFill>
                <a:srgbClr val="404040"/>
              </a:solidFill>
              <a:latin typeface="Arial"/>
              <a:ea typeface="Arial"/>
              <a:cs typeface="Arial"/>
              <a:sym typeface="Arial"/>
            </a:endParaRPr>
          </a:p>
          <a:p>
            <a:pPr indent="-342900" lvl="1" marL="800100" marR="0" rtl="0" algn="l">
              <a:lnSpc>
                <a:spcPct val="100000"/>
              </a:lnSpc>
              <a:spcBef>
                <a:spcPts val="320"/>
              </a:spcBef>
              <a:spcAft>
                <a:spcPts val="0"/>
              </a:spcAft>
              <a:buClr>
                <a:srgbClr val="404040"/>
              </a:buClr>
              <a:buSzPts val="1600"/>
              <a:buFont typeface="Arial"/>
              <a:buAutoNum type="arabicPeriod"/>
            </a:pPr>
            <a:r>
              <a:rPr b="0" i="0" lang="en-US" sz="1600" u="none" cap="none" strike="noStrike">
                <a:solidFill>
                  <a:srgbClr val="404040"/>
                </a:solidFill>
                <a:latin typeface="Arial"/>
                <a:ea typeface="Arial"/>
                <a:cs typeface="Arial"/>
                <a:sym typeface="Arial"/>
              </a:rPr>
              <a:t>What are some concerns and questions that people express about vaccines?</a:t>
            </a:r>
            <a:endParaRPr/>
          </a:p>
          <a:p>
            <a:pPr indent="-241300" lvl="1" marL="800100" marR="0" rtl="0" algn="l">
              <a:lnSpc>
                <a:spcPct val="100000"/>
              </a:lnSpc>
              <a:spcBef>
                <a:spcPts val="320"/>
              </a:spcBef>
              <a:spcAft>
                <a:spcPts val="0"/>
              </a:spcAft>
              <a:buClr>
                <a:srgbClr val="404040"/>
              </a:buClr>
              <a:buSzPts val="1600"/>
              <a:buFont typeface="Arial"/>
              <a:buNone/>
            </a:pPr>
            <a:r>
              <a:t/>
            </a:r>
            <a:endParaRPr b="0" i="0" sz="1600" u="none" cap="none" strike="noStrike">
              <a:solidFill>
                <a:srgbClr val="404040"/>
              </a:solidFill>
              <a:latin typeface="Arial"/>
              <a:ea typeface="Arial"/>
              <a:cs typeface="Arial"/>
              <a:sym typeface="Arial"/>
            </a:endParaRPr>
          </a:p>
          <a:p>
            <a:pPr indent="-342900" lvl="1" marL="800100" marR="0" rtl="0" algn="l">
              <a:lnSpc>
                <a:spcPct val="100000"/>
              </a:lnSpc>
              <a:spcBef>
                <a:spcPts val="320"/>
              </a:spcBef>
              <a:spcAft>
                <a:spcPts val="0"/>
              </a:spcAft>
              <a:buClr>
                <a:srgbClr val="404040"/>
              </a:buClr>
              <a:buSzPts val="1600"/>
              <a:buFont typeface="Arial"/>
              <a:buAutoNum type="arabicPeriod"/>
            </a:pPr>
            <a:r>
              <a:rPr b="0" i="0" lang="en-US" sz="1600" u="none" cap="none" strike="noStrike">
                <a:solidFill>
                  <a:srgbClr val="404040"/>
                </a:solidFill>
                <a:latin typeface="Arial"/>
                <a:ea typeface="Arial"/>
                <a:cs typeface="Arial"/>
                <a:sym typeface="Arial"/>
              </a:rPr>
              <a:t>What vaccine side effects and safety concerns are being expressed?</a:t>
            </a:r>
            <a:endParaRPr/>
          </a:p>
          <a:p>
            <a:pPr indent="-241300" lvl="1" marL="800100" marR="0" rtl="0" algn="l">
              <a:lnSpc>
                <a:spcPct val="100000"/>
              </a:lnSpc>
              <a:spcBef>
                <a:spcPts val="320"/>
              </a:spcBef>
              <a:spcAft>
                <a:spcPts val="0"/>
              </a:spcAft>
              <a:buClr>
                <a:srgbClr val="404040"/>
              </a:buClr>
              <a:buSzPts val="1600"/>
              <a:buFont typeface="Arial"/>
              <a:buNone/>
            </a:pPr>
            <a:r>
              <a:t/>
            </a:r>
            <a:endParaRPr b="0" i="0" sz="1600" u="none" cap="none" strike="noStrike">
              <a:solidFill>
                <a:srgbClr val="404040"/>
              </a:solidFill>
              <a:latin typeface="Arial"/>
              <a:ea typeface="Arial"/>
              <a:cs typeface="Arial"/>
              <a:sym typeface="Arial"/>
            </a:endParaRPr>
          </a:p>
          <a:p>
            <a:pPr indent="-342900" lvl="1" marL="800100" marR="0" rtl="0" algn="l">
              <a:lnSpc>
                <a:spcPct val="100000"/>
              </a:lnSpc>
              <a:spcBef>
                <a:spcPts val="320"/>
              </a:spcBef>
              <a:spcAft>
                <a:spcPts val="0"/>
              </a:spcAft>
              <a:buClr>
                <a:srgbClr val="404040"/>
              </a:buClr>
              <a:buSzPts val="1600"/>
              <a:buFont typeface="Arial"/>
              <a:buAutoNum type="arabicPeriod"/>
            </a:pPr>
            <a:r>
              <a:rPr b="0" i="0" lang="en-US" sz="1600" u="none" cap="none" strike="noStrike">
                <a:solidFill>
                  <a:srgbClr val="404040"/>
                </a:solidFill>
                <a:latin typeface="Arial"/>
                <a:ea typeface="Arial"/>
                <a:cs typeface="Arial"/>
                <a:sym typeface="Arial"/>
              </a:rPr>
              <a:t>What misinformation or misconceptions are circulating online regarding vaccines?</a:t>
            </a:r>
            <a:endParaRPr/>
          </a:p>
          <a:p>
            <a:pPr indent="-241300" lvl="1" marL="800100" marR="0" rtl="0" algn="l">
              <a:lnSpc>
                <a:spcPct val="100000"/>
              </a:lnSpc>
              <a:spcBef>
                <a:spcPts val="320"/>
              </a:spcBef>
              <a:spcAft>
                <a:spcPts val="0"/>
              </a:spcAft>
              <a:buClr>
                <a:srgbClr val="404040"/>
              </a:buClr>
              <a:buSzPts val="1600"/>
              <a:buFont typeface="Arial"/>
              <a:buNone/>
            </a:pPr>
            <a:r>
              <a:t/>
            </a:r>
            <a:endParaRPr b="0" i="0" sz="1600" u="none" cap="none" strike="noStrike">
              <a:solidFill>
                <a:srgbClr val="404040"/>
              </a:solidFill>
              <a:latin typeface="Arial"/>
              <a:ea typeface="Arial"/>
              <a:cs typeface="Arial"/>
              <a:sym typeface="Arial"/>
            </a:endParaRPr>
          </a:p>
          <a:p>
            <a:pPr indent="-342900" lvl="1" marL="800100" marR="0" rtl="0" algn="l">
              <a:lnSpc>
                <a:spcPct val="100000"/>
              </a:lnSpc>
              <a:spcBef>
                <a:spcPts val="320"/>
              </a:spcBef>
              <a:spcAft>
                <a:spcPts val="0"/>
              </a:spcAft>
              <a:buClr>
                <a:srgbClr val="404040"/>
              </a:buClr>
              <a:buSzPts val="1600"/>
              <a:buFont typeface="Arial"/>
              <a:buAutoNum type="arabicPeriod"/>
            </a:pPr>
            <a:r>
              <a:rPr b="0" i="0" lang="en-US" sz="1600" u="none" cap="none" strike="noStrike">
                <a:solidFill>
                  <a:srgbClr val="404040"/>
                </a:solidFill>
                <a:latin typeface="Arial"/>
                <a:ea typeface="Arial"/>
                <a:cs typeface="Arial"/>
                <a:sym typeface="Arial"/>
              </a:rPr>
              <a:t>How are people discussing vaccine accessibility and distribution?</a:t>
            </a:r>
            <a:endParaRPr/>
          </a:p>
          <a:p>
            <a:pPr indent="-241300" lvl="1" marL="800100" marR="0" rtl="0" algn="l">
              <a:lnSpc>
                <a:spcPct val="100000"/>
              </a:lnSpc>
              <a:spcBef>
                <a:spcPts val="320"/>
              </a:spcBef>
              <a:spcAft>
                <a:spcPts val="0"/>
              </a:spcAft>
              <a:buClr>
                <a:srgbClr val="404040"/>
              </a:buClr>
              <a:buSzPts val="1600"/>
              <a:buFont typeface="Arial"/>
              <a:buNone/>
            </a:pPr>
            <a:r>
              <a:t/>
            </a:r>
            <a:endParaRPr b="0" i="0" sz="1600" u="none" cap="none" strike="noStrike">
              <a:solidFill>
                <a:srgbClr val="404040"/>
              </a:solidFill>
              <a:latin typeface="Arial"/>
              <a:ea typeface="Arial"/>
              <a:cs typeface="Arial"/>
              <a:sym typeface="Arial"/>
            </a:endParaRPr>
          </a:p>
          <a:p>
            <a:pPr indent="-342900" lvl="1" marL="800100" marR="0" rtl="0" algn="l">
              <a:lnSpc>
                <a:spcPct val="100000"/>
              </a:lnSpc>
              <a:spcBef>
                <a:spcPts val="320"/>
              </a:spcBef>
              <a:spcAft>
                <a:spcPts val="0"/>
              </a:spcAft>
              <a:buClr>
                <a:srgbClr val="404040"/>
              </a:buClr>
              <a:buSzPts val="1600"/>
              <a:buFont typeface="Arial"/>
              <a:buAutoNum type="arabicPeriod"/>
            </a:pPr>
            <a:r>
              <a:rPr b="0" i="0" lang="en-US" sz="1600" u="none" cap="none" strike="noStrike">
                <a:solidFill>
                  <a:srgbClr val="404040"/>
                </a:solidFill>
                <a:latin typeface="Arial"/>
                <a:ea typeface="Arial"/>
                <a:cs typeface="Arial"/>
                <a:sym typeface="Arial"/>
              </a:rPr>
              <a:t>How have sentiments about vaccines changed over time? What are the key factors driving these shifts in public attitudes?</a:t>
            </a:r>
            <a:endParaRPr/>
          </a:p>
          <a:p>
            <a:pPr indent="-241300" lvl="1" marL="800100" marR="0" rtl="0" algn="l">
              <a:lnSpc>
                <a:spcPct val="100000"/>
              </a:lnSpc>
              <a:spcBef>
                <a:spcPts val="320"/>
              </a:spcBef>
              <a:spcAft>
                <a:spcPts val="0"/>
              </a:spcAft>
              <a:buClr>
                <a:srgbClr val="404040"/>
              </a:buClr>
              <a:buSzPts val="1600"/>
              <a:buFont typeface="Arial"/>
              <a:buNone/>
            </a:pPr>
            <a:r>
              <a:t/>
            </a:r>
            <a:endParaRPr b="0" i="0" sz="1600" u="none" cap="none" strike="noStrike">
              <a:solidFill>
                <a:srgbClr val="404040"/>
              </a:solidFill>
              <a:latin typeface="Arial"/>
              <a:ea typeface="Arial"/>
              <a:cs typeface="Arial"/>
              <a:sym typeface="Arial"/>
            </a:endParaRPr>
          </a:p>
          <a:p>
            <a:pPr indent="-342900" lvl="1" marL="800100" marR="0" rtl="0" algn="l">
              <a:lnSpc>
                <a:spcPct val="100000"/>
              </a:lnSpc>
              <a:spcBef>
                <a:spcPts val="320"/>
              </a:spcBef>
              <a:spcAft>
                <a:spcPts val="0"/>
              </a:spcAft>
              <a:buClr>
                <a:srgbClr val="404040"/>
              </a:buClr>
              <a:buSzPts val="1600"/>
              <a:buFont typeface="Arial"/>
              <a:buAutoNum type="arabicPeriod"/>
            </a:pPr>
            <a:r>
              <a:rPr b="0" i="0" lang="en-US" sz="1600" u="none" cap="none" strike="noStrike">
                <a:solidFill>
                  <a:srgbClr val="404040"/>
                </a:solidFill>
                <a:latin typeface="Arial"/>
                <a:ea typeface="Arial"/>
                <a:cs typeface="Arial"/>
                <a:sym typeface="Arial"/>
              </a:rPr>
              <a:t>How are people reacting to and interpreting vaccine-related information from public health authorities?</a:t>
            </a:r>
            <a:endParaRPr/>
          </a:p>
          <a:p>
            <a:pPr indent="-241300" lvl="1" marL="800100" marR="0" rtl="0" algn="l">
              <a:lnSpc>
                <a:spcPct val="100000"/>
              </a:lnSpc>
              <a:spcBef>
                <a:spcPts val="320"/>
              </a:spcBef>
              <a:spcAft>
                <a:spcPts val="0"/>
              </a:spcAft>
              <a:buClr>
                <a:srgbClr val="404040"/>
              </a:buClr>
              <a:buSzPts val="1600"/>
              <a:buFont typeface="Arial"/>
              <a:buNone/>
            </a:pPr>
            <a:r>
              <a:t/>
            </a:r>
            <a:endParaRPr b="0" i="0" sz="1600" u="none" cap="none" strike="noStrike">
              <a:solidFill>
                <a:srgbClr val="404040"/>
              </a:solidFill>
              <a:latin typeface="Arial"/>
              <a:ea typeface="Arial"/>
              <a:cs typeface="Arial"/>
              <a:sym typeface="Arial"/>
            </a:endParaRPr>
          </a:p>
          <a:p>
            <a:pPr indent="-342900" lvl="1" marL="800100" marR="0" rtl="0" algn="l">
              <a:lnSpc>
                <a:spcPct val="100000"/>
              </a:lnSpc>
              <a:spcBef>
                <a:spcPts val="320"/>
              </a:spcBef>
              <a:spcAft>
                <a:spcPts val="0"/>
              </a:spcAft>
              <a:buClr>
                <a:srgbClr val="404040"/>
              </a:buClr>
              <a:buSzPts val="1600"/>
              <a:buFont typeface="Arial"/>
              <a:buAutoNum type="arabicPeriod"/>
            </a:pPr>
            <a:r>
              <a:rPr b="0" i="0" lang="en-US" sz="1600" u="none" cap="none" strike="noStrike">
                <a:solidFill>
                  <a:srgbClr val="404040"/>
                </a:solidFill>
                <a:latin typeface="Arial"/>
                <a:ea typeface="Arial"/>
                <a:cs typeface="Arial"/>
                <a:sym typeface="Arial"/>
              </a:rPr>
              <a:t>Are there demographic or regional variations in vaccine-related discussions?</a:t>
            </a:r>
            <a:endParaRPr/>
          </a:p>
        </p:txBody>
      </p:sp>
      <p:sp>
        <p:nvSpPr>
          <p:cNvPr id="81" name="Google Shape;81;p4"/>
          <p:cNvSpPr txBox="1"/>
          <p:nvPr/>
        </p:nvSpPr>
        <p:spPr>
          <a:xfrm>
            <a:off x="509587" y="412750"/>
            <a:ext cx="9972675"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0" lang="en-US" sz="2000" u="none" cap="none" strike="noStrike">
                <a:solidFill>
                  <a:srgbClr val="0070C0"/>
                </a:solidFill>
                <a:latin typeface="Arial"/>
                <a:ea typeface="Arial"/>
                <a:cs typeface="Arial"/>
                <a:sym typeface="Arial"/>
              </a:rPr>
              <a:t>As we navigate the feasibility and potential impact of our approach, our initiative is guided by the following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cap="none" strike="noStrike">
                <a:solidFill>
                  <a:schemeClr val="lt1"/>
                </a:solidFill>
                <a:latin typeface="Arial"/>
                <a:ea typeface="Arial"/>
                <a:cs typeface="Arial"/>
                <a:sym typeface="Arial"/>
              </a:rPr>
              <a:t>‹#›</a:t>
            </a:fld>
            <a:endParaRPr/>
          </a:p>
        </p:txBody>
      </p:sp>
      <p:sp>
        <p:nvSpPr>
          <p:cNvPr id="88" name="Google Shape;88;p5"/>
          <p:cNvSpPr txBox="1"/>
          <p:nvPr/>
        </p:nvSpPr>
        <p:spPr>
          <a:xfrm>
            <a:off x="804862" y="1606550"/>
            <a:ext cx="8870950" cy="56864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sng" cap="none" strike="noStrike">
                <a:solidFill>
                  <a:schemeClr val="dk1"/>
                </a:solidFill>
                <a:latin typeface="Arial"/>
                <a:ea typeface="Arial"/>
                <a:cs typeface="Arial"/>
                <a:sym typeface="Arial"/>
              </a:rPr>
              <a:t>Volume and Reach</a:t>
            </a:r>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Track # mentions, impressions, and engagement levels to gauge the extent of discussions</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sng" cap="none" strike="noStrike">
                <a:solidFill>
                  <a:schemeClr val="dk1"/>
                </a:solidFill>
                <a:latin typeface="Arial"/>
                <a:ea typeface="Arial"/>
                <a:cs typeface="Arial"/>
                <a:sym typeface="Arial"/>
              </a:rPr>
              <a:t>Sentiment Analysis</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Evaluate positive, negative, and neutral sentiments to comprehend public attitudes</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sng" cap="none" strike="noStrike">
                <a:solidFill>
                  <a:schemeClr val="dk1"/>
                </a:solidFill>
                <a:latin typeface="Arial"/>
                <a:ea typeface="Arial"/>
                <a:cs typeface="Arial"/>
                <a:sym typeface="Arial"/>
              </a:rPr>
              <a:t>Topic and Theme Analysis</a:t>
            </a:r>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 </a:t>
            </a:r>
            <a:r>
              <a:rPr b="0" i="0" lang="en-US" sz="1600" u="none" cap="none" strike="noStrike">
                <a:solidFill>
                  <a:schemeClr val="dk1"/>
                </a:solidFill>
                <a:latin typeface="Arial"/>
                <a:ea typeface="Arial"/>
                <a:cs typeface="Arial"/>
                <a:sym typeface="Arial"/>
              </a:rPr>
              <a:t>Identify keywords, hashtags, and trending topics to capture prevailing themes</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sng" cap="none" strike="noStrike">
                <a:solidFill>
                  <a:schemeClr val="dk1"/>
                </a:solidFill>
                <a:latin typeface="Arial"/>
                <a:ea typeface="Arial"/>
                <a:cs typeface="Arial"/>
                <a:sym typeface="Arial"/>
              </a:rPr>
              <a:t>Contextual Narrative Analysis</a:t>
            </a:r>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Dive deeper into the specific content to understand the context, emotions, and underlying reasons why </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sng" cap="none" strike="noStrike">
                <a:solidFill>
                  <a:schemeClr val="dk1"/>
                </a:solidFill>
                <a:latin typeface="Arial"/>
                <a:ea typeface="Arial"/>
                <a:cs typeface="Arial"/>
                <a:sym typeface="Arial"/>
              </a:rPr>
              <a:t>Time-based and Trend Analysis</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Analyze sentiment and topics over time, and correlate spikes/shifts with event</a:t>
            </a:r>
            <a:endParaRPr/>
          </a:p>
          <a:p>
            <a:pPr indent="0" lvl="0" marL="0" marR="0" rtl="0" algn="l">
              <a:lnSpc>
                <a:spcPct val="200000"/>
              </a:lnSpc>
              <a:spcBef>
                <a:spcPts val="0"/>
              </a:spcBef>
              <a:spcAft>
                <a:spcPts val="0"/>
              </a:spcAft>
              <a:buClr>
                <a:schemeClr val="dk1"/>
              </a:buClr>
              <a:buSzPts val="1600"/>
              <a:buFont typeface="Arial"/>
              <a:buNone/>
            </a:pPr>
            <a:r>
              <a:rPr b="1" i="0" lang="en-US" sz="1600" u="sng" cap="none" strike="noStrike">
                <a:solidFill>
                  <a:schemeClr val="dk1"/>
                </a:solidFill>
                <a:latin typeface="Arial"/>
                <a:ea typeface="Arial"/>
                <a:cs typeface="Arial"/>
                <a:sym typeface="Arial"/>
              </a:rPr>
              <a:t>Demographic Insights</a:t>
            </a:r>
            <a:endParaRPr/>
          </a:p>
          <a:p>
            <a:pPr indent="0" lvl="0" marL="0" marR="0" rtl="0" algn="l">
              <a:lnSpc>
                <a:spcPct val="2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Segmenting posts by age and location to gain demographic insights</a:t>
            </a:r>
            <a:endParaRPr/>
          </a:p>
        </p:txBody>
      </p:sp>
      <p:sp>
        <p:nvSpPr>
          <p:cNvPr id="89" name="Google Shape;89;p5"/>
          <p:cNvSpPr txBox="1"/>
          <p:nvPr/>
        </p:nvSpPr>
        <p:spPr>
          <a:xfrm>
            <a:off x="360362" y="7910512"/>
            <a:ext cx="1029335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0" lang="en-US" sz="2000" u="none" cap="none" strike="noStrike">
                <a:solidFill>
                  <a:srgbClr val="0070C0"/>
                </a:solidFill>
                <a:latin typeface="Arial"/>
                <a:ea typeface="Arial"/>
                <a:cs typeface="Arial"/>
                <a:sym typeface="Arial"/>
              </a:rPr>
              <a:t>We value both quantitative and qualitative analytic approaches for a comprehensive view. Quantitative reveals trends, while qualitative uncovers why, shedding light on experiences, sentiments, and reasons. We'll explore the application of both methodologies.</a:t>
            </a:r>
            <a:endParaRPr/>
          </a:p>
        </p:txBody>
      </p:sp>
      <p:sp>
        <p:nvSpPr>
          <p:cNvPr id="90" name="Google Shape;90;p5"/>
          <p:cNvSpPr txBox="1"/>
          <p:nvPr/>
        </p:nvSpPr>
        <p:spPr>
          <a:xfrm>
            <a:off x="509587" y="446087"/>
            <a:ext cx="102933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0" lang="en-US" sz="2000" u="none" cap="none" strike="noStrike">
                <a:solidFill>
                  <a:srgbClr val="0070C0"/>
                </a:solidFill>
                <a:latin typeface="Arial"/>
                <a:ea typeface="Arial"/>
                <a:cs typeface="Arial"/>
                <a:sym typeface="Arial"/>
              </a:rPr>
              <a:t>Web monitoring can help answer these questions using the following metrics and analysis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nvSpPr>
        <p:spPr>
          <a:xfrm>
            <a:off x="1077912" y="4462462"/>
            <a:ext cx="1489075" cy="5842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Conversation on X vaccine</a:t>
            </a:r>
            <a:endParaRPr/>
          </a:p>
        </p:txBody>
      </p:sp>
      <p:sp>
        <p:nvSpPr>
          <p:cNvPr id="97" name="Google Shape;97;p6"/>
          <p:cNvSpPr txBox="1"/>
          <p:nvPr/>
        </p:nvSpPr>
        <p:spPr>
          <a:xfrm>
            <a:off x="3281362" y="3051175"/>
            <a:ext cx="1985962"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Risk of disease</a:t>
            </a:r>
            <a:endParaRPr/>
          </a:p>
        </p:txBody>
      </p:sp>
      <p:sp>
        <p:nvSpPr>
          <p:cNvPr id="98" name="Google Shape;98;p6"/>
          <p:cNvSpPr txBox="1"/>
          <p:nvPr/>
        </p:nvSpPr>
        <p:spPr>
          <a:xfrm>
            <a:off x="3281362" y="3829050"/>
            <a:ext cx="1985962"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Effectiveness</a:t>
            </a:r>
            <a:endParaRPr/>
          </a:p>
        </p:txBody>
      </p:sp>
      <p:sp>
        <p:nvSpPr>
          <p:cNvPr id="99" name="Google Shape;99;p6"/>
          <p:cNvSpPr txBox="1"/>
          <p:nvPr/>
        </p:nvSpPr>
        <p:spPr>
          <a:xfrm>
            <a:off x="3281362" y="4451350"/>
            <a:ext cx="1985962"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600"/>
              <a:buFont typeface="Arial"/>
              <a:buNone/>
            </a:pPr>
            <a:r>
              <a:rPr b="0" i="0" lang="en-US" sz="1600" u="none" cap="none" strike="noStrike">
                <a:solidFill>
                  <a:srgbClr val="0070C0"/>
                </a:solidFill>
                <a:latin typeface="Arial"/>
                <a:ea typeface="Arial"/>
                <a:cs typeface="Arial"/>
                <a:sym typeface="Arial"/>
              </a:rPr>
              <a:t>Symptoms/safety</a:t>
            </a:r>
            <a:endParaRPr/>
          </a:p>
        </p:txBody>
      </p:sp>
      <p:sp>
        <p:nvSpPr>
          <p:cNvPr id="100" name="Google Shape;100;p6"/>
          <p:cNvSpPr txBox="1"/>
          <p:nvPr/>
        </p:nvSpPr>
        <p:spPr>
          <a:xfrm>
            <a:off x="3281362" y="5148262"/>
            <a:ext cx="1985962" cy="339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Distribution</a:t>
            </a:r>
            <a:endParaRPr/>
          </a:p>
        </p:txBody>
      </p:sp>
      <p:sp>
        <p:nvSpPr>
          <p:cNvPr id="101" name="Google Shape;101;p6"/>
          <p:cNvSpPr txBox="1"/>
          <p:nvPr/>
        </p:nvSpPr>
        <p:spPr>
          <a:xfrm>
            <a:off x="3016250" y="6242050"/>
            <a:ext cx="1347787"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600"/>
              <a:buFont typeface="Arial"/>
              <a:buNone/>
            </a:pPr>
            <a:r>
              <a:rPr b="0" i="0" lang="en-US" sz="1600" u="none" cap="none" strike="noStrike">
                <a:solidFill>
                  <a:srgbClr val="0070C0"/>
                </a:solidFill>
                <a:latin typeface="Arial"/>
                <a:ea typeface="Arial"/>
                <a:cs typeface="Arial"/>
                <a:sym typeface="Arial"/>
              </a:rPr>
              <a:t>Information</a:t>
            </a:r>
            <a:endParaRPr/>
          </a:p>
        </p:txBody>
      </p:sp>
      <p:sp>
        <p:nvSpPr>
          <p:cNvPr id="102" name="Google Shape;102;p6"/>
          <p:cNvSpPr txBox="1"/>
          <p:nvPr/>
        </p:nvSpPr>
        <p:spPr>
          <a:xfrm>
            <a:off x="804862" y="3709987"/>
            <a:ext cx="1985962"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Questions, concerns, confusion, narratives, sentiments, mis-information</a:t>
            </a:r>
            <a:endParaRPr/>
          </a:p>
        </p:txBody>
      </p:sp>
      <p:sp>
        <p:nvSpPr>
          <p:cNvPr id="103" name="Google Shape;103;p6"/>
          <p:cNvSpPr txBox="1"/>
          <p:nvPr/>
        </p:nvSpPr>
        <p:spPr>
          <a:xfrm>
            <a:off x="6510337" y="4110037"/>
            <a:ext cx="2332037"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600"/>
              <a:buFont typeface="Arial"/>
              <a:buNone/>
            </a:pPr>
            <a:r>
              <a:rPr b="0" i="0" lang="en-US" sz="1600" u="none" cap="none" strike="noStrike">
                <a:solidFill>
                  <a:srgbClr val="0070C0"/>
                </a:solidFill>
                <a:latin typeface="Arial"/>
                <a:ea typeface="Arial"/>
                <a:cs typeface="Arial"/>
                <a:sym typeface="Arial"/>
              </a:rPr>
              <a:t>Side effects</a:t>
            </a:r>
            <a:endParaRPr/>
          </a:p>
        </p:txBody>
      </p:sp>
      <p:sp>
        <p:nvSpPr>
          <p:cNvPr id="104" name="Google Shape;104;p6"/>
          <p:cNvSpPr txBox="1"/>
          <p:nvPr/>
        </p:nvSpPr>
        <p:spPr>
          <a:xfrm>
            <a:off x="6510337" y="4576762"/>
            <a:ext cx="2332037" cy="339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Safety concerns</a:t>
            </a:r>
            <a:endParaRPr/>
          </a:p>
        </p:txBody>
      </p:sp>
      <p:sp>
        <p:nvSpPr>
          <p:cNvPr id="105" name="Google Shape;105;p6"/>
          <p:cNvSpPr txBox="1"/>
          <p:nvPr/>
        </p:nvSpPr>
        <p:spPr>
          <a:xfrm>
            <a:off x="6481762" y="2724150"/>
            <a:ext cx="2119312"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Disease severity</a:t>
            </a:r>
            <a:endParaRPr/>
          </a:p>
        </p:txBody>
      </p:sp>
      <p:sp>
        <p:nvSpPr>
          <p:cNvPr id="106" name="Google Shape;106;p6"/>
          <p:cNvSpPr txBox="1"/>
          <p:nvPr/>
        </p:nvSpPr>
        <p:spPr>
          <a:xfrm>
            <a:off x="6481762" y="3221037"/>
            <a:ext cx="2119312"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Vulnerability</a:t>
            </a:r>
            <a:endParaRPr/>
          </a:p>
        </p:txBody>
      </p:sp>
      <p:sp>
        <p:nvSpPr>
          <p:cNvPr id="107" name="Google Shape;107;p6"/>
          <p:cNvSpPr txBox="1"/>
          <p:nvPr/>
        </p:nvSpPr>
        <p:spPr>
          <a:xfrm>
            <a:off x="6510337" y="5148262"/>
            <a:ext cx="2332037" cy="339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Access</a:t>
            </a:r>
            <a:endParaRPr/>
          </a:p>
        </p:txBody>
      </p:sp>
      <p:sp>
        <p:nvSpPr>
          <p:cNvPr id="108" name="Google Shape;108;p6"/>
          <p:cNvSpPr txBox="1"/>
          <p:nvPr/>
        </p:nvSpPr>
        <p:spPr>
          <a:xfrm>
            <a:off x="6510337" y="5594350"/>
            <a:ext cx="2332037"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Availability</a:t>
            </a:r>
            <a:endParaRPr/>
          </a:p>
        </p:txBody>
      </p:sp>
      <p:sp>
        <p:nvSpPr>
          <p:cNvPr id="109" name="Google Shape;109;p6"/>
          <p:cNvSpPr txBox="1"/>
          <p:nvPr/>
        </p:nvSpPr>
        <p:spPr>
          <a:xfrm>
            <a:off x="5132387" y="6208712"/>
            <a:ext cx="3468687"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Policies, regulations, mandates </a:t>
            </a:r>
            <a:endParaRPr/>
          </a:p>
        </p:txBody>
      </p:sp>
      <p:sp>
        <p:nvSpPr>
          <p:cNvPr id="110" name="Google Shape;110;p6"/>
          <p:cNvSpPr txBox="1"/>
          <p:nvPr/>
        </p:nvSpPr>
        <p:spPr>
          <a:xfrm>
            <a:off x="5132387" y="6624637"/>
            <a:ext cx="3468687" cy="339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Vaccine Guidance</a:t>
            </a:r>
            <a:endParaRPr/>
          </a:p>
        </p:txBody>
      </p:sp>
      <p:sp>
        <p:nvSpPr>
          <p:cNvPr id="111" name="Google Shape;111;p6"/>
          <p:cNvSpPr txBox="1"/>
          <p:nvPr/>
        </p:nvSpPr>
        <p:spPr>
          <a:xfrm>
            <a:off x="5132387" y="7042150"/>
            <a:ext cx="3468687"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Trust in advice</a:t>
            </a:r>
            <a:endParaRPr/>
          </a:p>
        </p:txBody>
      </p:sp>
      <p:sp>
        <p:nvSpPr>
          <p:cNvPr id="112" name="Google Shape;112;p6"/>
          <p:cNvSpPr txBox="1"/>
          <p:nvPr/>
        </p:nvSpPr>
        <p:spPr>
          <a:xfrm>
            <a:off x="5132387" y="7424737"/>
            <a:ext cx="3468687"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600"/>
              <a:buFont typeface="Arial"/>
              <a:buNone/>
            </a:pPr>
            <a:r>
              <a:rPr b="0" i="0" lang="en-US" sz="1600" u="none" cap="none" strike="noStrike">
                <a:solidFill>
                  <a:srgbClr val="0070C0"/>
                </a:solidFill>
                <a:latin typeface="Arial"/>
                <a:ea typeface="Arial"/>
                <a:cs typeface="Arial"/>
                <a:sym typeface="Arial"/>
              </a:rPr>
              <a:t>Misinformation</a:t>
            </a:r>
            <a:endParaRPr/>
          </a:p>
        </p:txBody>
      </p:sp>
      <p:sp>
        <p:nvSpPr>
          <p:cNvPr id="113" name="Google Shape;113;p6"/>
          <p:cNvSpPr txBox="1"/>
          <p:nvPr/>
        </p:nvSpPr>
        <p:spPr>
          <a:xfrm>
            <a:off x="5132387" y="7840662"/>
            <a:ext cx="3468687" cy="3381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Questions</a:t>
            </a:r>
            <a:endParaRPr/>
          </a:p>
        </p:txBody>
      </p:sp>
      <p:cxnSp>
        <p:nvCxnSpPr>
          <p:cNvPr id="114" name="Google Shape;114;p6"/>
          <p:cNvCxnSpPr/>
          <p:nvPr/>
        </p:nvCxnSpPr>
        <p:spPr>
          <a:xfrm flipH="1" rot="10800000">
            <a:off x="5267325" y="2892425"/>
            <a:ext cx="1214437" cy="328612"/>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15" name="Google Shape;115;p6"/>
          <p:cNvCxnSpPr/>
          <p:nvPr/>
        </p:nvCxnSpPr>
        <p:spPr>
          <a:xfrm>
            <a:off x="5267325" y="3221037"/>
            <a:ext cx="1214437" cy="168275"/>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16" name="Google Shape;116;p6"/>
          <p:cNvCxnSpPr/>
          <p:nvPr/>
        </p:nvCxnSpPr>
        <p:spPr>
          <a:xfrm flipH="1" rot="10800000">
            <a:off x="5267325" y="4278312"/>
            <a:ext cx="1243012" cy="341312"/>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17" name="Google Shape;117;p6"/>
          <p:cNvCxnSpPr/>
          <p:nvPr/>
        </p:nvCxnSpPr>
        <p:spPr>
          <a:xfrm>
            <a:off x="5267325" y="4619625"/>
            <a:ext cx="1243012" cy="1270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18" name="Google Shape;118;p6"/>
          <p:cNvCxnSpPr/>
          <p:nvPr/>
        </p:nvCxnSpPr>
        <p:spPr>
          <a:xfrm>
            <a:off x="5267325" y="5318125"/>
            <a:ext cx="1243012" cy="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19" name="Google Shape;119;p6"/>
          <p:cNvCxnSpPr/>
          <p:nvPr/>
        </p:nvCxnSpPr>
        <p:spPr>
          <a:xfrm>
            <a:off x="5267325" y="5318125"/>
            <a:ext cx="1243012" cy="4445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20" name="Google Shape;120;p6"/>
          <p:cNvCxnSpPr/>
          <p:nvPr/>
        </p:nvCxnSpPr>
        <p:spPr>
          <a:xfrm flipH="1" rot="10800000">
            <a:off x="4364037" y="6378575"/>
            <a:ext cx="768350" cy="33337"/>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21" name="Google Shape;121;p6"/>
          <p:cNvCxnSpPr/>
          <p:nvPr/>
        </p:nvCxnSpPr>
        <p:spPr>
          <a:xfrm>
            <a:off x="4364037" y="6411912"/>
            <a:ext cx="768350" cy="382587"/>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22" name="Google Shape;122;p6"/>
          <p:cNvCxnSpPr/>
          <p:nvPr/>
        </p:nvCxnSpPr>
        <p:spPr>
          <a:xfrm>
            <a:off x="4364037" y="6411912"/>
            <a:ext cx="768350" cy="1598612"/>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23" name="Google Shape;123;p6"/>
          <p:cNvCxnSpPr/>
          <p:nvPr/>
        </p:nvCxnSpPr>
        <p:spPr>
          <a:xfrm flipH="1" rot="10800000">
            <a:off x="2566987" y="4619625"/>
            <a:ext cx="714375" cy="134937"/>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24" name="Google Shape;124;p6"/>
          <p:cNvCxnSpPr/>
          <p:nvPr/>
        </p:nvCxnSpPr>
        <p:spPr>
          <a:xfrm>
            <a:off x="2566987" y="4754562"/>
            <a:ext cx="714375" cy="563562"/>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25" name="Google Shape;125;p6"/>
          <p:cNvCxnSpPr/>
          <p:nvPr/>
        </p:nvCxnSpPr>
        <p:spPr>
          <a:xfrm>
            <a:off x="2566987" y="4754562"/>
            <a:ext cx="449262" cy="165735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26" name="Google Shape;126;p6"/>
          <p:cNvCxnSpPr/>
          <p:nvPr/>
        </p:nvCxnSpPr>
        <p:spPr>
          <a:xfrm flipH="1" rot="10800000">
            <a:off x="2566987" y="3998912"/>
            <a:ext cx="714375" cy="75565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27" name="Google Shape;127;p6"/>
          <p:cNvCxnSpPr/>
          <p:nvPr/>
        </p:nvCxnSpPr>
        <p:spPr>
          <a:xfrm flipH="1" rot="10800000">
            <a:off x="2566987" y="3221037"/>
            <a:ext cx="714375" cy="1533525"/>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28" name="Google Shape;128;p6"/>
          <p:cNvCxnSpPr/>
          <p:nvPr/>
        </p:nvCxnSpPr>
        <p:spPr>
          <a:xfrm>
            <a:off x="4364037" y="6411912"/>
            <a:ext cx="768350" cy="800100"/>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cxnSp>
        <p:nvCxnSpPr>
          <p:cNvPr id="129" name="Google Shape;129;p6"/>
          <p:cNvCxnSpPr/>
          <p:nvPr/>
        </p:nvCxnSpPr>
        <p:spPr>
          <a:xfrm>
            <a:off x="4364037" y="6411912"/>
            <a:ext cx="768350" cy="1182687"/>
          </a:xfrm>
          <a:prstGeom prst="straightConnector1">
            <a:avLst/>
          </a:prstGeom>
          <a:noFill/>
          <a:ln cap="flat" cmpd="sng" w="25400">
            <a:solidFill>
              <a:schemeClr val="dk1"/>
            </a:solidFill>
            <a:prstDash val="solid"/>
            <a:miter lim="800000"/>
            <a:headEnd len="med" w="med" type="none"/>
            <a:tailEnd len="med" w="med" type="none"/>
          </a:ln>
          <a:effectLst>
            <a:outerShdw blurRad="63500" dir="5400000" dist="20000">
              <a:srgbClr val="000000">
                <a:alpha val="37647"/>
              </a:srgbClr>
            </a:outerShdw>
          </a:effectLst>
        </p:spPr>
      </p:cxnSp>
      <p:sp>
        <p:nvSpPr>
          <p:cNvPr id="130" name="Google Shape;130;p6"/>
          <p:cNvSpPr txBox="1"/>
          <p:nvPr/>
        </p:nvSpPr>
        <p:spPr>
          <a:xfrm>
            <a:off x="212725" y="1454150"/>
            <a:ext cx="1039495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As we continue to expand our ability to algorithmically extract valuable information from online posts, we can develop different data-subsets and analyses based on a taxonomy of topics of interest relevant to understanding the factors, experiences, perceptions that shape vaccine behaviour.</a:t>
            </a:r>
            <a:endParaRPr/>
          </a:p>
        </p:txBody>
      </p:sp>
      <p:sp>
        <p:nvSpPr>
          <p:cNvPr id="131" name="Google Shape;131;p6"/>
          <p:cNvSpPr txBox="1"/>
          <p:nvPr/>
        </p:nvSpPr>
        <p:spPr>
          <a:xfrm>
            <a:off x="212725" y="261937"/>
            <a:ext cx="10590212" cy="954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800"/>
              <a:buFont typeface="Arial"/>
              <a:buNone/>
            </a:pPr>
            <a:r>
              <a:rPr b="1" i="0" lang="en-US" sz="2800" u="none" cap="none" strike="noStrike">
                <a:solidFill>
                  <a:srgbClr val="0070C0"/>
                </a:solidFill>
                <a:latin typeface="Arial"/>
                <a:ea typeface="Arial"/>
                <a:cs typeface="Arial"/>
                <a:sym typeface="Arial"/>
              </a:rPr>
              <a:t>We are working towards a comprehensive taxonomy to search relevant web content </a:t>
            </a:r>
            <a:endParaRPr/>
          </a:p>
        </p:txBody>
      </p:sp>
      <p:sp>
        <p:nvSpPr>
          <p:cNvPr id="132" name="Google Shape;132;p6"/>
          <p:cNvSpPr txBox="1"/>
          <p:nvPr/>
        </p:nvSpPr>
        <p:spPr>
          <a:xfrm>
            <a:off x="425450" y="8885237"/>
            <a:ext cx="930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400"/>
              <a:buFont typeface="Arial"/>
              <a:buNone/>
            </a:pPr>
            <a:r>
              <a:rPr b="0" i="0" lang="en-US" sz="1400" u="none" cap="none" strike="noStrike">
                <a:solidFill>
                  <a:srgbClr val="0070C0"/>
                </a:solidFill>
                <a:latin typeface="Arial"/>
                <a:ea typeface="Arial"/>
                <a:cs typeface="Arial"/>
                <a:sym typeface="Arial"/>
              </a:rPr>
              <a:t>**Our initial pilot focus areas using Twitter, Reddit, and Google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cap="none" strike="noStrike">
                <a:solidFill>
                  <a:schemeClr val="lt1"/>
                </a:solidFill>
                <a:latin typeface="Arial"/>
                <a:ea typeface="Arial"/>
                <a:cs typeface="Arial"/>
                <a:sym typeface="Arial"/>
              </a:rPr>
              <a:t>‹#›</a:t>
            </a:fld>
            <a:endParaRPr/>
          </a:p>
        </p:txBody>
      </p:sp>
      <p:pic>
        <p:nvPicPr>
          <p:cNvPr id="139" name="Google Shape;139;p7"/>
          <p:cNvPicPr preferRelativeResize="0"/>
          <p:nvPr/>
        </p:nvPicPr>
        <p:blipFill rotWithShape="1">
          <a:blip r:embed="rId3">
            <a:alphaModFix/>
          </a:blip>
          <a:srcRect b="0" l="0" r="0" t="0"/>
          <a:stretch/>
        </p:blipFill>
        <p:spPr>
          <a:xfrm>
            <a:off x="417512" y="3851275"/>
            <a:ext cx="10074275" cy="2989262"/>
          </a:xfrm>
          <a:prstGeom prst="rect">
            <a:avLst/>
          </a:prstGeom>
          <a:noFill/>
          <a:ln>
            <a:noFill/>
          </a:ln>
        </p:spPr>
      </p:pic>
      <p:sp>
        <p:nvSpPr>
          <p:cNvPr id="140" name="Google Shape;140;p7"/>
          <p:cNvSpPr txBox="1"/>
          <p:nvPr/>
        </p:nvSpPr>
        <p:spPr>
          <a:xfrm>
            <a:off x="212725" y="636587"/>
            <a:ext cx="10590212"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800"/>
              <a:buFont typeface="Arial"/>
              <a:buNone/>
            </a:pPr>
            <a:r>
              <a:rPr b="1" i="0" lang="en-US" sz="2800" u="none" cap="none" strike="noStrike">
                <a:solidFill>
                  <a:srgbClr val="0070C0"/>
                </a:solidFill>
                <a:latin typeface="Arial"/>
                <a:ea typeface="Arial"/>
                <a:cs typeface="Arial"/>
                <a:sym typeface="Arial"/>
              </a:rPr>
              <a:t>Initial Pilot Focus 1: What Symptoms and Safety Concerns are Being Expressed?</a:t>
            </a:r>
            <a:endParaRPr/>
          </a:p>
          <a:p>
            <a:pPr indent="0" lvl="0" marL="0" marR="0" rtl="0" algn="l">
              <a:lnSpc>
                <a:spcPct val="100000"/>
              </a:lnSpc>
              <a:spcBef>
                <a:spcPts val="0"/>
              </a:spcBef>
              <a:spcAft>
                <a:spcPts val="0"/>
              </a:spcAft>
              <a:buClr>
                <a:srgbClr val="0070C0"/>
              </a:buClr>
              <a:buSzPts val="2800"/>
              <a:buFont typeface="Arial"/>
              <a:buNone/>
            </a:pPr>
            <a:r>
              <a:rPr b="1" i="0" lang="en-US" sz="2800" u="none" cap="none" strike="noStrike">
                <a:solidFill>
                  <a:srgbClr val="0070C0"/>
                </a:solidFill>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cap="none" strike="noStrike">
                <a:solidFill>
                  <a:schemeClr val="lt1"/>
                </a:solidFill>
                <a:latin typeface="Arial"/>
                <a:ea typeface="Arial"/>
                <a:cs typeface="Arial"/>
                <a:sym typeface="Arial"/>
              </a:rPr>
              <a:t>‹#›</a:t>
            </a:fld>
            <a:endParaRPr/>
          </a:p>
        </p:txBody>
      </p:sp>
      <p:sp>
        <p:nvSpPr>
          <p:cNvPr id="147" name="Google Shape;147;p8"/>
          <p:cNvSpPr txBox="1"/>
          <p:nvPr/>
        </p:nvSpPr>
        <p:spPr>
          <a:xfrm>
            <a:off x="269875" y="2312987"/>
            <a:ext cx="5238900" cy="723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74151"/>
              </a:buClr>
              <a:buSzPts val="1600"/>
              <a:buFont typeface="Arial"/>
              <a:buNone/>
            </a:pPr>
            <a:r>
              <a:rPr b="1" i="0" lang="en-US" sz="1600" u="none" cap="none" strike="noStrike">
                <a:solidFill>
                  <a:srgbClr val="374151"/>
                </a:solidFill>
                <a:latin typeface="Arial"/>
                <a:ea typeface="Arial"/>
                <a:cs typeface="Arial"/>
                <a:sym typeface="Arial"/>
              </a:rPr>
              <a:t>Volume and Reach Metrics:</a:t>
            </a:r>
            <a:r>
              <a:rPr b="0" i="0" lang="en-US" sz="1600" u="none" cap="none" strike="noStrike">
                <a:solidFill>
                  <a:srgbClr val="374151"/>
                </a:solidFill>
                <a:latin typeface="Arial"/>
                <a:ea typeface="Arial"/>
                <a:cs typeface="Arial"/>
                <a:sym typeface="Arial"/>
              </a:rPr>
              <a:t> Track the total number of related mentions and engagement related to symptoms and safety concerns. </a:t>
            </a:r>
            <a:endParaRPr/>
          </a:p>
          <a:p>
            <a:pPr indent="0" lvl="1" marL="457200" marR="0" rtl="0" algn="l">
              <a:lnSpc>
                <a:spcPct val="100000"/>
              </a:lnSpc>
              <a:spcBef>
                <a:spcPts val="0"/>
              </a:spcBef>
              <a:spcAft>
                <a:spcPts val="0"/>
              </a:spcAft>
              <a:buClr>
                <a:srgbClr val="374151"/>
              </a:buClr>
              <a:buSzPts val="1600"/>
              <a:buFont typeface="Arial"/>
              <a:buNone/>
            </a:pPr>
            <a:r>
              <a:rPr b="0" i="0" lang="en-US" sz="1600" u="none" cap="none" strike="noStrike">
                <a:solidFill>
                  <a:srgbClr val="374151"/>
                </a:solidFill>
                <a:latin typeface="Arial"/>
                <a:ea typeface="Arial"/>
                <a:cs typeface="Arial"/>
                <a:sym typeface="Arial"/>
              </a:rPr>
              <a:t>Status: In development</a:t>
            </a:r>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i="0" lang="en-US" sz="1600" u="none" cap="none" strike="noStrike">
                <a:solidFill>
                  <a:srgbClr val="374151"/>
                </a:solidFill>
                <a:latin typeface="Arial"/>
                <a:ea typeface="Arial"/>
                <a:cs typeface="Arial"/>
                <a:sym typeface="Arial"/>
              </a:rPr>
              <a:t>Sentiment Analysis:</a:t>
            </a:r>
            <a:r>
              <a:rPr b="0" i="0" lang="en-US" sz="1600" u="none" cap="none" strike="noStrike">
                <a:solidFill>
                  <a:srgbClr val="374151"/>
                </a:solidFill>
                <a:latin typeface="Arial"/>
                <a:ea typeface="Arial"/>
                <a:cs typeface="Arial"/>
                <a:sym typeface="Arial"/>
              </a:rPr>
              <a:t> Categorize sentiments as positive, negative, or neutral in relation to symptoms and safety concerns.</a:t>
            </a:r>
            <a:endParaRPr/>
          </a:p>
          <a:p>
            <a:pPr indent="0" lvl="1" marL="457200" marR="0" rtl="0" algn="l">
              <a:lnSpc>
                <a:spcPct val="100000"/>
              </a:lnSpc>
              <a:spcBef>
                <a:spcPts val="0"/>
              </a:spcBef>
              <a:spcAft>
                <a:spcPts val="0"/>
              </a:spcAft>
              <a:buClr>
                <a:srgbClr val="374151"/>
              </a:buClr>
              <a:buSzPts val="1600"/>
              <a:buFont typeface="Arial"/>
              <a:buNone/>
            </a:pPr>
            <a:r>
              <a:rPr b="0" i="0" lang="en-US" sz="1600" u="none" cap="none" strike="noStrike">
                <a:solidFill>
                  <a:srgbClr val="374151"/>
                </a:solidFill>
                <a:latin typeface="Arial"/>
                <a:ea typeface="Arial"/>
                <a:cs typeface="Arial"/>
                <a:sym typeface="Arial"/>
              </a:rPr>
              <a:t>Status: In development</a:t>
            </a:r>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i="0" lang="en-US" sz="1600" u="none" cap="none" strike="noStrike">
                <a:solidFill>
                  <a:srgbClr val="374151"/>
                </a:solidFill>
                <a:latin typeface="Arial"/>
                <a:ea typeface="Arial"/>
                <a:cs typeface="Arial"/>
                <a:sym typeface="Arial"/>
              </a:rPr>
              <a:t>Topic and Theme Analysis:</a:t>
            </a:r>
            <a:r>
              <a:rPr b="0" i="0" lang="en-US" sz="1600" u="none" cap="none" strike="noStrike">
                <a:solidFill>
                  <a:srgbClr val="374151"/>
                </a:solidFill>
                <a:latin typeface="Arial"/>
                <a:ea typeface="Arial"/>
                <a:cs typeface="Arial"/>
                <a:sym typeface="Arial"/>
              </a:rPr>
              <a:t> Identify frequently mentioned keywords, hashtags, and trending topics associated with symptoms and safety concerns.</a:t>
            </a:r>
            <a:endParaRPr/>
          </a:p>
          <a:p>
            <a:pPr indent="0" lvl="1" marL="457200" marR="0" rtl="0" algn="l">
              <a:lnSpc>
                <a:spcPct val="100000"/>
              </a:lnSpc>
              <a:spcBef>
                <a:spcPts val="0"/>
              </a:spcBef>
              <a:spcAft>
                <a:spcPts val="0"/>
              </a:spcAft>
              <a:buClr>
                <a:srgbClr val="374151"/>
              </a:buClr>
              <a:buSzPts val="1600"/>
              <a:buFont typeface="Arial"/>
              <a:buNone/>
            </a:pPr>
            <a:r>
              <a:rPr b="0" i="0" lang="en-US" sz="1600" u="none" cap="none" strike="noStrike">
                <a:solidFill>
                  <a:srgbClr val="374151"/>
                </a:solidFill>
                <a:latin typeface="Arial"/>
                <a:ea typeface="Arial"/>
                <a:cs typeface="Arial"/>
                <a:sym typeface="Arial"/>
              </a:rPr>
              <a:t>Status: In development</a:t>
            </a:r>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i="0" lang="en-US" sz="1600" u="none" cap="none" strike="noStrike">
                <a:solidFill>
                  <a:srgbClr val="374151"/>
                </a:solidFill>
                <a:latin typeface="Arial"/>
                <a:ea typeface="Arial"/>
                <a:cs typeface="Arial"/>
                <a:sym typeface="Arial"/>
              </a:rPr>
              <a:t>Contextual Analysis:</a:t>
            </a:r>
            <a:r>
              <a:rPr b="0" i="0" lang="en-US" sz="1600" u="none" cap="none" strike="noStrike">
                <a:solidFill>
                  <a:srgbClr val="374151"/>
                </a:solidFill>
                <a:latin typeface="Arial"/>
                <a:ea typeface="Arial"/>
                <a:cs typeface="Arial"/>
                <a:sym typeface="Arial"/>
              </a:rPr>
              <a:t> Analyze the content of posts </a:t>
            </a:r>
            <a:endParaRPr/>
          </a:p>
          <a:p>
            <a:pPr indent="0" lvl="0" marL="0" marR="0" rtl="0" algn="l">
              <a:lnSpc>
                <a:spcPct val="100000"/>
              </a:lnSpc>
              <a:spcBef>
                <a:spcPts val="0"/>
              </a:spcBef>
              <a:spcAft>
                <a:spcPts val="0"/>
              </a:spcAft>
              <a:buClr>
                <a:srgbClr val="374151"/>
              </a:buClr>
              <a:buSzPts val="1600"/>
              <a:buFont typeface="Arial"/>
              <a:buNone/>
            </a:pPr>
            <a:r>
              <a:rPr b="0" i="0" lang="en-US" sz="1600" u="none" cap="none" strike="noStrike">
                <a:solidFill>
                  <a:srgbClr val="374151"/>
                </a:solidFill>
                <a:latin typeface="Arial"/>
                <a:ea typeface="Arial"/>
                <a:cs typeface="Arial"/>
                <a:sym typeface="Arial"/>
              </a:rPr>
              <a:t>	Status: under consideration</a:t>
            </a:r>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i="0" lang="en-US" sz="1600" u="none" cap="none" strike="noStrike">
                <a:solidFill>
                  <a:srgbClr val="374151"/>
                </a:solidFill>
                <a:latin typeface="Arial"/>
                <a:ea typeface="Arial"/>
                <a:cs typeface="Arial"/>
                <a:sym typeface="Arial"/>
              </a:rPr>
              <a:t>Time-based and Trend Analysis:</a:t>
            </a:r>
            <a:r>
              <a:rPr b="0" i="0" lang="en-US" sz="1600" u="none" cap="none" strike="noStrike">
                <a:solidFill>
                  <a:srgbClr val="374151"/>
                </a:solidFill>
                <a:latin typeface="Arial"/>
                <a:ea typeface="Arial"/>
                <a:cs typeface="Arial"/>
                <a:sym typeface="Arial"/>
              </a:rPr>
              <a:t> Analyze the change, emerging trends/shifts in sentiments, topics, and engagement over time, correlate spikes in discussion with events, news, or vaccine-related developments</a:t>
            </a:r>
            <a:endParaRPr/>
          </a:p>
          <a:p>
            <a:pPr indent="0" lvl="0" marL="0" marR="0" rtl="0" algn="l">
              <a:lnSpc>
                <a:spcPct val="100000"/>
              </a:lnSpc>
              <a:spcBef>
                <a:spcPts val="0"/>
              </a:spcBef>
              <a:spcAft>
                <a:spcPts val="0"/>
              </a:spcAft>
              <a:buClr>
                <a:srgbClr val="374151"/>
              </a:buClr>
              <a:buSzPts val="1600"/>
              <a:buFont typeface="Arial"/>
              <a:buNone/>
            </a:pPr>
            <a:r>
              <a:rPr b="0" i="0" lang="en-US" sz="1600" u="none" cap="none" strike="noStrike">
                <a:solidFill>
                  <a:srgbClr val="374151"/>
                </a:solidFill>
                <a:latin typeface="Arial"/>
                <a:ea typeface="Arial"/>
                <a:cs typeface="Arial"/>
                <a:sym typeface="Arial"/>
              </a:rPr>
              <a:t>	Status: in development </a:t>
            </a:r>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i="0" lang="en-US" sz="1600" u="none" cap="none" strike="noStrike">
                <a:solidFill>
                  <a:srgbClr val="374151"/>
                </a:solidFill>
                <a:latin typeface="Arial"/>
                <a:ea typeface="Arial"/>
                <a:cs typeface="Arial"/>
                <a:sym typeface="Arial"/>
              </a:rPr>
              <a:t>Demographic Analysis: </a:t>
            </a:r>
            <a:r>
              <a:rPr b="0" i="0" lang="en-US" sz="1600" u="none" cap="none" strike="noStrike">
                <a:solidFill>
                  <a:srgbClr val="374151"/>
                </a:solidFill>
                <a:latin typeface="Arial"/>
                <a:ea typeface="Arial"/>
                <a:cs typeface="Arial"/>
                <a:sym typeface="Arial"/>
              </a:rPr>
              <a:t>Segment posts by age groups and geographic locations to understand variations in expressions of symptoms and safety concerns.</a:t>
            </a:r>
            <a:endParaRPr/>
          </a:p>
          <a:p>
            <a:pPr indent="0" lvl="1" marL="457200" marR="0" rtl="0" algn="l">
              <a:lnSpc>
                <a:spcPct val="100000"/>
              </a:lnSpc>
              <a:spcBef>
                <a:spcPts val="0"/>
              </a:spcBef>
              <a:spcAft>
                <a:spcPts val="0"/>
              </a:spcAft>
              <a:buClr>
                <a:srgbClr val="374151"/>
              </a:buClr>
              <a:buSzPts val="1600"/>
              <a:buFont typeface="Arial"/>
              <a:buNone/>
            </a:pPr>
            <a:r>
              <a:rPr b="0" i="0" lang="en-US" sz="1600" u="none" cap="none" strike="noStrike">
                <a:solidFill>
                  <a:srgbClr val="374151"/>
                </a:solidFill>
                <a:latin typeface="Arial"/>
                <a:ea typeface="Arial"/>
                <a:cs typeface="Arial"/>
                <a:sym typeface="Arial"/>
              </a:rPr>
              <a:t>Status: under consideration</a:t>
            </a:r>
            <a:endParaRPr/>
          </a:p>
          <a:p>
            <a:pPr indent="0" lvl="0" marL="0" marR="0" rtl="0" algn="l">
              <a:lnSpc>
                <a:spcPct val="100000"/>
              </a:lnSpc>
              <a:spcBef>
                <a:spcPts val="0"/>
              </a:spcBef>
              <a:spcAft>
                <a:spcPts val="0"/>
              </a:spcAft>
              <a:buNone/>
            </a:pPr>
            <a:r>
              <a:t/>
            </a:r>
            <a:endParaRPr b="0" i="0" sz="1600" u="none" cap="none" strike="noStrike">
              <a:solidFill>
                <a:srgbClr val="374151"/>
              </a:solidFill>
              <a:latin typeface="Arial"/>
              <a:ea typeface="Arial"/>
              <a:cs typeface="Arial"/>
              <a:sym typeface="Arial"/>
            </a:endParaRPr>
          </a:p>
        </p:txBody>
      </p:sp>
      <p:sp>
        <p:nvSpPr>
          <p:cNvPr id="148" name="Google Shape;148;p8"/>
          <p:cNvSpPr txBox="1"/>
          <p:nvPr/>
        </p:nvSpPr>
        <p:spPr>
          <a:xfrm>
            <a:off x="6232525" y="3754437"/>
            <a:ext cx="4259262" cy="4770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74151"/>
              </a:buClr>
              <a:buSzPts val="1600"/>
              <a:buFont typeface="Arial"/>
              <a:buNone/>
            </a:pPr>
            <a:r>
              <a:rPr b="1" i="0" lang="en-US" sz="1600" u="none">
                <a:solidFill>
                  <a:srgbClr val="374151"/>
                </a:solidFill>
                <a:latin typeface="Arial"/>
                <a:ea typeface="Arial"/>
                <a:cs typeface="Arial"/>
                <a:sym typeface="Arial"/>
              </a:rPr>
              <a:t>Early Detection:</a:t>
            </a:r>
            <a:r>
              <a:rPr b="0" i="0" lang="en-US" sz="1600" u="none">
                <a:solidFill>
                  <a:srgbClr val="374151"/>
                </a:solidFill>
                <a:latin typeface="Arial"/>
                <a:ea typeface="Arial"/>
                <a:cs typeface="Arial"/>
                <a:sym typeface="Arial"/>
              </a:rPr>
              <a:t> Identify potential adverse reaction signals, supporting vaccine safety surveillance efforts.</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Perceived Symptom Concern Detection</a:t>
            </a:r>
            <a:r>
              <a:rPr b="1" i="0" lang="en-US" sz="1600" u="none">
                <a:solidFill>
                  <a:srgbClr val="374151"/>
                </a:solidFill>
                <a:latin typeface="Arial"/>
                <a:ea typeface="Arial"/>
                <a:cs typeface="Arial"/>
                <a:sym typeface="Arial"/>
              </a:rPr>
              <a:t>:</a:t>
            </a:r>
            <a:r>
              <a:rPr b="0" i="0" lang="en-US" sz="1600" u="none">
                <a:solidFill>
                  <a:srgbClr val="374151"/>
                </a:solidFill>
                <a:latin typeface="Arial"/>
                <a:ea typeface="Arial"/>
                <a:cs typeface="Arial"/>
                <a:sym typeface="Arial"/>
              </a:rPr>
              <a:t> Identify and address specific symptoms of concern with tailored messages for reassurance.</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i="0" lang="en-US" sz="1600" u="none">
                <a:solidFill>
                  <a:srgbClr val="374151"/>
                </a:solidFill>
                <a:latin typeface="Arial"/>
                <a:ea typeface="Arial"/>
                <a:cs typeface="Arial"/>
                <a:sym typeface="Arial"/>
              </a:rPr>
              <a:t>Information voids detection: </a:t>
            </a:r>
            <a:r>
              <a:rPr b="0" i="0" lang="en-US" sz="1600" u="none">
                <a:solidFill>
                  <a:srgbClr val="374151"/>
                </a:solidFill>
                <a:latin typeface="Arial"/>
                <a:ea typeface="Arial"/>
                <a:cs typeface="Arial"/>
                <a:sym typeface="Arial"/>
              </a:rPr>
              <a:t>Identify gaps in information and fill these voids to prevent the rise of misinformation.</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i="0" lang="en-US" sz="1600" u="none">
                <a:solidFill>
                  <a:srgbClr val="374151"/>
                </a:solidFill>
                <a:latin typeface="Arial"/>
                <a:ea typeface="Arial"/>
                <a:cs typeface="Arial"/>
                <a:sym typeface="Arial"/>
              </a:rPr>
              <a:t>Safety concern themes: </a:t>
            </a:r>
            <a:r>
              <a:rPr b="0" i="0" lang="en-US" sz="1600" u="none">
                <a:solidFill>
                  <a:srgbClr val="374151"/>
                </a:solidFill>
                <a:latin typeface="Arial"/>
                <a:ea typeface="Arial"/>
                <a:cs typeface="Arial"/>
                <a:sym typeface="Arial"/>
              </a:rPr>
              <a:t>Identify safety concern areas and tailor communication to address prevalent worries.</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1600"/>
              <a:buFont typeface="Arial"/>
              <a:buNone/>
            </a:pPr>
            <a:r>
              <a:rPr b="1" i="0" lang="en-US" sz="1600" u="none">
                <a:solidFill>
                  <a:srgbClr val="374151"/>
                </a:solidFill>
                <a:latin typeface="Arial"/>
                <a:ea typeface="Arial"/>
                <a:cs typeface="Arial"/>
                <a:sym typeface="Arial"/>
              </a:rPr>
              <a:t>Misinformation Detection:</a:t>
            </a:r>
            <a:r>
              <a:rPr b="0" i="0" lang="en-US" sz="1600" u="none">
                <a:solidFill>
                  <a:srgbClr val="374151"/>
                </a:solidFill>
                <a:latin typeface="Arial"/>
                <a:ea typeface="Arial"/>
                <a:cs typeface="Arial"/>
                <a:sym typeface="Arial"/>
              </a:rPr>
              <a:t> Identify and counteract misinformation by providing accurate information.</a:t>
            </a:r>
            <a:endParaRPr/>
          </a:p>
        </p:txBody>
      </p:sp>
      <p:sp>
        <p:nvSpPr>
          <p:cNvPr id="149" name="Google Shape;149;p8"/>
          <p:cNvSpPr txBox="1"/>
          <p:nvPr/>
        </p:nvSpPr>
        <p:spPr>
          <a:xfrm>
            <a:off x="6232525" y="3049587"/>
            <a:ext cx="36464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Target Key Insights and Benefits</a:t>
            </a:r>
            <a:endParaRPr/>
          </a:p>
        </p:txBody>
      </p:sp>
      <p:sp>
        <p:nvSpPr>
          <p:cNvPr id="150" name="Google Shape;150;p8"/>
          <p:cNvSpPr txBox="1"/>
          <p:nvPr/>
        </p:nvSpPr>
        <p:spPr>
          <a:xfrm>
            <a:off x="269875" y="1755775"/>
            <a:ext cx="5640387"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Analytic framework</a:t>
            </a:r>
            <a:endParaRPr/>
          </a:p>
        </p:txBody>
      </p:sp>
      <p:sp>
        <p:nvSpPr>
          <p:cNvPr id="151" name="Google Shape;151;p8"/>
          <p:cNvSpPr txBox="1"/>
          <p:nvPr/>
        </p:nvSpPr>
        <p:spPr>
          <a:xfrm>
            <a:off x="269875" y="592137"/>
            <a:ext cx="617855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800"/>
              <a:buFont typeface="Arial"/>
              <a:buNone/>
            </a:pPr>
            <a:r>
              <a:rPr b="1" i="0" lang="en-US" sz="2800" u="none">
                <a:solidFill>
                  <a:srgbClr val="0070C0"/>
                </a:solidFill>
                <a:latin typeface="Arial"/>
                <a:ea typeface="Arial"/>
                <a:cs typeface="Arial"/>
                <a:sym typeface="Arial"/>
              </a:rPr>
              <a:t>Planned Approach  </a:t>
            </a:r>
            <a:endParaRPr/>
          </a:p>
        </p:txBody>
      </p:sp>
      <p:cxnSp>
        <p:nvCxnSpPr>
          <p:cNvPr id="152" name="Google Shape;152;p8"/>
          <p:cNvCxnSpPr/>
          <p:nvPr/>
        </p:nvCxnSpPr>
        <p:spPr>
          <a:xfrm>
            <a:off x="5118100" y="5945187"/>
            <a:ext cx="887412" cy="0"/>
          </a:xfrm>
          <a:prstGeom prst="straightConnector1">
            <a:avLst/>
          </a:prstGeom>
          <a:noFill/>
          <a:ln cap="flat" cmpd="sng" w="25400">
            <a:solidFill>
              <a:schemeClr val="dk1"/>
            </a:solidFill>
            <a:prstDash val="solid"/>
            <a:miter lim="800000"/>
            <a:headEnd len="med" w="med" type="none"/>
            <a:tailEnd len="med" w="med" type="triangle"/>
          </a:ln>
          <a:effectLst>
            <a:outerShdw blurRad="63500" dir="5400000" dist="20000">
              <a:srgbClr val="000000">
                <a:alpha val="37647"/>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p9"/>
          <p:cNvGraphicFramePr/>
          <p:nvPr/>
        </p:nvGraphicFramePr>
        <p:xfrm>
          <a:off x="350837" y="3017837"/>
          <a:ext cx="7815262" cy="3470275"/>
        </p:xfrm>
        <a:graphic>
          <a:graphicData uri="http://schemas.openxmlformats.org/presentationml/2006/ole">
            <mc:AlternateContent>
              <mc:Choice Requires="v">
                <p:oleObj r:id="rId4" imgH="3470275" imgW="7815262" progId="Excel.Chart.8" spid="_x0000_s1">
                  <p:embed/>
                </p:oleObj>
              </mc:Choice>
              <mc:Fallback>
                <p:oleObj r:id="rId5" imgH="3470275" imgW="7815262" progId="Excel.Chart.8">
                  <p:embed/>
                  <p:pic>
                    <p:nvPicPr>
                      <p:cNvPr id="157" name="Google Shape;157;p9"/>
                      <p:cNvPicPr preferRelativeResize="0"/>
                      <p:nvPr>
                        <p:ph idx="1" type="body"/>
                      </p:nvPr>
                    </p:nvPicPr>
                    <p:blipFill rotWithShape="1">
                      <a:blip r:embed="rId6">
                        <a:alphaModFix/>
                      </a:blip>
                      <a:srcRect b="0" l="0" r="0" t="0"/>
                      <a:stretch/>
                    </p:blipFill>
                    <p:spPr>
                      <a:xfrm>
                        <a:off x="350837" y="3017837"/>
                        <a:ext cx="7815262" cy="3470275"/>
                      </a:xfrm>
                      <a:prstGeom prst="rect">
                        <a:avLst/>
                      </a:prstGeom>
                      <a:noFill/>
                      <a:ln>
                        <a:noFill/>
                      </a:ln>
                    </p:spPr>
                  </p:pic>
                </p:oleObj>
              </mc:Fallback>
            </mc:AlternateContent>
          </a:graphicData>
        </a:graphic>
      </p:graphicFrame>
      <p:sp>
        <p:nvSpPr>
          <p:cNvPr id="158" name="Google Shape;158;p9"/>
          <p:cNvSpPr txBox="1"/>
          <p:nvPr/>
        </p:nvSpPr>
        <p:spPr>
          <a:xfrm>
            <a:off x="10148887" y="10055225"/>
            <a:ext cx="685800" cy="569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fld id="{00000000-1234-1234-1234-123412341234}" type="slidenum">
              <a:rPr b="0" i="0" lang="en-US" sz="1100" u="none">
                <a:solidFill>
                  <a:schemeClr val="lt1"/>
                </a:solidFill>
                <a:latin typeface="Arial"/>
                <a:ea typeface="Arial"/>
                <a:cs typeface="Arial"/>
                <a:sym typeface="Arial"/>
              </a:rPr>
              <a:t>‹#›</a:t>
            </a:fld>
            <a:endParaRPr/>
          </a:p>
        </p:txBody>
      </p:sp>
      <p:sp>
        <p:nvSpPr>
          <p:cNvPr id="159" name="Google Shape;159;p9"/>
          <p:cNvSpPr txBox="1"/>
          <p:nvPr/>
        </p:nvSpPr>
        <p:spPr>
          <a:xfrm>
            <a:off x="228600" y="6654800"/>
            <a:ext cx="805815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Fig: </a:t>
            </a:r>
            <a:r>
              <a:rPr b="0" i="0" lang="en-US" sz="1600" u="none">
                <a:solidFill>
                  <a:srgbClr val="343541"/>
                </a:solidFill>
                <a:latin typeface="Arial"/>
                <a:ea typeface="Arial"/>
                <a:cs typeface="Arial"/>
                <a:sym typeface="Arial"/>
              </a:rPr>
              <a:t>Number of tweets in a month (twitter's covid 19 data stream). Twitter Data includes: tweet text, date created, retweet count, and reply count.</a:t>
            </a:r>
            <a:endParaRPr/>
          </a:p>
        </p:txBody>
      </p:sp>
      <p:sp>
        <p:nvSpPr>
          <p:cNvPr id="160" name="Google Shape;160;p9"/>
          <p:cNvSpPr txBox="1"/>
          <p:nvPr/>
        </p:nvSpPr>
        <p:spPr>
          <a:xfrm>
            <a:off x="377825" y="296862"/>
            <a:ext cx="10456862" cy="181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800"/>
              <a:buFont typeface="Arial"/>
              <a:buNone/>
            </a:pPr>
            <a:r>
              <a:rPr b="0" i="0" lang="en-US" sz="2800" u="none">
                <a:solidFill>
                  <a:srgbClr val="0070C0"/>
                </a:solidFill>
                <a:latin typeface="Arial"/>
                <a:ea typeface="Arial"/>
                <a:cs typeface="Arial"/>
                <a:sym typeface="Arial"/>
              </a:rPr>
              <a:t>Distinguishing between concerns and questions vs personal experiences related to symptoms in vaccine-related conversations is challenging. To achieve this, we employ a multi-step process to filter out the noise.</a:t>
            </a:r>
            <a:endParaRPr/>
          </a:p>
        </p:txBody>
      </p:sp>
      <p:sp>
        <p:nvSpPr>
          <p:cNvPr id="161" name="Google Shape;161;p9"/>
          <p:cNvSpPr txBox="1"/>
          <p:nvPr/>
        </p:nvSpPr>
        <p:spPr>
          <a:xfrm>
            <a:off x="261937" y="2449512"/>
            <a:ext cx="5245100" cy="40005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374151"/>
              </a:buClr>
              <a:buSzPts val="2000"/>
              <a:buFont typeface="Arial "/>
              <a:buAutoNum type="arabicParenR"/>
            </a:pPr>
            <a:r>
              <a:rPr b="1" i="0" lang="en-US" sz="2000" u="none">
                <a:solidFill>
                  <a:srgbClr val="374151"/>
                </a:solidFill>
                <a:latin typeface="Arial "/>
                <a:ea typeface="Arial "/>
                <a:cs typeface="Arial "/>
                <a:sym typeface="Arial "/>
              </a:rPr>
              <a:t>Conventional keyword search</a:t>
            </a:r>
            <a:endParaRPr/>
          </a:p>
        </p:txBody>
      </p:sp>
      <p:sp>
        <p:nvSpPr>
          <p:cNvPr id="162" name="Google Shape;162;p9"/>
          <p:cNvSpPr txBox="1"/>
          <p:nvPr/>
        </p:nvSpPr>
        <p:spPr>
          <a:xfrm>
            <a:off x="261937" y="7642225"/>
            <a:ext cx="9407525" cy="1630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2) Text-filtering</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Filtering down to Tweets that matched terms from both dictionaries of medical symptoms and covid vaccines, 186,857 unique Tweets were found within the Covid Tweet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2_PHAC Powerpoint Templat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PHAC Powerpoint Templat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PHAC Powerpoint Templat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2022-03-04T15:31:38Z</dcterms:created>
  <dc:creator>Samuel Ileka-Priouzeau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DOCS AutoSave">
    <vt:lpstr/>
  </property>
</Properties>
</file>