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738" r:id="rId2"/>
  </p:sldMasterIdLst>
  <p:sldIdLst>
    <p:sldId id="256" r:id="rId3"/>
    <p:sldId id="257" r:id="rId4"/>
    <p:sldId id="258" r:id="rId5"/>
    <p:sldId id="259" r:id="rId6"/>
    <p:sldId id="262" r:id="rId7"/>
    <p:sldId id="263" r:id="rId8"/>
    <p:sldId id="268" r:id="rId9"/>
    <p:sldId id="266" r:id="rId10"/>
    <p:sldId id="270" r:id="rId11"/>
    <p:sldId id="260" r:id="rId12"/>
    <p:sldId id="261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381-37BD-4F57-A683-4A0A41416593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39B1-7A61-47C6-A2C5-C9C69C6D4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929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381-37BD-4F57-A683-4A0A41416593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39B1-7A61-47C6-A2C5-C9C69C6D4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100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381-37BD-4F57-A683-4A0A41416593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39B1-7A61-47C6-A2C5-C9C69C6D4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611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381-37BD-4F57-A683-4A0A41416593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39B1-7A61-47C6-A2C5-C9C69C6D4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00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381-37BD-4F57-A683-4A0A41416593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39B1-7A61-47C6-A2C5-C9C69C6D4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097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381-37BD-4F57-A683-4A0A41416593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39B1-7A61-47C6-A2C5-C9C69C6D4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525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381-37BD-4F57-A683-4A0A41416593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39B1-7A61-47C6-A2C5-C9C69C6D4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068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381-37BD-4F57-A683-4A0A41416593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39B1-7A61-47C6-A2C5-C9C69C6D4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51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381-37BD-4F57-A683-4A0A41416593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39B1-7A61-47C6-A2C5-C9C69C6D4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516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381-37BD-4F57-A683-4A0A41416593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39B1-7A61-47C6-A2C5-C9C69C6D4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9337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381-37BD-4F57-A683-4A0A41416593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39B1-7A61-47C6-A2C5-C9C69C6D4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835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381-37BD-4F57-A683-4A0A41416593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39B1-7A61-47C6-A2C5-C9C69C6D4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952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381-37BD-4F57-A683-4A0A41416593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39B1-7A61-47C6-A2C5-C9C69C6D4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7770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381-37BD-4F57-A683-4A0A41416593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39B1-7A61-47C6-A2C5-C9C69C6D4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1154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381-37BD-4F57-A683-4A0A41416593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39B1-7A61-47C6-A2C5-C9C69C6D4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268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381-37BD-4F57-A683-4A0A41416593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39B1-7A61-47C6-A2C5-C9C69C6D444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95178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381-37BD-4F57-A683-4A0A41416593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39B1-7A61-47C6-A2C5-C9C69C6D4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5958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381-37BD-4F57-A683-4A0A41416593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39B1-7A61-47C6-A2C5-C9C69C6D4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160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381-37BD-4F57-A683-4A0A41416593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39B1-7A61-47C6-A2C5-C9C69C6D4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1063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381-37BD-4F57-A683-4A0A41416593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39B1-7A61-47C6-A2C5-C9C69C6D4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8235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381-37BD-4F57-A683-4A0A41416593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39B1-7A61-47C6-A2C5-C9C69C6D4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30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381-37BD-4F57-A683-4A0A41416593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39B1-7A61-47C6-A2C5-C9C69C6D4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79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381-37BD-4F57-A683-4A0A41416593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39B1-7A61-47C6-A2C5-C9C69C6D4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92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381-37BD-4F57-A683-4A0A41416593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39B1-7A61-47C6-A2C5-C9C69C6D444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917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381-37BD-4F57-A683-4A0A41416593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39B1-7A61-47C6-A2C5-C9C69C6D444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4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381-37BD-4F57-A683-4A0A41416593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39B1-7A61-47C6-A2C5-C9C69C6D4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247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381-37BD-4F57-A683-4A0A41416593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39B1-7A61-47C6-A2C5-C9C69C6D4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297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381-37BD-4F57-A683-4A0A41416593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39B1-7A61-47C6-A2C5-C9C69C6D4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792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AEA381-37BD-4F57-A683-4A0A41416593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639B1-7A61-47C6-A2C5-C9C69C6D4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91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5AEA381-37BD-4F57-A683-4A0A41416593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639B1-7A61-47C6-A2C5-C9C69C6D4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0270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2276C-C3D2-6151-3981-5789AE8E27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微前端技术分享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E598D3-0CE1-17B3-1971-156915F08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3013" y="5275937"/>
            <a:ext cx="5357600" cy="1160213"/>
          </a:xfrm>
        </p:spPr>
        <p:txBody>
          <a:bodyPr/>
          <a:lstStyle/>
          <a:p>
            <a:pPr algn="r"/>
            <a:r>
              <a:rPr lang="zh-CN" altLang="en-US" dirty="0"/>
              <a:t>汽车新技术研究院</a:t>
            </a:r>
            <a:r>
              <a:rPr lang="en-US" altLang="zh-CN" dirty="0"/>
              <a:t>-</a:t>
            </a:r>
            <a:r>
              <a:rPr lang="zh-CN" altLang="en-US" dirty="0"/>
              <a:t>胡旭</a:t>
            </a:r>
          </a:p>
        </p:txBody>
      </p:sp>
    </p:spTree>
    <p:extLst>
      <p:ext uri="{BB962C8B-B14F-4D97-AF65-F5344CB8AC3E}">
        <p14:creationId xmlns:p14="http://schemas.microsoft.com/office/powerpoint/2010/main" val="1561487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DE349-ABA6-8C94-6FD2-CEF1133CB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主流的微前端框架对比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67D8B5F7-2F2C-92BD-0C63-6BAFA55901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4659077"/>
              </p:ext>
            </p:extLst>
          </p:nvPr>
        </p:nvGraphicFramePr>
        <p:xfrm>
          <a:off x="1451578" y="1555424"/>
          <a:ext cx="9766320" cy="4564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1580">
                  <a:extLst>
                    <a:ext uri="{9D8B030D-6E8A-4147-A177-3AD203B41FA5}">
                      <a16:colId xmlns:a16="http://schemas.microsoft.com/office/drawing/2014/main" val="4087601435"/>
                    </a:ext>
                  </a:extLst>
                </a:gridCol>
                <a:gridCol w="2441580">
                  <a:extLst>
                    <a:ext uri="{9D8B030D-6E8A-4147-A177-3AD203B41FA5}">
                      <a16:colId xmlns:a16="http://schemas.microsoft.com/office/drawing/2014/main" val="4200817612"/>
                    </a:ext>
                  </a:extLst>
                </a:gridCol>
                <a:gridCol w="2441580">
                  <a:extLst>
                    <a:ext uri="{9D8B030D-6E8A-4147-A177-3AD203B41FA5}">
                      <a16:colId xmlns:a16="http://schemas.microsoft.com/office/drawing/2014/main" val="1363912502"/>
                    </a:ext>
                  </a:extLst>
                </a:gridCol>
                <a:gridCol w="2441580">
                  <a:extLst>
                    <a:ext uri="{9D8B030D-6E8A-4147-A177-3AD203B41FA5}">
                      <a16:colId xmlns:a16="http://schemas.microsoft.com/office/drawing/2014/main" val="3958242979"/>
                    </a:ext>
                  </a:extLst>
                </a:gridCol>
              </a:tblGrid>
              <a:tr h="477339">
                <a:tc>
                  <a:txBody>
                    <a:bodyPr/>
                    <a:lstStyle/>
                    <a:p>
                      <a:r>
                        <a:rPr lang="zh-CN" altLang="en-US" dirty="0"/>
                        <a:t>框架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wujie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qiankun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garfish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74689"/>
                  </a:ext>
                </a:extLst>
              </a:tr>
              <a:tr h="477339">
                <a:tc>
                  <a:txBody>
                    <a:bodyPr/>
                    <a:lstStyle/>
                    <a:p>
                      <a:r>
                        <a:rPr lang="zh-CN" altLang="en-US" dirty="0"/>
                        <a:t>加载方式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12323"/>
                  </a:ext>
                </a:extLst>
              </a:tr>
              <a:tr h="663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隔离方案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样式、</a:t>
                      </a:r>
                      <a:r>
                        <a:rPr lang="en-US" altLang="zh-CN" dirty="0" err="1"/>
                        <a:t>js</a:t>
                      </a:r>
                      <a:r>
                        <a:rPr lang="zh-CN" altLang="en-US" dirty="0"/>
                        <a:t>隔离上采用了</a:t>
                      </a:r>
                      <a:r>
                        <a:rPr lang="en-US" altLang="zh-CN" dirty="0" err="1"/>
                        <a:t>shallowDOM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50749"/>
                  </a:ext>
                </a:extLst>
              </a:tr>
              <a:tr h="889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路由模式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主：</a:t>
                      </a:r>
                      <a:r>
                        <a:rPr lang="en-US" altLang="zh-CN" dirty="0"/>
                        <a:t>hash</a:t>
                      </a:r>
                      <a:r>
                        <a:rPr lang="zh-CN" altLang="en-US" dirty="0"/>
                        <a:t>，子：</a:t>
                      </a:r>
                      <a:r>
                        <a:rPr lang="en-US" altLang="zh-CN" dirty="0"/>
                        <a:t>history/hash</a:t>
                      </a:r>
                      <a:r>
                        <a:rPr lang="zh-CN" altLang="en-US" dirty="0"/>
                        <a:t>。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186401"/>
                  </a:ext>
                </a:extLst>
              </a:tr>
              <a:tr h="6228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运行模式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很丰富：</a:t>
                      </a:r>
                      <a:r>
                        <a:rPr lang="zh-CN" altLang="en-US" b="1" dirty="0"/>
                        <a:t>保活模式</a:t>
                      </a:r>
                      <a:r>
                        <a:rPr lang="zh-CN" altLang="en-US" dirty="0"/>
                        <a:t>、</a:t>
                      </a:r>
                      <a:r>
                        <a:rPr lang="zh-CN" altLang="en-US" b="1" dirty="0"/>
                        <a:t>单例模式</a:t>
                      </a:r>
                      <a:r>
                        <a:rPr lang="zh-CN" altLang="en-US" dirty="0"/>
                        <a:t>、</a:t>
                      </a:r>
                      <a:r>
                        <a:rPr lang="zh-CN" altLang="en-US" b="1" dirty="0"/>
                        <a:t>重建模式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851506"/>
                  </a:ext>
                </a:extLst>
              </a:tr>
              <a:tr h="47733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950104"/>
                  </a:ext>
                </a:extLst>
              </a:tr>
              <a:tr h="889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缺点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依赖路由激活，因此不能同时激活多个子应用；改造成本高。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881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491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02E43-FD02-CE0F-B9C4-B3BD4CCBB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微前端的思考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BC445-9330-7652-5722-B6DF29863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微前端之 “熵”？</a:t>
            </a:r>
            <a:endParaRPr lang="en-US" altLang="zh-CN" dirty="0"/>
          </a:p>
          <a:p>
            <a:pPr lvl="1"/>
            <a:r>
              <a:rPr lang="zh-CN" altLang="en-US" dirty="0"/>
              <a:t>体验有折损，应用的嵌套</a:t>
            </a:r>
            <a:endParaRPr lang="en-US" altLang="zh-CN" dirty="0"/>
          </a:p>
          <a:p>
            <a:pPr lvl="1"/>
            <a:r>
              <a:rPr lang="zh-CN" altLang="en-US" dirty="0"/>
              <a:t>维护成本</a:t>
            </a:r>
            <a:r>
              <a:rPr lang="en-US" altLang="zh-CN" dirty="0"/>
              <a:t>-</a:t>
            </a:r>
            <a:r>
              <a:rPr lang="zh-CN" altLang="en-US" dirty="0"/>
              <a:t>颗粒度的权衡</a:t>
            </a:r>
            <a:endParaRPr lang="en-US" altLang="zh-CN" dirty="0"/>
          </a:p>
          <a:p>
            <a:pPr lvl="1"/>
            <a:r>
              <a:rPr lang="zh-CN" altLang="en-US" dirty="0"/>
              <a:t>微应用的依赖管理复杂</a:t>
            </a:r>
          </a:p>
        </p:txBody>
      </p:sp>
    </p:spTree>
    <p:extLst>
      <p:ext uri="{BB962C8B-B14F-4D97-AF65-F5344CB8AC3E}">
        <p14:creationId xmlns:p14="http://schemas.microsoft.com/office/powerpoint/2010/main" val="1780708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EE62BA-9795-ED3F-F202-3CF87DDC1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000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44326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D9DCD-238D-6BA7-A320-7C663FBF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Bef>
                <a:spcPts val="2700"/>
              </a:spcBef>
              <a:spcAft>
                <a:spcPts val="750"/>
              </a:spcAft>
            </a:pPr>
            <a:r>
              <a:rPr lang="zh-CN" altLang="en-US" b="1" i="0" dirty="0">
                <a:effectLst/>
                <a:latin typeface="-apple-system"/>
              </a:rPr>
              <a:t>微前端是什么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3F64DC-EE51-84F0-A457-9837F3F38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-apple-system"/>
              </a:rPr>
              <a:t>是将前端应⽤分解成⼀些更⼩、更简单的能够</a:t>
            </a:r>
            <a:r>
              <a:rPr lang="zh-CN" altLang="en-US" b="1" i="0" dirty="0">
                <a:solidFill>
                  <a:schemeClr val="accent1"/>
                </a:solidFill>
                <a:effectLst/>
                <a:latin typeface="-apple-system"/>
              </a:rPr>
              <a:t>独⽴开发、测试、部署</a:t>
            </a:r>
            <a:r>
              <a:rPr lang="zh-CN" altLang="en-US" b="0" i="0" dirty="0">
                <a:effectLst/>
                <a:latin typeface="-apple-system"/>
              </a:rPr>
              <a:t>的⼩块，⽽在⽤户看来仍 然是内聚的单个产品的技术或思想。</a:t>
            </a:r>
            <a:endParaRPr lang="en-US" altLang="zh-CN" b="0" i="0" dirty="0">
              <a:effectLst/>
              <a:latin typeface="-apple-system"/>
            </a:endParaRPr>
          </a:p>
          <a:p>
            <a:endParaRPr lang="en-US" altLang="zh-CN" b="0" i="0" dirty="0">
              <a:effectLst/>
              <a:latin typeface="-apple-system"/>
            </a:endParaRPr>
          </a:p>
          <a:p>
            <a:r>
              <a:rPr lang="zh-CN" altLang="en-US" b="0" i="0" dirty="0">
                <a:effectLst/>
                <a:latin typeface="-apple-system"/>
              </a:rPr>
              <a:t>是前端各个部分之间相互独立，独立部署的能力本质上是在允许构建孤立或</a:t>
            </a:r>
            <a:r>
              <a:rPr lang="zh-CN" altLang="en-US" b="1" i="0" dirty="0">
                <a:solidFill>
                  <a:schemeClr val="accent1"/>
                </a:solidFill>
                <a:effectLst/>
                <a:latin typeface="-apple-system"/>
              </a:rPr>
              <a:t>松散耦合</a:t>
            </a:r>
            <a:r>
              <a:rPr lang="zh-CN" altLang="en-US" b="0" i="0" dirty="0">
                <a:effectLst/>
                <a:latin typeface="-apple-system"/>
              </a:rPr>
              <a:t>的服务。</a:t>
            </a:r>
            <a:endParaRPr lang="en-US" altLang="zh-CN" b="0" i="0" dirty="0">
              <a:effectLst/>
              <a:latin typeface="PingFang SC"/>
            </a:endParaRPr>
          </a:p>
          <a:p>
            <a:endParaRPr lang="en-US" altLang="zh-CN" dirty="0">
              <a:latin typeface="PingFang SC"/>
            </a:endParaRPr>
          </a:p>
          <a:p>
            <a:r>
              <a:rPr lang="zh-CN" altLang="en-US" b="0" i="0" dirty="0">
                <a:effectLst/>
                <a:latin typeface="PingFang SC"/>
              </a:rPr>
              <a:t>解决了什么问题？</a:t>
            </a:r>
            <a:endParaRPr lang="en-US" altLang="zh-CN" dirty="0"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3745528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B0841-185E-5B44-0B12-F61467F0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适用的场景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DAE4F3-7127-06DC-BAA6-EECCE05B7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Bef>
                <a:spcPts val="1800"/>
              </a:spcBef>
              <a:spcAft>
                <a:spcPts val="750"/>
              </a:spcAft>
            </a:pPr>
            <a:r>
              <a:rPr lang="zh-CN" altLang="en-US" i="0" dirty="0">
                <a:effectLst/>
                <a:latin typeface="-apple-system"/>
              </a:rPr>
              <a:t>治理巨石应用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A0967AA-0DDA-73DD-2F07-2CAFCA942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554722"/>
            <a:ext cx="3195835" cy="3597988"/>
          </a:xfrm>
          <a:prstGeom prst="rect">
            <a:avLst/>
          </a:prstGeom>
        </p:spPr>
      </p:pic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E267F64D-644C-AFA4-C2C5-9E77EDB1D05A}"/>
              </a:ext>
            </a:extLst>
          </p:cNvPr>
          <p:cNvSpPr txBox="1">
            <a:spLocks/>
          </p:cNvSpPr>
          <p:nvPr/>
        </p:nvSpPr>
        <p:spPr>
          <a:xfrm>
            <a:off x="6096001" y="1825624"/>
            <a:ext cx="555553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  <a:spcAft>
                <a:spcPts val="750"/>
              </a:spcAft>
            </a:pPr>
            <a:r>
              <a:rPr lang="zh-CN" altLang="en-US" b="0" i="0" dirty="0">
                <a:effectLst/>
                <a:latin typeface="-apple-system"/>
              </a:rPr>
              <a:t>因为单体应用的不断膨大导致的理解和修改成本的不断上升</a:t>
            </a:r>
          </a:p>
          <a:p>
            <a:pPr>
              <a:spcBef>
                <a:spcPts val="1800"/>
              </a:spcBef>
              <a:spcAft>
                <a:spcPts val="750"/>
              </a:spcAft>
            </a:pPr>
            <a:r>
              <a:rPr lang="zh-CN" altLang="en-US" b="0" i="0" dirty="0">
                <a:effectLst/>
                <a:latin typeface="-apple-system"/>
              </a:rPr>
              <a:t>版本的迭代都需要重新全量打包部署</a:t>
            </a:r>
            <a:endParaRPr lang="en-US" altLang="zh-CN" b="0" i="0" dirty="0">
              <a:effectLst/>
              <a:latin typeface="-apple-system"/>
            </a:endParaRPr>
          </a:p>
          <a:p>
            <a:pPr>
              <a:spcBef>
                <a:spcPts val="1800"/>
              </a:spcBef>
              <a:spcAft>
                <a:spcPts val="750"/>
              </a:spcAft>
            </a:pPr>
            <a:r>
              <a:rPr lang="zh-CN" altLang="en-US" b="0" i="0" dirty="0">
                <a:effectLst/>
                <a:latin typeface="-apple-system"/>
              </a:rPr>
              <a:t>框架难以升级</a:t>
            </a:r>
            <a:endParaRPr lang="en-US" altLang="zh-CN" b="0" i="0" dirty="0">
              <a:effectLst/>
              <a:latin typeface="-apple-system"/>
            </a:endParaRPr>
          </a:p>
          <a:p>
            <a:pPr marL="0" indent="0">
              <a:spcBef>
                <a:spcPts val="1800"/>
              </a:spcBef>
              <a:spcAft>
                <a:spcPts val="750"/>
              </a:spcAft>
              <a:buNone/>
            </a:pPr>
            <a:r>
              <a:rPr lang="en-US" altLang="zh-CN" b="0" i="0" dirty="0">
                <a:effectLst/>
                <a:latin typeface="-apple-system"/>
              </a:rPr>
              <a:t>……</a:t>
            </a:r>
          </a:p>
          <a:p>
            <a:pPr marL="0" indent="0">
              <a:spcBef>
                <a:spcPts val="1800"/>
              </a:spcBef>
              <a:spcAft>
                <a:spcPts val="750"/>
              </a:spcAft>
              <a:buNone/>
            </a:pPr>
            <a:endParaRPr lang="zh-CN" altLang="en-US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87587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DB558-34ED-8033-7AB8-27DBEBA4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适用的场景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F16428-341A-F70A-0AF7-1CB8006F4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快速验证、定制化开发</a:t>
            </a:r>
            <a:endParaRPr lang="en-US" altLang="zh-CN" dirty="0"/>
          </a:p>
          <a:p>
            <a:r>
              <a:rPr lang="zh-CN" altLang="en-US" dirty="0"/>
              <a:t>框架升级、技术选型平滑过渡</a:t>
            </a:r>
            <a:endParaRPr lang="en-US" altLang="zh-CN" dirty="0"/>
          </a:p>
          <a:p>
            <a:r>
              <a:rPr lang="zh-CN" altLang="en-US" dirty="0"/>
              <a:t>团队建设和管理</a:t>
            </a:r>
            <a:endParaRPr lang="en-US" altLang="zh-CN" dirty="0"/>
          </a:p>
          <a:p>
            <a:pPr lvl="1"/>
            <a:r>
              <a:rPr lang="zh-CN" altLang="en-US" dirty="0"/>
              <a:t>如由单体整体管理到域级别管理，功能化划分人员配置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51C1DB-AFA7-06A9-3B90-DE497AB9D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290" y="3774009"/>
            <a:ext cx="6362070" cy="292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377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0114B-B7CA-F4A2-EB01-B990C8702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微前端实现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573A00-3425-80EB-438A-8E5C7B3EA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需要解决的问题（以</a:t>
            </a:r>
            <a:r>
              <a:rPr lang="en-US" altLang="zh-CN" dirty="0" err="1"/>
              <a:t>wujie</a:t>
            </a:r>
            <a:r>
              <a:rPr lang="zh-CN" altLang="en-US" dirty="0"/>
              <a:t>举例）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微应用的加载（注册、手动</a:t>
            </a:r>
            <a:r>
              <a:rPr lang="en-US" altLang="zh-CN" dirty="0"/>
              <a:t>/</a:t>
            </a:r>
            <a:r>
              <a:rPr lang="zh-CN" altLang="en-US" dirty="0"/>
              <a:t>预加载）、路由管理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隔离措施</a:t>
            </a:r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微应用之间、主子应用之间的通讯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2027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69E96-0F63-5405-F17D-225166CC3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微前端实现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D14315-73AC-B12C-FD16-10263DAEF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微应用的加载</a:t>
            </a:r>
            <a:endParaRPr lang="en-US" altLang="zh-CN" dirty="0"/>
          </a:p>
          <a:p>
            <a:pPr lvl="1"/>
            <a:r>
              <a:rPr lang="zh-CN" altLang="en-US" dirty="0"/>
              <a:t>注册收集子应用</a:t>
            </a:r>
            <a:endParaRPr lang="en-US" altLang="zh-CN" dirty="0"/>
          </a:p>
          <a:p>
            <a:pPr lvl="1"/>
            <a:r>
              <a:rPr lang="zh-CN" altLang="en-US" dirty="0"/>
              <a:t>资源获取（</a:t>
            </a:r>
            <a:r>
              <a:rPr lang="en-US" altLang="zh-CN" dirty="0"/>
              <a:t>template</a:t>
            </a:r>
            <a:r>
              <a:rPr lang="zh-CN" altLang="en-US" dirty="0"/>
              <a:t>、</a:t>
            </a:r>
            <a:r>
              <a:rPr lang="en-US" altLang="zh-CN" dirty="0" err="1"/>
              <a:t>js</a:t>
            </a:r>
            <a:r>
              <a:rPr lang="zh-CN" altLang="en-US" dirty="0"/>
              <a:t>相关的文件资源）（预加载）</a:t>
            </a:r>
            <a:endParaRPr lang="en-US" altLang="zh-CN" dirty="0"/>
          </a:p>
          <a:p>
            <a:pPr lvl="1"/>
            <a:r>
              <a:rPr lang="zh-CN" altLang="en-US" dirty="0"/>
              <a:t>处理成</a:t>
            </a:r>
            <a:r>
              <a:rPr lang="en-US" altLang="zh-CN" dirty="0"/>
              <a:t>HTML</a:t>
            </a:r>
            <a:r>
              <a:rPr lang="zh-CN" altLang="en-US" dirty="0"/>
              <a:t>元素，并挂载到注册时记录的容器节点上，执行</a:t>
            </a:r>
            <a:r>
              <a:rPr lang="en-US" altLang="zh-CN" dirty="0" err="1"/>
              <a:t>js</a:t>
            </a:r>
            <a:r>
              <a:rPr lang="zh-CN" altLang="en-US" dirty="0"/>
              <a:t>文件（执行）</a:t>
            </a:r>
            <a:endParaRPr lang="en-US" altLang="zh-CN" dirty="0"/>
          </a:p>
          <a:p>
            <a:pPr lvl="1"/>
            <a:r>
              <a:rPr lang="zh-CN" altLang="en-US" dirty="0"/>
              <a:t>由</a:t>
            </a:r>
            <a:r>
              <a:rPr lang="en-US" altLang="zh-CN" dirty="0" err="1"/>
              <a:t>loadapp</a:t>
            </a:r>
            <a:r>
              <a:rPr lang="zh-CN" altLang="en-US" dirty="0"/>
              <a:t>返回一个实例对象</a:t>
            </a:r>
            <a:endParaRPr lang="en-US" altLang="zh-CN" dirty="0"/>
          </a:p>
          <a:p>
            <a:pPr lvl="1"/>
            <a:r>
              <a:rPr lang="en-US" altLang="zh-CN" dirty="0" err="1"/>
              <a:t>wujie</a:t>
            </a:r>
            <a:r>
              <a:rPr lang="zh-CN" altLang="en-US" dirty="0"/>
              <a:t>预执行：</a:t>
            </a:r>
            <a:r>
              <a:rPr lang="zh-CN" altLang="en-US" b="0" i="0" dirty="0">
                <a:effectLst/>
                <a:latin typeface="Inter"/>
              </a:rPr>
              <a:t>在应用空闲的时候将子应用提前渲染出来，可以进一步提升子应用打开时间（</a:t>
            </a:r>
            <a:r>
              <a:rPr lang="zh-CN" altLang="en-US" b="0" i="0" dirty="0">
                <a:effectLst/>
                <a:latin typeface="Chinese Quotes"/>
              </a:rPr>
              <a:t>间断执行</a:t>
            </a:r>
            <a:r>
              <a:rPr lang="zh-CN" altLang="en-US" b="0" i="0" dirty="0">
                <a:effectLst/>
                <a:latin typeface="Inter"/>
              </a:rPr>
              <a:t>）</a:t>
            </a:r>
            <a:endParaRPr lang="en-US" altLang="zh-CN" dirty="0"/>
          </a:p>
          <a:p>
            <a:r>
              <a:rPr lang="zh-CN" altLang="en-US" dirty="0"/>
              <a:t>路由同步</a:t>
            </a:r>
            <a:endParaRPr lang="en-US" altLang="zh-CN" dirty="0"/>
          </a:p>
          <a:p>
            <a:pPr lvl="1"/>
            <a:r>
              <a:rPr lang="en-US" altLang="zh-CN" dirty="0" err="1"/>
              <a:t>iframe</a:t>
            </a:r>
            <a:r>
              <a:rPr lang="zh-CN" altLang="en-US" dirty="0"/>
              <a:t>本身提供了原生的</a:t>
            </a:r>
            <a:r>
              <a:rPr lang="en-US" altLang="zh-CN" dirty="0"/>
              <a:t>window</a:t>
            </a:r>
            <a:r>
              <a:rPr lang="zh-CN" altLang="en-US" dirty="0"/>
              <a:t>沙箱，内部有完整的</a:t>
            </a:r>
            <a:r>
              <a:rPr lang="en-US" altLang="zh-CN" dirty="0"/>
              <a:t>history</a:t>
            </a:r>
            <a:r>
              <a:rPr lang="zh-CN" altLang="en-US" dirty="0"/>
              <a:t>和</a:t>
            </a:r>
            <a:r>
              <a:rPr lang="en-US" altLang="zh-CN" dirty="0" err="1"/>
              <a:t>localtion</a:t>
            </a:r>
            <a:r>
              <a:rPr lang="zh-CN" altLang="en-US" dirty="0"/>
              <a:t>的接口，劫持</a:t>
            </a:r>
            <a:r>
              <a:rPr lang="en-US" altLang="zh-CN" dirty="0" err="1"/>
              <a:t>history.pushState</a:t>
            </a:r>
            <a:r>
              <a:rPr lang="zh-CN" altLang="en-US" dirty="0"/>
              <a:t>和</a:t>
            </a:r>
            <a:r>
              <a:rPr lang="en-US" altLang="zh-CN" dirty="0" err="1"/>
              <a:t>history.replaceState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5701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173FC-270B-D1F1-F096-610638956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8D39B-324C-AD94-8DDA-C23B52420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微前端实现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D453E3-1753-B3DA-4D3C-98976493C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隔离措施：</a:t>
            </a:r>
            <a:r>
              <a:rPr lang="en-US" altLang="zh-CN" dirty="0" err="1">
                <a:solidFill>
                  <a:srgbClr val="FF0000"/>
                </a:solidFill>
              </a:rPr>
              <a:t>js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 err="1">
                <a:solidFill>
                  <a:srgbClr val="FF0000"/>
                </a:solidFill>
              </a:rPr>
              <a:t>css</a:t>
            </a:r>
            <a:r>
              <a:rPr lang="zh-CN" altLang="en-US" dirty="0">
                <a:solidFill>
                  <a:srgbClr val="FF0000"/>
                </a:solidFill>
              </a:rPr>
              <a:t>沙箱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 err="1"/>
              <a:t>js</a:t>
            </a:r>
            <a:r>
              <a:rPr lang="zh-CN" altLang="en-US" dirty="0"/>
              <a:t>环境隔离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 err="1"/>
              <a:t>qiankun</a:t>
            </a:r>
            <a:r>
              <a:rPr lang="zh-CN" altLang="en-US" dirty="0"/>
              <a:t>：快照沙箱、代理沙箱（本质是子应用对象的创建与管理）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 err="1"/>
              <a:t>wujie</a:t>
            </a:r>
            <a:r>
              <a:rPr lang="en-US" altLang="zh-CN" dirty="0"/>
              <a:t>: </a:t>
            </a:r>
            <a:r>
              <a:rPr lang="zh-CN" altLang="en-US" dirty="0"/>
              <a:t>采用</a:t>
            </a:r>
            <a:r>
              <a:rPr lang="en-US" altLang="zh-CN" dirty="0" err="1"/>
              <a:t>iframe</a:t>
            </a:r>
            <a:r>
              <a:rPr lang="zh-CN" altLang="en-US" dirty="0"/>
              <a:t>的方式</a:t>
            </a: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lvl="1"/>
            <a:r>
              <a:rPr lang="en-US" altLang="zh-CN" dirty="0" err="1"/>
              <a:t>css</a:t>
            </a:r>
            <a:r>
              <a:rPr lang="zh-CN" altLang="en-US" dirty="0"/>
              <a:t>样式隔离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 err="1"/>
              <a:t>qiankun</a:t>
            </a:r>
            <a:r>
              <a:rPr lang="zh-CN" altLang="en-US" dirty="0"/>
              <a:t>：</a:t>
            </a:r>
            <a:r>
              <a:rPr lang="en-US" altLang="zh-CN" b="0" i="0" dirty="0">
                <a:effectLst/>
                <a:latin typeface="-apple-system"/>
              </a:rPr>
              <a:t> shadow DOM+</a:t>
            </a:r>
            <a:r>
              <a:rPr lang="en-US" altLang="zh-CN" dirty="0">
                <a:latin typeface="-apple-system"/>
              </a:rPr>
              <a:t>CSS Modules 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 err="1"/>
              <a:t>wujie</a:t>
            </a:r>
            <a:r>
              <a:rPr lang="en-US" altLang="zh-CN" dirty="0"/>
              <a:t>: </a:t>
            </a:r>
            <a:r>
              <a:rPr lang="en-US" altLang="zh-CN" b="0" i="0" dirty="0">
                <a:effectLst/>
                <a:latin typeface="-apple-system"/>
              </a:rPr>
              <a:t>shadow DOM</a:t>
            </a:r>
            <a:r>
              <a:rPr lang="en-US" altLang="zh-CN" dirty="0">
                <a:latin typeface="-apple-system"/>
              </a:rPr>
              <a:t>(</a:t>
            </a:r>
            <a:r>
              <a:rPr lang="en-US" altLang="zh-CN" dirty="0" err="1">
                <a:latin typeface="-apple-system"/>
              </a:rPr>
              <a:t>iframe</a:t>
            </a:r>
            <a:r>
              <a:rPr lang="zh-CN" altLang="en-US" dirty="0">
                <a:latin typeface="-apple-system"/>
              </a:rPr>
              <a:t>利用</a:t>
            </a:r>
            <a:r>
              <a:rPr lang="en-US" altLang="zh-CN" dirty="0">
                <a:latin typeface="-apple-system"/>
              </a:rPr>
              <a:t>Proxy</a:t>
            </a:r>
            <a:r>
              <a:rPr lang="zh-CN" altLang="en-US" dirty="0">
                <a:latin typeface="-apple-system"/>
              </a:rPr>
              <a:t>进行</a:t>
            </a:r>
            <a:r>
              <a:rPr lang="en-US" altLang="zh-CN" b="0" i="0" dirty="0" err="1">
                <a:effectLst/>
                <a:latin typeface="-apple-system"/>
              </a:rPr>
              <a:t>dom</a:t>
            </a:r>
            <a:r>
              <a:rPr lang="zh-CN" altLang="en-US" b="0" i="0" dirty="0">
                <a:effectLst/>
                <a:latin typeface="-apple-system"/>
              </a:rPr>
              <a:t>劫持</a:t>
            </a:r>
            <a:r>
              <a:rPr lang="en-US" altLang="zh-CN" dirty="0">
                <a:latin typeface="-apple-system"/>
              </a:rPr>
              <a:t>)</a:t>
            </a:r>
            <a:r>
              <a:rPr lang="en-US" altLang="zh-CN" b="0" i="0" dirty="0">
                <a:effectLst/>
                <a:latin typeface="-apple-system"/>
              </a:rPr>
              <a:t>+</a:t>
            </a:r>
            <a:r>
              <a:rPr lang="en-US" altLang="zh-CN" dirty="0">
                <a:latin typeface="-apple-system"/>
              </a:rPr>
              <a:t>CSS Modules </a:t>
            </a: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1704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266F7-D76D-B070-4D01-CC9B8D66F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0DDF3-939F-4D70-6A76-7196D028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微前端实现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8CC498-2A61-9FA5-81D0-C7B87A8C6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微应用之间、主子应用之间的通讯</a:t>
            </a:r>
            <a:endParaRPr lang="en-US" altLang="zh-CN" dirty="0"/>
          </a:p>
          <a:p>
            <a:pPr lvl="1"/>
            <a:r>
              <a:rPr lang="zh-CN" altLang="en-US" dirty="0"/>
              <a:t>主子应用之间：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子应用</a:t>
            </a:r>
            <a:r>
              <a:rPr lang="en-US" altLang="zh-CN" dirty="0"/>
              <a:t>window.$</a:t>
            </a:r>
            <a:r>
              <a:rPr lang="en-US" altLang="zh-CN" dirty="0" err="1"/>
              <a:t>wujie</a:t>
            </a:r>
            <a:r>
              <a:rPr lang="zh-CN" altLang="en-US" dirty="0"/>
              <a:t>（</a:t>
            </a:r>
            <a:r>
              <a:rPr lang="en-US" altLang="zh-CN" b="1" i="0" dirty="0">
                <a:solidFill>
                  <a:srgbClr val="3C3C43"/>
                </a:solidFill>
                <a:effectLst/>
                <a:latin typeface="Chinese Quotes"/>
              </a:rPr>
              <a:t> </a:t>
            </a:r>
            <a:r>
              <a:rPr lang="en-US" altLang="zh-CN" b="1" i="0" dirty="0">
                <a:effectLst/>
                <a:latin typeface="Chinese Quotes"/>
              </a:rPr>
              <a:t>props </a:t>
            </a:r>
            <a:r>
              <a:rPr lang="zh-CN" altLang="en-US" b="1" i="0" dirty="0">
                <a:effectLst/>
                <a:latin typeface="Chinese Quotes"/>
              </a:rPr>
              <a:t>注入机制</a:t>
            </a:r>
            <a:r>
              <a:rPr lang="zh-CN" altLang="en-US" dirty="0"/>
              <a:t>）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从</a:t>
            </a:r>
            <a:r>
              <a:rPr lang="en-US" altLang="zh-CN" dirty="0" err="1"/>
              <a:t>window.parent</a:t>
            </a:r>
            <a:r>
              <a:rPr lang="zh-CN" altLang="en-US" dirty="0"/>
              <a:t>获取父应用，从</a:t>
            </a:r>
            <a:r>
              <a:rPr lang="en-US" altLang="zh-CN" b="0" i="0" dirty="0" err="1">
                <a:solidFill>
                  <a:srgbClr val="82AAFF"/>
                </a:solidFill>
                <a:effectLst/>
                <a:latin typeface="ui-monospace"/>
              </a:rPr>
              <a:t>querySelector</a:t>
            </a:r>
            <a:r>
              <a:rPr lang="en-US" altLang="zh-CN" b="0" i="0" dirty="0">
                <a:solidFill>
                  <a:srgbClr val="BABED8"/>
                </a:solidFill>
                <a:effectLst/>
                <a:latin typeface="ui-monospace"/>
              </a:rPr>
              <a:t>(</a:t>
            </a:r>
            <a:r>
              <a:rPr lang="en-US" altLang="zh-CN" b="0" i="0" dirty="0">
                <a:solidFill>
                  <a:srgbClr val="89DDFF"/>
                </a:solidFill>
                <a:effectLst/>
                <a:latin typeface="ui-monospace"/>
              </a:rPr>
              <a:t>“</a:t>
            </a:r>
            <a:r>
              <a:rPr lang="en-US" altLang="zh-CN" b="0" i="0" dirty="0" err="1">
                <a:solidFill>
                  <a:srgbClr val="C3E88D"/>
                </a:solidFill>
                <a:effectLst/>
                <a:latin typeface="ui-monospace"/>
              </a:rPr>
              <a:t>iframe</a:t>
            </a:r>
            <a:r>
              <a:rPr lang="en-US" altLang="zh-CN" b="0" i="0" dirty="0">
                <a:solidFill>
                  <a:srgbClr val="C3E88D"/>
                </a:solidFill>
                <a:effectLst/>
                <a:latin typeface="ui-monospace"/>
              </a:rPr>
              <a:t>[name=</a:t>
            </a:r>
            <a:r>
              <a:rPr lang="zh-CN" altLang="en-US" b="0" i="0" dirty="0">
                <a:solidFill>
                  <a:srgbClr val="C3E88D"/>
                </a:solidFill>
                <a:effectLst/>
                <a:latin typeface="ui-monospace"/>
              </a:rPr>
              <a:t>子应用</a:t>
            </a:r>
            <a:r>
              <a:rPr lang="en-US" altLang="zh-CN" b="0" i="0" dirty="0">
                <a:solidFill>
                  <a:srgbClr val="C3E88D"/>
                </a:solidFill>
                <a:effectLst/>
                <a:latin typeface="ui-monospace"/>
              </a:rPr>
              <a:t>id]</a:t>
            </a:r>
            <a:r>
              <a:rPr lang="en-US" altLang="zh-CN" b="0" i="0" dirty="0">
                <a:solidFill>
                  <a:srgbClr val="89DDFF"/>
                </a:solidFill>
                <a:effectLst/>
                <a:latin typeface="ui-monospace"/>
              </a:rPr>
              <a:t>”</a:t>
            </a:r>
            <a:r>
              <a:rPr lang="en-US" altLang="zh-CN" b="0" i="0" dirty="0">
                <a:solidFill>
                  <a:srgbClr val="BABED8"/>
                </a:solidFill>
                <a:effectLst/>
                <a:latin typeface="ui-monospace"/>
              </a:rPr>
              <a:t>)</a:t>
            </a:r>
            <a:r>
              <a:rPr lang="zh-CN" altLang="en-US" b="0" i="0" dirty="0">
                <a:solidFill>
                  <a:srgbClr val="BABED8"/>
                </a:solidFill>
                <a:effectLst/>
                <a:latin typeface="ui-monospace"/>
              </a:rPr>
              <a:t>获取子应用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事件总线</a:t>
            </a:r>
            <a:r>
              <a:rPr lang="en-US" altLang="zh-CN" dirty="0" err="1"/>
              <a:t>EventBus</a:t>
            </a:r>
            <a:endParaRPr lang="zh-CN" altLang="en-US" dirty="0"/>
          </a:p>
          <a:p>
            <a:pPr marL="914400" lvl="2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子应用之间：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事件总线</a:t>
            </a:r>
            <a:r>
              <a:rPr lang="en-US" altLang="zh-CN" dirty="0" err="1"/>
              <a:t>EventBus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3225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49B4B-6E84-E245-1C2F-3D14496C4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Wujie</a:t>
            </a:r>
            <a:r>
              <a:rPr lang="zh-CN" altLang="en-US"/>
              <a:t>创建流程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18B186-FC13-791B-4EAC-5630B55A6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D4A53B-CAF9-9437-D790-746A88D8A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986" y="1400059"/>
            <a:ext cx="8653192" cy="527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7890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TM02900720[[fn=积分]]</Template>
  <TotalTime>563</TotalTime>
  <Words>535</Words>
  <Application>Microsoft Office PowerPoint</Application>
  <PresentationFormat>宽屏</PresentationFormat>
  <Paragraphs>77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-apple-system</vt:lpstr>
      <vt:lpstr>Chinese Quotes</vt:lpstr>
      <vt:lpstr>Inter</vt:lpstr>
      <vt:lpstr>PingFang SC</vt:lpstr>
      <vt:lpstr>ui-monospace</vt:lpstr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离子</vt:lpstr>
      <vt:lpstr>微前端技术分享</vt:lpstr>
      <vt:lpstr>微前端是什么</vt:lpstr>
      <vt:lpstr>适用的场景</vt:lpstr>
      <vt:lpstr>适用的场景</vt:lpstr>
      <vt:lpstr>微前端实现</vt:lpstr>
      <vt:lpstr>微前端实现</vt:lpstr>
      <vt:lpstr>微前端实现</vt:lpstr>
      <vt:lpstr>微前端实现</vt:lpstr>
      <vt:lpstr>Wujie创建流程</vt:lpstr>
      <vt:lpstr>主流的微前端框架对比</vt:lpstr>
      <vt:lpstr>微前端的思考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huxu melon</dc:creator>
  <cp:lastModifiedBy>huxu melon</cp:lastModifiedBy>
  <cp:revision>38</cp:revision>
  <dcterms:created xsi:type="dcterms:W3CDTF">2024-12-15T04:22:57Z</dcterms:created>
  <dcterms:modified xsi:type="dcterms:W3CDTF">2024-12-15T13:46:34Z</dcterms:modified>
</cp:coreProperties>
</file>