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5" r:id="rId2"/>
    <p:sldId id="276" r:id="rId3"/>
    <p:sldId id="256" r:id="rId4"/>
    <p:sldId id="257" r:id="rId5"/>
    <p:sldId id="277" r:id="rId6"/>
    <p:sldId id="258" r:id="rId7"/>
    <p:sldId id="269" r:id="rId8"/>
    <p:sldId id="270" r:id="rId9"/>
    <p:sldId id="271" r:id="rId10"/>
    <p:sldId id="278" r:id="rId11"/>
    <p:sldId id="272" r:id="rId12"/>
    <p:sldId id="273" r:id="rId13"/>
    <p:sldId id="279" r:id="rId14"/>
    <p:sldId id="259" r:id="rId15"/>
    <p:sldId id="280" r:id="rId16"/>
    <p:sldId id="260" r:id="rId17"/>
    <p:sldId id="274" r:id="rId18"/>
    <p:sldId id="261" r:id="rId19"/>
    <p:sldId id="262" r:id="rId20"/>
    <p:sldId id="263" r:id="rId21"/>
    <p:sldId id="264" r:id="rId22"/>
    <p:sldId id="266" r:id="rId23"/>
    <p:sldId id="265" r:id="rId24"/>
    <p:sldId id="267" r:id="rId25"/>
    <p:sldId id="281" r:id="rId26"/>
    <p:sldId id="268" r:id="rId27"/>
    <p:sldId id="282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9028" autoAdjust="0"/>
    <p:restoredTop sz="94660" autoAdjust="0"/>
  </p:normalViewPr>
  <p:slideViewPr>
    <p:cSldViewPr snapToGrid="0">
      <p:cViewPr>
        <p:scale>
          <a:sx n="81" d="100"/>
          <a:sy n="81" d="100"/>
        </p:scale>
        <p:origin x="-312" y="-5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riangolo isoscele 6"/>
          <p:cNvSpPr/>
          <p:nvPr/>
        </p:nvSpPr>
        <p:spPr>
          <a:xfrm rot="16200000">
            <a:off x="10387963" y="5038579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720726" y="776289"/>
            <a:ext cx="10750549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720726" y="2250280"/>
            <a:ext cx="10750549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>
          <a:xfrm>
            <a:off x="1828800" y="6012657"/>
            <a:ext cx="77216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04A09D3A-EC73-4090-870C-F351974D278F}" type="datetimeFigureOut">
              <a:rPr lang="it-IT" smtClean="0"/>
              <a:pPr/>
              <a:t>05/06/2023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>
          <a:xfrm>
            <a:off x="1828800" y="5650705"/>
            <a:ext cx="77216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it-IT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>
          <a:xfrm>
            <a:off x="11189663" y="5752308"/>
            <a:ext cx="67056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1BA0679B-F48C-46D8-BD86-518CE0B3EA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9D3A-EC73-4090-870C-F351974D278F}" type="datetimeFigureOut">
              <a:rPr lang="it-IT" smtClean="0"/>
              <a:pPr/>
              <a:t>05/06/2023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679B-F48C-46D8-BD86-518CE0B3EA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9042400" y="381000"/>
            <a:ext cx="2540000" cy="5486400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381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9D3A-EC73-4090-870C-F351974D278F}" type="datetimeFigureOut">
              <a:rPr lang="it-IT" smtClean="0"/>
              <a:pPr/>
              <a:t>05/06/2023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679B-F48C-46D8-BD86-518CE0B3EA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09600" y="1882808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388608" y="6480048"/>
            <a:ext cx="2844800" cy="301752"/>
          </a:xfrm>
        </p:spPr>
        <p:txBody>
          <a:bodyPr/>
          <a:lstStyle/>
          <a:p>
            <a:fld id="{04A09D3A-EC73-4090-870C-F351974D278F}" type="datetimeFigureOut">
              <a:rPr lang="it-IT" smtClean="0"/>
              <a:pPr/>
              <a:t>05/06/2023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609600" y="6480970"/>
            <a:ext cx="5680075" cy="300831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679B-F48C-46D8-BD86-518CE0B3EA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riangolo rettangolo 8"/>
          <p:cNvSpPr/>
          <p:nvPr/>
        </p:nvSpPr>
        <p:spPr>
          <a:xfrm flipV="1">
            <a:off x="9379" y="7035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Triangolo isoscele 7"/>
          <p:cNvSpPr/>
          <p:nvPr/>
        </p:nvSpPr>
        <p:spPr>
          <a:xfrm rot="5400000" flipV="1">
            <a:off x="10387963" y="93786"/>
            <a:ext cx="1892949" cy="1725637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9274176" y="6477000"/>
            <a:ext cx="2844800" cy="304800"/>
          </a:xfrm>
        </p:spPr>
        <p:txBody>
          <a:bodyPr/>
          <a:lstStyle/>
          <a:p>
            <a:fld id="{04A09D3A-EC73-4090-870C-F351974D278F}" type="datetimeFigureOut">
              <a:rPr lang="it-IT" smtClean="0"/>
              <a:pPr/>
              <a:t>05/06/2023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3492501" y="6480970"/>
            <a:ext cx="5680075" cy="300831"/>
          </a:xfr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1268075" y="809625"/>
            <a:ext cx="670560" cy="300831"/>
          </a:xfrm>
        </p:spPr>
        <p:txBody>
          <a:bodyPr/>
          <a:lstStyle/>
          <a:p>
            <a:fld id="{1BA0679B-F48C-46D8-BD86-518CE0B3EA1C}" type="slidenum">
              <a:rPr lang="it-IT" smtClean="0"/>
              <a:pPr/>
              <a:t>‹N›</a:t>
            </a:fld>
            <a:endParaRPr lang="it-IT"/>
          </a:p>
        </p:txBody>
      </p:sp>
      <p:cxnSp>
        <p:nvCxnSpPr>
          <p:cNvPr id="11" name="Connettore 1 10"/>
          <p:cNvCxnSpPr/>
          <p:nvPr/>
        </p:nvCxnSpPr>
        <p:spPr>
          <a:xfrm rot="10800000">
            <a:off x="8625059" y="9381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1 9"/>
          <p:cNvCxnSpPr/>
          <p:nvPr/>
        </p:nvCxnSpPr>
        <p:spPr>
          <a:xfrm flipV="1"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8000" y="271465"/>
            <a:ext cx="9652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08000" y="1633536"/>
            <a:ext cx="51816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04A09D3A-EC73-4090-870C-F351974D278F}" type="datetimeFigureOut">
              <a:rPr lang="it-IT" smtClean="0"/>
              <a:pPr/>
              <a:t>05/06/2023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0075" cy="301752"/>
          </a:xfr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1BA0679B-F48C-46D8-BD86-518CE0B3EA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30931" y="290732"/>
            <a:ext cx="14224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820008" y="290732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1820008" y="3427124"/>
            <a:ext cx="774699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2696307" y="290732"/>
            <a:ext cx="9144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2696307" y="3427124"/>
            <a:ext cx="9144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0736" cy="301752"/>
          </a:xfrm>
        </p:spPr>
        <p:txBody>
          <a:bodyPr/>
          <a:lstStyle/>
          <a:p>
            <a:fld id="{04A09D3A-EC73-4090-870C-F351974D278F}" type="datetimeFigureOut">
              <a:rPr lang="it-IT" smtClean="0"/>
              <a:pPr/>
              <a:t>05/06/2023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609600" y="6480969"/>
            <a:ext cx="5681472" cy="301752"/>
          </a:xfr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10119360" y="6483096"/>
            <a:ext cx="670560" cy="301752"/>
          </a:xfrm>
        </p:spPr>
        <p:txBody>
          <a:bodyPr/>
          <a:lstStyle>
            <a:lvl1pPr algn="ctr">
              <a:defRPr/>
            </a:lvl1pPr>
          </a:lstStyle>
          <a:p>
            <a:fld id="{1BA0679B-F48C-46D8-BD86-518CE0B3EA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9D3A-EC73-4090-870C-F351974D278F}" type="datetimeFigureOut">
              <a:rPr lang="it-IT" smtClean="0"/>
              <a:pPr/>
              <a:t>05/06/2023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0679B-F48C-46D8-BD86-518CE0B3EA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388608" y="6480969"/>
            <a:ext cx="2844800" cy="301752"/>
          </a:xfrm>
        </p:spPr>
        <p:txBody>
          <a:bodyPr/>
          <a:lstStyle/>
          <a:p>
            <a:fld id="{04A09D3A-EC73-4090-870C-F351974D278F}" type="datetimeFigureOut">
              <a:rPr lang="it-IT" smtClean="0"/>
              <a:pPr/>
              <a:t>05/06/2023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609600" y="6481891"/>
            <a:ext cx="5680075" cy="300831"/>
          </a:xfr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10119360" y="6480969"/>
            <a:ext cx="670560" cy="301752"/>
          </a:xfrm>
        </p:spPr>
        <p:txBody>
          <a:bodyPr/>
          <a:lstStyle/>
          <a:p>
            <a:fld id="{1BA0679B-F48C-46D8-BD86-518CE0B3EA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92608" y="367664"/>
            <a:ext cx="12192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1514475" y="367664"/>
            <a:ext cx="32512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868333" y="320040"/>
            <a:ext cx="7034784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8371968" y="6556248"/>
            <a:ext cx="2844800" cy="301752"/>
          </a:xfrm>
        </p:spPr>
        <p:txBody>
          <a:bodyPr/>
          <a:lstStyle>
            <a:lvl1pPr>
              <a:defRPr sz="900"/>
            </a:lvl1pPr>
          </a:lstStyle>
          <a:p>
            <a:fld id="{04A09D3A-EC73-4090-870C-F351974D278F}" type="datetimeFigureOut">
              <a:rPr lang="it-IT" smtClean="0"/>
              <a:pPr/>
              <a:t>05/06/2023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514475" y="6556248"/>
            <a:ext cx="6857493" cy="301752"/>
          </a:xfrm>
        </p:spPr>
        <p:txBody>
          <a:bodyPr/>
          <a:lstStyle>
            <a:lvl1pPr>
              <a:defRPr sz="9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1214101" y="6556248"/>
            <a:ext cx="670560" cy="301752"/>
          </a:xfrm>
        </p:spPr>
        <p:txBody>
          <a:bodyPr/>
          <a:lstStyle>
            <a:lvl1pPr>
              <a:defRPr sz="900"/>
            </a:lvl1pPr>
          </a:lstStyle>
          <a:p>
            <a:fld id="{1BA0679B-F48C-46D8-BD86-518CE0B3EA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92608" y="150896"/>
            <a:ext cx="12192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517649" y="373966"/>
            <a:ext cx="9777984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524000" y="5867400"/>
            <a:ext cx="9777984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8144256" y="6556248"/>
            <a:ext cx="2804160" cy="301752"/>
          </a:xfrm>
        </p:spPr>
        <p:txBody>
          <a:bodyPr/>
          <a:lstStyle>
            <a:lvl1pPr>
              <a:defRPr sz="900"/>
            </a:lvl1pPr>
          </a:lstStyle>
          <a:p>
            <a:fld id="{04A09D3A-EC73-4090-870C-F351974D278F}" type="datetimeFigureOut">
              <a:rPr lang="it-IT" smtClean="0"/>
              <a:pPr/>
              <a:t>05/06/2023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1560576" y="6557169"/>
            <a:ext cx="6597429" cy="301752"/>
          </a:xfrm>
        </p:spPr>
        <p:txBody>
          <a:bodyPr/>
          <a:lstStyle>
            <a:lvl1pPr>
              <a:defRPr sz="9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10956256" y="6556248"/>
            <a:ext cx="487680" cy="301752"/>
          </a:xfrm>
        </p:spPr>
        <p:txBody>
          <a:bodyPr/>
          <a:lstStyle>
            <a:lvl1pPr algn="ctr">
              <a:defRPr sz="900"/>
            </a:lvl1pPr>
          </a:lstStyle>
          <a:p>
            <a:fld id="{1BA0679B-F48C-46D8-BD86-518CE0B3EA1C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angolo rettangolo 10"/>
          <p:cNvSpPr/>
          <p:nvPr/>
        </p:nvSpPr>
        <p:spPr>
          <a:xfrm>
            <a:off x="9379" y="14069"/>
            <a:ext cx="12173243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Connettore 1 7"/>
          <p:cNvCxnSpPr/>
          <p:nvPr/>
        </p:nvCxnSpPr>
        <p:spPr>
          <a:xfrm>
            <a:off x="0" y="7035"/>
            <a:ext cx="12182621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/>
          <p:cNvCxnSpPr/>
          <p:nvPr/>
        </p:nvCxnSpPr>
        <p:spPr>
          <a:xfrm rot="10800000" flipV="1">
            <a:off x="8625059" y="4948410"/>
            <a:ext cx="3563815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609600" y="267494"/>
            <a:ext cx="109728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609600" y="1882808"/>
            <a:ext cx="109728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388608" y="6480969"/>
            <a:ext cx="28448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04A09D3A-EC73-4090-870C-F351974D278F}" type="datetimeFigureOut">
              <a:rPr lang="it-IT" smtClean="0"/>
              <a:pPr/>
              <a:t>05/06/2023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609600" y="6481891"/>
            <a:ext cx="5680075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10119360" y="6480969"/>
            <a:ext cx="67056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1BA0679B-F48C-46D8-BD86-518CE0B3EA1C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rmaticapertutti.com/che-cose-il-firmware-e-che-differenza-ce-tra-bios-e-uefi/" TargetMode="External"/><Relationship Id="rId2" Type="http://schemas.openxmlformats.org/officeDocument/2006/relationships/hyperlink" Target="https://www.informaticapertutti.com/che-differenza-ce-tra-hdd-ssd-ed-sshd/" TargetMode="Externa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nformaticapertutti.com/come-usare-la-tastiera-del-pc-ed-il-mouse/" TargetMode="Externa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MacOS" TargetMode="External"/><Relationship Id="rId2" Type="http://schemas.openxmlformats.org/officeDocument/2006/relationships/hyperlink" Target="https://it.wikipedia.org/wiki/Microsoft_Windows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it.wikipedia.org/wiki/Linux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it.wikipedia.org/wiki/Macintosh" TargetMode="Externa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it.wikipedia.org/wiki/Distribuzione_Linux" TargetMode="Externa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rmaticapertutti.com/che-differenza-ce-fra-tablet-e-ipad/" TargetMode="External"/><Relationship Id="rId2" Type="http://schemas.openxmlformats.org/officeDocument/2006/relationships/hyperlink" Target="https://www.informaticapertutti.com/che-differenza-ce-tra-smartphone-e-iphone/" TargetMode="Externa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www.informaticapertutti.com/che-cose-come-si-crea-e-usa-un-indirizzo-di-posta-elettronica-email/" TargetMode="External"/><Relationship Id="rId4" Type="http://schemas.openxmlformats.org/officeDocument/2006/relationships/hyperlink" Target="https://www.informaticapertutti.com/internet-che-cose-come-funziona-e-come-si-usa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jpe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formaticapertutti.com/che-differenza-ce-tra-linguaggio-macchina-e-di-programmazione/" TargetMode="External"/><Relationship Id="rId2" Type="http://schemas.openxmlformats.org/officeDocument/2006/relationships/hyperlink" Target="https://www.informaticapertutti.com/che-differenza-ce-tra-hardware-e-software/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Processo_(informatica)" TargetMode="External"/><Relationship Id="rId7" Type="http://schemas.openxmlformats.org/officeDocument/2006/relationships/image" Target="../media/image8.jpeg"/><Relationship Id="rId2" Type="http://schemas.openxmlformats.org/officeDocument/2006/relationships/hyperlink" Target="https://www.informaticapertutti.com/che-differenza-ce-tra-software-programma-e-applicazione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hyperlink" Target="https://www.informaticapertutti.com/che-differenza-ce-tra-memoria-centrale-e-memoria-di-massa/" TargetMode="External"/><Relationship Id="rId4" Type="http://schemas.openxmlformats.org/officeDocument/2006/relationships/hyperlink" Target="https://www.informaticapertutti.com/cpu-intel-o-amd-quale-processore-comprare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onos.it/digitalguide/server/know-how/lan/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ionos.it/digitalguide/server/sicurezza/cose-un-firewall/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33600" y="2565217"/>
            <a:ext cx="8100646" cy="1399032"/>
          </a:xfrm>
        </p:spPr>
        <p:txBody>
          <a:bodyPr/>
          <a:lstStyle/>
          <a:p>
            <a:r>
              <a:rPr lang="it-IT" dirty="0" smtClean="0">
                <a:solidFill>
                  <a:schemeClr val="tx1">
                    <a:lumMod val="75000"/>
                  </a:schemeClr>
                </a:solidFill>
                <a:latin typeface="Arial Black" pitchFamily="34" charset="0"/>
              </a:rPr>
              <a:t>IL SISTEMA OPERATIVO</a:t>
            </a:r>
            <a:endParaRPr lang="it-IT" dirty="0">
              <a:solidFill>
                <a:schemeClr val="tx1">
                  <a:lumMod val="75000"/>
                </a:schemeClr>
              </a:solidFill>
              <a:latin typeface="Arial Black" pitchFamily="34" charset="0"/>
            </a:endParaRPr>
          </a:p>
        </p:txBody>
      </p:sp>
      <p:pic>
        <p:nvPicPr>
          <p:cNvPr id="3" name="Immagine 2" descr="downloa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6898" y="270729"/>
            <a:ext cx="2143125" cy="2143125"/>
          </a:xfrm>
          <a:prstGeom prst="rect">
            <a:avLst/>
          </a:prstGeom>
        </p:spPr>
      </p:pic>
      <p:pic>
        <p:nvPicPr>
          <p:cNvPr id="4" name="Immagine 3" descr="download.jf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5294" y="4509354"/>
            <a:ext cx="2876550" cy="1590675"/>
          </a:xfrm>
          <a:prstGeom prst="rect">
            <a:avLst/>
          </a:prstGeom>
        </p:spPr>
      </p:pic>
      <p:sp>
        <p:nvSpPr>
          <p:cNvPr id="2050" name="AutoShape 2" descr="HD Windows 11 White Logo PNG | City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052" name="AutoShape 4" descr="HD Windows 11 White Logo PNG | City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054" name="AutoShape 6" descr="HD Windows 11 White Logo PNG | City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056" name="AutoShape 8" descr="HD Windows 11 White Logo PNG | City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058" name="AutoShape 10" descr="HD Windows 11 White Logo PNG | City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060" name="AutoShape 12" descr="HD Windows 11 White Logo PNG | City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062" name="AutoShape 14" descr="HD Windows 11 White Logo PNG | City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064" name="AutoShape 16" descr="HD Windows 11 White Logo PNG | City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066" name="AutoShape 18" descr="HD Windows 11 White Logo PNG | City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068" name="AutoShape 20" descr="HD Windows 11 White Logo PNG | City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070" name="AutoShape 22" descr="HD Windows 11 White Logo PNG | City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072" name="AutoShape 24" descr="HD Windows 11 White Logo PNG | City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074" name="AutoShape 26" descr="HD Windows 11 White Logo PNG | City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076" name="AutoShape 28" descr="HD Windows 11 White Logo PNG | City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078" name="AutoShape 30" descr="HD Windows 11 White Logo PNG | City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080" name="AutoShape 32" descr="HD Windows 11 White Logo PNG | City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2082" name="AutoShape 34" descr="HD Windows 11 White Logo PNG | City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23" name="Immagine 22" descr="download (1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110" y="818050"/>
            <a:ext cx="4162425" cy="1095375"/>
          </a:xfrm>
          <a:prstGeom prst="rect">
            <a:avLst/>
          </a:prstGeom>
        </p:spPr>
      </p:pic>
      <p:pic>
        <p:nvPicPr>
          <p:cNvPr id="24" name="Immagine 23" descr="download (1).jf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6529" y="4291745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27538" y="2623833"/>
            <a:ext cx="10972800" cy="1399032"/>
          </a:xfrm>
        </p:spPr>
        <p:txBody>
          <a:bodyPr>
            <a:normAutofit/>
          </a:bodyPr>
          <a:lstStyle/>
          <a:p>
            <a:r>
              <a:rPr lang="it-IT" sz="44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Franklin Gothic Heavy" pitchFamily="34" charset="0"/>
              </a:rPr>
              <a:t>STRUTTURA </a:t>
            </a:r>
            <a:r>
              <a:rPr lang="it-IT" sz="4400" b="1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Franklin Gothic Heavy" pitchFamily="34" charset="0"/>
              </a:rPr>
              <a:t>DI</a:t>
            </a:r>
            <a:r>
              <a:rPr lang="it-IT" sz="4400" b="1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Franklin Gothic Heavy" pitchFamily="34" charset="0"/>
              </a:rPr>
              <a:t> UN SISTEMA OPERATIVO</a:t>
            </a:r>
            <a:endParaRPr lang="it-IT" sz="4400" dirty="0">
              <a:solidFill>
                <a:schemeClr val="bg2">
                  <a:lumMod val="40000"/>
                  <a:lumOff val="60000"/>
                </a:schemeClr>
              </a:solidFill>
              <a:latin typeface="Franklin Gothic Heavy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367101" y="400294"/>
            <a:ext cx="11325497" cy="6265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125"/>
              </a:spcAft>
            </a:pP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</a:rPr>
              <a:t>Il </a:t>
            </a:r>
            <a:r>
              <a:rPr lang="it-IT" sz="2800" dirty="0" smtClean="0">
                <a:latin typeface="Franklin Gothic Heavy" pitchFamily="34" charset="0"/>
                <a:ea typeface="Times New Roman" panose="02020603050405020304" pitchFamily="18" charset="0"/>
              </a:rPr>
              <a:t>S.O. ha 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</a:rPr>
              <a:t>una struttura a diversi livelli, in quello inferiore, ossia quello più lontano dall’interfaccia utente, si trova il </a:t>
            </a:r>
            <a:r>
              <a:rPr lang="it-IT" sz="2800" b="1" dirty="0" err="1">
                <a:latin typeface="Franklin Gothic Heavy" pitchFamily="34" charset="0"/>
                <a:ea typeface="Times New Roman" panose="02020603050405020304" pitchFamily="18" charset="0"/>
              </a:rPr>
              <a:t>kernel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</a:rPr>
              <a:t>, la parte più importante del sistema operativo. Questo </a:t>
            </a:r>
            <a:r>
              <a:rPr lang="it-IT" sz="2800" dirty="0" smtClean="0">
                <a:latin typeface="Franklin Gothic Heavy" pitchFamily="34" charset="0"/>
                <a:ea typeface="Times New Roman" panose="02020603050405020304" pitchFamily="18" charset="0"/>
              </a:rPr>
              <a:t>programma 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</a:rPr>
              <a:t>è il primo a </a:t>
            </a:r>
            <a:r>
              <a:rPr lang="it-IT" sz="2800" dirty="0" smtClean="0">
                <a:latin typeface="Franklin Gothic Heavy" pitchFamily="34" charset="0"/>
                <a:ea typeface="Times New Roman" panose="02020603050405020304" pitchFamily="18" charset="0"/>
              </a:rPr>
              <a:t>caricarsi e rappresenta 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</a:rPr>
              <a:t>l’interfaccia diretta all’hardware, lo inizializza e distribuisce i comandi dei programmi in funzione all’hardware.</a:t>
            </a:r>
            <a:endParaRPr lang="it-IT" sz="2800" dirty="0" smtClean="0">
              <a:effectLst/>
              <a:latin typeface="Franklin Gothic Heavy" pitchFamily="34" charset="0"/>
              <a:ea typeface="Times New Roman" panose="02020603050405020304" pitchFamily="18" charset="0"/>
            </a:endParaRPr>
          </a:p>
          <a:p>
            <a:pPr>
              <a:spcAft>
                <a:spcPts val="1125"/>
              </a:spcAft>
            </a:pP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</a:rPr>
              <a:t>Su questo nucleo del sistema si basano poi altri livelli che si allontanano sempre di più dall'interazione con l’hardware. Ogni livello comunica quindi solo con quello che si trova a livello superiore o inferiore. Infine nella parte superiore si trova l</a:t>
            </a:r>
            <a:r>
              <a:rPr lang="it-IT" sz="2800" b="1" dirty="0">
                <a:latin typeface="Franklin Gothic Heavy" pitchFamily="34" charset="0"/>
                <a:ea typeface="Times New Roman" panose="02020603050405020304" pitchFamily="18" charset="0"/>
              </a:rPr>
              <a:t>’interfaccia utente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</a:rPr>
              <a:t>, ossia l’interfaccia tra utenti e software. Se un utente svolge un’attività, questa istruzione viene inoltrata ai vari livelli fino al raggiungimento della posizione corretta, per esempio nel processore.</a:t>
            </a:r>
            <a:endParaRPr lang="it-IT" sz="2800" dirty="0">
              <a:effectLst/>
              <a:latin typeface="Franklin Gothic Heavy" pitchFamily="34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17318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Kernel - Wikipedia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3509" y="1969135"/>
            <a:ext cx="2612572" cy="4235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magin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86752" y="1522729"/>
            <a:ext cx="7753985" cy="46821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93888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18492" y="2752786"/>
            <a:ext cx="9237785" cy="1399032"/>
          </a:xfrm>
        </p:spPr>
        <p:txBody>
          <a:bodyPr/>
          <a:lstStyle/>
          <a:p>
            <a:r>
              <a:rPr lang="it-IT" b="1" cap="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Franklin Gothic Heavy" pitchFamily="34" charset="0"/>
              </a:rPr>
              <a:t>DOVE È INSTALLATO IL SISTEMA OPERATIVO </a:t>
            </a:r>
            <a:r>
              <a:rPr lang="it-IT" b="1" cap="all" dirty="0" err="1" smtClean="0">
                <a:solidFill>
                  <a:schemeClr val="bg2">
                    <a:lumMod val="40000"/>
                    <a:lumOff val="60000"/>
                  </a:schemeClr>
                </a:solidFill>
                <a:latin typeface="Franklin Gothic Heavy" pitchFamily="34" charset="0"/>
              </a:rPr>
              <a:t>DI</a:t>
            </a:r>
            <a:r>
              <a:rPr lang="it-IT" b="1" cap="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Franklin Gothic Heavy" pitchFamily="34" charset="0"/>
              </a:rPr>
              <a:t> UN PC?</a:t>
            </a:r>
            <a:endParaRPr lang="it-IT" dirty="0">
              <a:solidFill>
                <a:schemeClr val="bg2">
                  <a:lumMod val="40000"/>
                  <a:lumOff val="60000"/>
                </a:schemeClr>
              </a:solidFill>
              <a:latin typeface="Franklin Gothic Heavy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495046" y="728062"/>
            <a:ext cx="10985863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sistema operativo viene </a:t>
            </a:r>
            <a:r>
              <a:rPr lang="it-IT" sz="2800" b="1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installato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nella memoria di massa del computer (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HDD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o 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SSD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pronto per essere caricato dal 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BIOS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nella memoria centrale una volta avviato il PC. </a:t>
            </a:r>
            <a:endParaRPr lang="it-IT" sz="2800" dirty="0" smtClean="0">
              <a:latin typeface="Franklin Gothic Heavy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it-IT" sz="2800" dirty="0">
              <a:latin typeface="Franklin Gothic Heavy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800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Sullo 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stesso computer possono comunque essere installati contemporaneamente anche due sistemi operativi </a:t>
            </a:r>
            <a:r>
              <a:rPr lang="it-IT" sz="2800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2800" i="1" u="sng" dirty="0" err="1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dual</a:t>
            </a:r>
            <a:r>
              <a:rPr lang="it-IT" sz="2800" i="1" u="sng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t-IT" sz="2800" i="1" u="sng" dirty="0" err="1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boot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o più sistemi operativi </a:t>
            </a:r>
            <a:r>
              <a:rPr lang="it-IT" sz="2800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2800" i="1" dirty="0" err="1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multiboot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in modo tale da poter scegliere quale sistema operativo caricare all’avvio del PC.</a:t>
            </a:r>
            <a:endParaRPr lang="it-IT" sz="2800" dirty="0">
              <a:latin typeface="Franklin Gothic Heavy" pitchFamily="34" charset="0"/>
            </a:endParaRPr>
          </a:p>
        </p:txBody>
      </p:sp>
      <p:pic>
        <p:nvPicPr>
          <p:cNvPr id="5" name="Immagine 4" descr="download (4).jfi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9716" y="4372708"/>
            <a:ext cx="4207563" cy="221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4108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68216" y="2705894"/>
            <a:ext cx="10972800" cy="1399032"/>
          </a:xfrm>
        </p:spPr>
        <p:txBody>
          <a:bodyPr/>
          <a:lstStyle/>
          <a:p>
            <a:r>
              <a:rPr lang="it-IT" b="1" cap="all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QUALI SONO I SISTEMI OPERATIVI PIÙ DIFFUSI?</a:t>
            </a:r>
            <a:endParaRPr lang="it-IT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 advTm="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450250" y="543837"/>
            <a:ext cx="11390812" cy="6053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primi sistemi operativi lavoravano con </a:t>
            </a:r>
            <a:r>
              <a:rPr lang="it-IT" sz="2800" b="1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riga di comando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Per ogni operazione, che si trattasse dell’apertura di un file o l’avvio di un programma, era necessario conoscere e inserire il comando corretto. D</a:t>
            </a:r>
            <a:r>
              <a:rPr lang="it-IT" sz="2800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opo 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l’introduzione graduale dei computer anche per uso domestico, si sono fatte strada col tempo delle interfacce utente più semplici. </a:t>
            </a:r>
            <a:endParaRPr lang="it-IT" sz="2800" dirty="0" smtClean="0">
              <a:effectLst/>
              <a:latin typeface="Franklin Gothic Heavy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it-IT" sz="2800" dirty="0" smtClean="0">
              <a:effectLst/>
              <a:latin typeface="Franklin Gothic Heavy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 giorno d’oggi, quasi tutti i sistemi operativi in commercio utilizzano un’</a:t>
            </a:r>
            <a:r>
              <a:rPr lang="it-IT" sz="2800" b="1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interfaccia grafica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(nota anche come </a:t>
            </a:r>
            <a:r>
              <a:rPr lang="it-IT" sz="2800" i="1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GUI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 Un’interfaccia grafica consente di utilizzare il PC tramite un 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mouse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in modo tale da poter cliccare su icone, pulsanti e menu visualizzati chiaramente sullo schermo grazie a una combinazione di grafica e testo</a:t>
            </a:r>
            <a:r>
              <a:rPr lang="it-IT" sz="2800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it-IT" sz="2800" dirty="0" smtClean="0">
              <a:effectLst/>
              <a:latin typeface="Franklin Gothic Heavy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56641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promt dei comandi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432" y="1661675"/>
            <a:ext cx="5708646" cy="4879804"/>
          </a:xfrm>
          <a:prstGeom prst="rect">
            <a:avLst/>
          </a:prstGeom>
        </p:spPr>
      </p:pic>
      <p:sp>
        <p:nvSpPr>
          <p:cNvPr id="5" name="CasellaDiTesto 4"/>
          <p:cNvSpPr txBox="1"/>
          <p:nvPr/>
        </p:nvSpPr>
        <p:spPr>
          <a:xfrm>
            <a:off x="1488829" y="281354"/>
            <a:ext cx="8874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>
                <a:latin typeface="Franklin Gothic Heavy" pitchFamily="34" charset="0"/>
              </a:rPr>
              <a:t>I</a:t>
            </a:r>
            <a:r>
              <a:rPr lang="it-IT" dirty="0" smtClean="0">
                <a:latin typeface="Franklin Gothic Heavy" pitchFamily="34" charset="0"/>
              </a:rPr>
              <a:t>l </a:t>
            </a:r>
            <a:r>
              <a:rPr lang="it-IT" dirty="0" err="1" smtClean="0">
                <a:latin typeface="Franklin Gothic Heavy" pitchFamily="34" charset="0"/>
              </a:rPr>
              <a:t>prompt</a:t>
            </a:r>
            <a:r>
              <a:rPr lang="it-IT" dirty="0" smtClean="0">
                <a:latin typeface="Franklin Gothic Heavy" pitchFamily="34" charset="0"/>
              </a:rPr>
              <a:t> dei comandi è un programma che emula il campo di input in una schermata dell'interfaccia utente basata su testo con l'interfaccia grafica utente (GUI) di </a:t>
            </a:r>
            <a:r>
              <a:rPr lang="it-IT" dirty="0" smtClean="0">
                <a:latin typeface="Franklin Gothic Heavy" pitchFamily="34" charset="0"/>
              </a:rPr>
              <a:t>Windows il </a:t>
            </a:r>
            <a:r>
              <a:rPr lang="it-IT" dirty="0" err="1" smtClean="0">
                <a:latin typeface="Franklin Gothic Heavy" pitchFamily="34" charset="0"/>
              </a:rPr>
              <a:t>linguaggo</a:t>
            </a:r>
            <a:r>
              <a:rPr lang="it-IT" dirty="0" smtClean="0">
                <a:latin typeface="Franklin Gothic Heavy" pitchFamily="34" charset="0"/>
              </a:rPr>
              <a:t> di programmazione e</a:t>
            </a:r>
            <a:r>
              <a:rPr lang="nn-NO" dirty="0" smtClean="0">
                <a:latin typeface="Franklin Gothic Heavy" pitchFamily="34" charset="0"/>
              </a:rPr>
              <a:t>MS‑DOS (Microsoft Disk Operating System)</a:t>
            </a:r>
            <a:endParaRPr lang="it-IT" dirty="0">
              <a:latin typeface="Franklin Gothic Heavy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602649" y="1590204"/>
            <a:ext cx="11390812" cy="30727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it-IT" sz="2800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sistemi operativi moderni sono progettati per essere facili da usare e la maggior parte dei principi di base sono gli stessi per tutti</a:t>
            </a:r>
            <a:r>
              <a:rPr lang="it-IT" sz="2800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Anche se di sistemi operativi per PC ne esistono tanti, quelli più sono </a:t>
            </a:r>
            <a:r>
              <a:rPr lang="it-IT" sz="2800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Microsoft 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Windows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, </a:t>
            </a:r>
            <a:r>
              <a:rPr lang="it-IT" sz="2800" dirty="0" err="1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macOS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 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Linux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.</a:t>
            </a:r>
            <a:r>
              <a:rPr lang="it-IT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it-IT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it-IT" sz="1400" dirty="0">
              <a:effectLst/>
              <a:latin typeface="Franklin Gothic Heavy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701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90304" y="0"/>
            <a:ext cx="10515600" cy="1325563"/>
          </a:xfrm>
        </p:spPr>
        <p:txBody>
          <a:bodyPr/>
          <a:lstStyle/>
          <a:p>
            <a:pPr algn="ctr"/>
            <a:r>
              <a:rPr lang="it-IT" b="1" cap="all" dirty="0"/>
              <a:t>MICROSOFT </a:t>
            </a:r>
            <a:r>
              <a:rPr lang="it-IT" b="1" cap="all" dirty="0" smtClean="0"/>
              <a:t>WINDOWS</a:t>
            </a:r>
            <a:endParaRPr lang="it-IT" b="1" dirty="0"/>
          </a:p>
        </p:txBody>
      </p:sp>
      <p:sp>
        <p:nvSpPr>
          <p:cNvPr id="3" name="Rettangolo 2"/>
          <p:cNvSpPr/>
          <p:nvPr/>
        </p:nvSpPr>
        <p:spPr>
          <a:xfrm>
            <a:off x="430738" y="1302116"/>
            <a:ext cx="11573692" cy="516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Microsoft ha creato il sistema operativo Windows a metà degli anni </a:t>
            </a:r>
            <a:r>
              <a:rPr lang="it-IT" sz="2800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80, Si tratta di un </a:t>
            </a:r>
            <a:r>
              <a:rPr lang="it-IT" sz="2800" b="1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proprietario</a:t>
            </a:r>
            <a:r>
              <a:rPr lang="it-IT" sz="2800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quindi può essere modificato solo dalla società che lo possiede. </a:t>
            </a: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endParaRPr lang="it-IT" sz="2800" dirty="0" smtClean="0">
              <a:latin typeface="Franklin Gothic Heavy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it-IT" sz="2800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 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sono state molte versioni di Windows</a:t>
            </a:r>
            <a:r>
              <a:rPr lang="it-IT" sz="2800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 più recenti sono </a:t>
            </a:r>
            <a:r>
              <a:rPr lang="it-IT" sz="2800" b="1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10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(rilasciato nel 2015), </a:t>
            </a:r>
            <a:r>
              <a:rPr lang="it-IT" sz="2800" b="1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8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(rilasciato nel 2012), </a:t>
            </a:r>
            <a:r>
              <a:rPr lang="it-IT" sz="2800" b="1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7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(rilasciato nel 2009). </a:t>
            </a:r>
            <a:endParaRPr lang="it-IT" sz="2800" dirty="0" smtClean="0">
              <a:latin typeface="Franklin Gothic Heavy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endParaRPr lang="it-IT" sz="2800" dirty="0">
              <a:latin typeface="Franklin Gothic Heavy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it-IT" sz="2800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 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 trova già installato sulla maggior parte dei nuovi PC, fissi e portatili, il che contribuisce a renderlo il sistema operativo più popolare al mondo.</a:t>
            </a:r>
            <a:endParaRPr lang="it-IT" sz="2800" dirty="0">
              <a:effectLst/>
              <a:latin typeface="Franklin Gothic Heavy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7629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79939" y="2787955"/>
            <a:ext cx="10972800" cy="1399032"/>
          </a:xfrm>
        </p:spPr>
        <p:txBody>
          <a:bodyPr/>
          <a:lstStyle/>
          <a:p>
            <a:r>
              <a:rPr lang="it-IT" b="1" cap="all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CHE COS’È UN SISTEMA OPERATIVO?</a:t>
            </a:r>
            <a:endParaRPr lang="it-IT" dirty="0">
              <a:solidFill>
                <a:schemeClr val="bg2">
                  <a:lumMod val="20000"/>
                  <a:lumOff val="80000"/>
                </a:schemeClr>
              </a:solidFill>
            </a:endParaRPr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b="1" cap="all" dirty="0"/>
              <a:t>MICROSOFT </a:t>
            </a:r>
            <a:r>
              <a:rPr lang="it-IT" b="1" cap="all" dirty="0" smtClean="0"/>
              <a:t>WINDOWS</a:t>
            </a:r>
            <a:endParaRPr lang="it-IT" b="1" dirty="0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66651" y="984431"/>
            <a:ext cx="9656717" cy="58735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925485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5137" y="0"/>
            <a:ext cx="10515600" cy="1325563"/>
          </a:xfrm>
        </p:spPr>
        <p:txBody>
          <a:bodyPr/>
          <a:lstStyle/>
          <a:p>
            <a:pPr algn="ctr"/>
            <a:r>
              <a:rPr lang="it-IT" b="1" dirty="0" err="1" smtClean="0"/>
              <a:t>mac</a:t>
            </a:r>
            <a:r>
              <a:rPr lang="it-IT" b="1" cap="all" dirty="0" err="1" smtClean="0"/>
              <a:t>OS</a:t>
            </a:r>
            <a:endParaRPr lang="it-IT" b="1" dirty="0"/>
          </a:p>
        </p:txBody>
      </p:sp>
      <p:sp>
        <p:nvSpPr>
          <p:cNvPr id="3" name="Rettangolo 2"/>
          <p:cNvSpPr/>
          <p:nvPr/>
        </p:nvSpPr>
        <p:spPr>
          <a:xfrm>
            <a:off x="413657" y="1609552"/>
            <a:ext cx="11338560" cy="5130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it-IT" sz="2800" b="1" dirty="0" err="1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è una linea di sistemi operativi creati dalla </a:t>
            </a:r>
            <a:r>
              <a:rPr lang="it-IT" sz="2800" b="1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Apple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che viene precaricato su tutti i computer 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Macintosh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abbreviato comunemente in Mac. </a:t>
            </a:r>
            <a:endParaRPr lang="it-IT" sz="2800" dirty="0" smtClean="0">
              <a:latin typeface="Franklin Gothic Heavy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endParaRPr lang="it-IT" sz="2800" dirty="0">
              <a:latin typeface="Franklin Gothic Heavy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it-IT" sz="2800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Alcune 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delle versioni più diffuse di </a:t>
            </a:r>
            <a:r>
              <a:rPr lang="it-IT" sz="2800" dirty="0" err="1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sono la 10.14 (rilasciata nel 2018), la 10.13 (rilasciata nel 2017) e la 10.12 (rilasciata nel 2016</a:t>
            </a:r>
            <a:r>
              <a:rPr lang="it-IT" sz="2800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endParaRPr lang="it-IT" sz="2800" dirty="0">
              <a:latin typeface="Franklin Gothic Heavy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it-IT" sz="2800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Gli 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utenti </a:t>
            </a:r>
            <a:r>
              <a:rPr lang="it-IT" sz="2800" dirty="0" err="1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macOS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rappresentano meno del 10% dei sistemi operativi presenti globalmente, anche a causa del costo più elevato</a:t>
            </a:r>
            <a:r>
              <a:rPr lang="it-IT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it-IT" sz="1400" dirty="0">
              <a:effectLst/>
              <a:latin typeface="Franklin Gothic Heavy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7871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5137" y="0"/>
            <a:ext cx="10515600" cy="1325563"/>
          </a:xfrm>
        </p:spPr>
        <p:txBody>
          <a:bodyPr/>
          <a:lstStyle/>
          <a:p>
            <a:pPr algn="ctr"/>
            <a:r>
              <a:rPr lang="it-IT" b="1" dirty="0" err="1" smtClean="0"/>
              <a:t>mac</a:t>
            </a:r>
            <a:r>
              <a:rPr lang="it-IT" b="1" cap="all" dirty="0" err="1" smtClean="0"/>
              <a:t>OS</a:t>
            </a:r>
            <a:endParaRPr lang="it-IT" b="1" dirty="0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36469" y="966651"/>
            <a:ext cx="9835833" cy="58913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20212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b="1" cap="all" dirty="0" smtClean="0"/>
              <a:t>LINUX</a:t>
            </a:r>
            <a:endParaRPr lang="it-IT" b="1" dirty="0"/>
          </a:p>
        </p:txBody>
      </p:sp>
      <p:sp>
        <p:nvSpPr>
          <p:cNvPr id="3" name="Rettangolo 2"/>
          <p:cNvSpPr/>
          <p:nvPr/>
        </p:nvSpPr>
        <p:spPr>
          <a:xfrm>
            <a:off x="422365" y="1325563"/>
            <a:ext cx="11547566" cy="516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Linux è una famiglia di sistemi operativi </a:t>
            </a:r>
            <a:r>
              <a:rPr lang="it-IT" sz="2800" b="1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open source</a:t>
            </a:r>
            <a:r>
              <a:rPr lang="it-IT" sz="2800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che significa che possono essere modificati e/o </a:t>
            </a:r>
            <a:r>
              <a:rPr lang="it-IT" sz="2800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distribuiti 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 chiunque abbia le competenze per farlo. </a:t>
            </a:r>
            <a:endParaRPr lang="it-IT" sz="2800" dirty="0" smtClean="0">
              <a:latin typeface="Franklin Gothic Heavy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endParaRPr lang="it-IT" sz="2800" dirty="0" smtClean="0">
              <a:latin typeface="Franklin Gothic Heavy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it-IT" sz="2800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vantaggi di un sistema operativo Linux sono che è completamente gratuito e che ci sono molte 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distribuzioni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cioè versioni, tra cui poter scegliere</a:t>
            </a:r>
            <a:r>
              <a:rPr lang="it-IT" sz="2800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endParaRPr lang="it-IT" sz="2800" dirty="0" smtClean="0">
              <a:latin typeface="Franklin Gothic Heavy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it-IT" sz="2800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Gli 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utenti Linux sono meno del 2% dei sistemi operativi presenti globalmente nonostante consentano una personalizzazione relativamente facile.</a:t>
            </a:r>
            <a:endParaRPr lang="it-IT" sz="2000" dirty="0">
              <a:effectLst/>
              <a:latin typeface="Franklin Gothic Heavy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319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it-IT" b="1" cap="all" dirty="0" smtClean="0"/>
              <a:t>LINUX</a:t>
            </a:r>
            <a:endParaRPr lang="it-IT" b="1" dirty="0"/>
          </a:p>
        </p:txBody>
      </p:sp>
      <p:pic>
        <p:nvPicPr>
          <p:cNvPr id="4" name="Immagin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619793" y="875210"/>
            <a:ext cx="9420499" cy="59827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195241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008184" y="2635555"/>
            <a:ext cx="10972800" cy="1399032"/>
          </a:xfrm>
        </p:spPr>
        <p:txBody>
          <a:bodyPr/>
          <a:lstStyle/>
          <a:p>
            <a:r>
              <a:rPr lang="it-IT" b="1" cap="all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SISTEMI OPERATIVI PER DISPOSITIVI MOBILI</a:t>
            </a:r>
            <a:endParaRPr lang="it-IT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 advTm="5000">
    <p:pull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/>
        </p:nvSpPr>
        <p:spPr>
          <a:xfrm>
            <a:off x="478971" y="1325563"/>
            <a:ext cx="11234057" cy="42415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 dispositivi mobili come </a:t>
            </a:r>
            <a:r>
              <a:rPr lang="it-IT" sz="2800" dirty="0" err="1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smartphone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 </a:t>
            </a:r>
            <a:r>
              <a:rPr lang="it-IT" sz="2800" dirty="0" err="1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tablet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devono eseguire dei sistemi operativi progettati appositamente</a:t>
            </a:r>
            <a:r>
              <a:rPr lang="it-IT" sz="2800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endParaRPr lang="it-IT" sz="2800" dirty="0" smtClean="0">
              <a:latin typeface="Franklin Gothic Heavy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it-IT" sz="2800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 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 più diffusi ci sono </a:t>
            </a:r>
            <a:r>
              <a:rPr lang="it-IT" sz="2800" b="1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 </a:t>
            </a:r>
            <a:r>
              <a:rPr lang="it-IT" sz="2800" b="1" dirty="0" err="1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I sistemi operativi per dispositivi mobili permettono di fare tutte le cose essenziali che si possono fare con un qualsiasi PC, come guardare dei film, navigare su 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Internet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gestire la 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posta elettronica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giocare con i videogiochi, scrivere documenti, leggere dei libri, ascoltare della musica, e altre cose del genere.</a:t>
            </a:r>
            <a:endParaRPr lang="it-IT" sz="2000" dirty="0">
              <a:effectLst/>
              <a:latin typeface="Franklin Gothic Heavy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718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download (5)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175" y="447683"/>
            <a:ext cx="2226516" cy="3889855"/>
          </a:xfrm>
          <a:prstGeom prst="rect">
            <a:avLst/>
          </a:prstGeom>
        </p:spPr>
      </p:pic>
      <p:pic>
        <p:nvPicPr>
          <p:cNvPr id="4" name="Immagine 3" descr="download (6).jf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4804" y="1852246"/>
            <a:ext cx="3520576" cy="2342783"/>
          </a:xfrm>
          <a:prstGeom prst="rect">
            <a:avLst/>
          </a:prstGeom>
        </p:spPr>
      </p:pic>
      <p:pic>
        <p:nvPicPr>
          <p:cNvPr id="5" name="Immagine 4" descr="download (2)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1569" y="4573098"/>
            <a:ext cx="2133600" cy="2143125"/>
          </a:xfrm>
          <a:prstGeom prst="rect">
            <a:avLst/>
          </a:prstGeom>
        </p:spPr>
      </p:pic>
      <p:pic>
        <p:nvPicPr>
          <p:cNvPr id="6" name="Immagine 5" descr="download (1).jf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929" y="4562475"/>
            <a:ext cx="2143125" cy="21431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4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5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3000"/>
                            </p:stCondLst>
                            <p:childTnLst>
                              <p:par>
                                <p:cTn id="24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/>
          <p:cNvSpPr/>
          <p:nvPr/>
        </p:nvSpPr>
        <p:spPr>
          <a:xfrm>
            <a:off x="635977" y="997350"/>
            <a:ext cx="10896600" cy="32868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informatica, un sistema operativo è un </a:t>
            </a:r>
            <a:r>
              <a:rPr lang="it-IT" sz="2800" b="1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di base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per la gestione delle risorse 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hardware e software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di un computer, comunicando con quest’ultimo senza saper parlare il suo 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linguaggio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it-IT" sz="2800" dirty="0" smtClean="0">
              <a:latin typeface="Franklin Gothic Heavy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endParaRPr lang="it-IT" sz="2800" dirty="0">
              <a:latin typeface="Franklin Gothic Heavy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>
              <a:lnSpc>
                <a:spcPct val="107000"/>
              </a:lnSpc>
              <a:spcAft>
                <a:spcPts val="0"/>
              </a:spcAft>
            </a:pPr>
            <a:r>
              <a:rPr lang="it-IT" sz="2800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sistema operativo si pone dunque a metà strada tra l’hardware e tutto i </a:t>
            </a:r>
            <a:r>
              <a:rPr lang="it-IT" sz="2800" b="1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software applicativi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del PC.</a:t>
            </a:r>
            <a:endParaRPr lang="it-IT" sz="2000" dirty="0">
              <a:effectLst/>
              <a:latin typeface="Franklin Gothic Heavy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02134254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Sistema operativo - Wikipedia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487783" y="653142"/>
            <a:ext cx="4637314" cy="5773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271211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3047" y="2764509"/>
            <a:ext cx="10972800" cy="1399032"/>
          </a:xfrm>
        </p:spPr>
        <p:txBody>
          <a:bodyPr/>
          <a:lstStyle/>
          <a:p>
            <a:r>
              <a:rPr lang="it-IT" b="1" cap="all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A COSA SERVE UN SISTEMA OPERATIVO?</a:t>
            </a:r>
            <a:endParaRPr lang="it-IT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</p:cSld>
  <p:clrMapOvr>
    <a:masterClrMapping/>
  </p:clrMapOvr>
  <p:transition advTm="3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773723" y="1524000"/>
            <a:ext cx="973015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Sul PC di solito vengono </a:t>
            </a:r>
            <a:r>
              <a:rPr lang="it-IT" sz="2800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eseguiti diversi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programmi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it-IT" sz="2800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contemporaneamente (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 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processi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e tutti devono poter accedere al 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processore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alla 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memoria centrale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e alla 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memoria di massa</a:t>
            </a:r>
            <a:r>
              <a:rPr lang="it-IT" sz="2800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it-IT" sz="2800" dirty="0" smtClean="0">
              <a:latin typeface="Franklin Gothic Heavy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it-IT" sz="2800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Il 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compito di un sistema operativo è quindi quello di </a:t>
            </a:r>
            <a:r>
              <a:rPr lang="it-IT" sz="2800" b="1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coordinare le risorse</a:t>
            </a:r>
            <a:r>
              <a:rPr lang="it-IT" sz="2800" dirty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necessarie, controllando e gestendo sia l’hardware che il software, permettendo così a chi usa il computer di ottenere ciò di cui ha bisogno.</a:t>
            </a:r>
            <a:r>
              <a:rPr lang="it-IT" sz="2800" dirty="0" smtClean="0">
                <a:latin typeface="Franklin Gothic Heavy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it-IT" sz="2800" dirty="0">
              <a:latin typeface="Franklin Gothic Heavy" pitchFamily="34" charset="0"/>
            </a:endParaRPr>
          </a:p>
        </p:txBody>
      </p:sp>
      <p:sp>
        <p:nvSpPr>
          <p:cNvPr id="30722" name="AutoShape 2" descr="Differenze tra i processori Intel - edssr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0724" name="AutoShape 4" descr="Differenze tra i processori Intel - edssr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0726" name="AutoShape 6" descr="Differenze tra i processori Intel - edssrl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8" name="Immagine 7" descr="download (2).jfif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26440" y="4950802"/>
            <a:ext cx="2619375" cy="1743075"/>
          </a:xfrm>
          <a:prstGeom prst="rect">
            <a:avLst/>
          </a:prstGeom>
        </p:spPr>
      </p:pic>
      <p:pic>
        <p:nvPicPr>
          <p:cNvPr id="9" name="Immagine 8" descr="download (3).jf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53954" y="0"/>
            <a:ext cx="228600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869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855785" y="333137"/>
            <a:ext cx="10773507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sz="2800" b="1" dirty="0">
                <a:latin typeface="Franklin Gothic Medium" pitchFamily="34" charset="0"/>
              </a:rPr>
              <a:t>Gestione dell’hardware</a:t>
            </a:r>
          </a:p>
          <a:p>
            <a:r>
              <a:rPr lang="it-IT" sz="2400" dirty="0">
                <a:latin typeface="Franklin Gothic Heavy" pitchFamily="34" charset="0"/>
              </a:rPr>
              <a:t>Uno dei compiti principali del </a:t>
            </a:r>
            <a:r>
              <a:rPr lang="it-IT" sz="2400" dirty="0" smtClean="0">
                <a:latin typeface="Franklin Gothic Heavy" pitchFamily="34" charset="0"/>
              </a:rPr>
              <a:t>S.O. </a:t>
            </a:r>
            <a:r>
              <a:rPr lang="it-IT" sz="2400" dirty="0">
                <a:latin typeface="Franklin Gothic Heavy" pitchFamily="34" charset="0"/>
              </a:rPr>
              <a:t>è la gestione di tutti </a:t>
            </a:r>
            <a:r>
              <a:rPr lang="it-IT" sz="2400" dirty="0" smtClean="0">
                <a:latin typeface="Franklin Gothic Heavy" pitchFamily="34" charset="0"/>
              </a:rPr>
              <a:t>i dispositivi </a:t>
            </a:r>
            <a:r>
              <a:rPr lang="it-IT" sz="2400" dirty="0">
                <a:latin typeface="Franklin Gothic Heavy" pitchFamily="34" charset="0"/>
              </a:rPr>
              <a:t>di input e</a:t>
            </a:r>
            <a:r>
              <a:rPr lang="it-IT" sz="2400" dirty="0" smtClean="0">
                <a:latin typeface="Franklin Gothic Heavy" pitchFamily="34" charset="0"/>
              </a:rPr>
              <a:t> </a:t>
            </a:r>
            <a:r>
              <a:rPr lang="it-IT" sz="2400" dirty="0">
                <a:latin typeface="Franklin Gothic Heavy" pitchFamily="34" charset="0"/>
              </a:rPr>
              <a:t>output. Il sistema utilizza dei </a:t>
            </a:r>
            <a:r>
              <a:rPr lang="it-IT" sz="2400" b="1" dirty="0">
                <a:solidFill>
                  <a:srgbClr val="FF0000"/>
                </a:solidFill>
                <a:latin typeface="Franklin Gothic Heavy" pitchFamily="34" charset="0"/>
              </a:rPr>
              <a:t>driver</a:t>
            </a:r>
            <a:r>
              <a:rPr lang="it-IT" sz="2400" dirty="0">
                <a:latin typeface="Franklin Gothic Heavy" pitchFamily="34" charset="0"/>
              </a:rPr>
              <a:t> forniti dai produttori di hardware, grazie ai quali è possibile ricevere ordini </a:t>
            </a:r>
            <a:r>
              <a:rPr lang="it-IT" sz="2400" dirty="0" smtClean="0">
                <a:latin typeface="Franklin Gothic Heavy" pitchFamily="34" charset="0"/>
              </a:rPr>
              <a:t>dai </a:t>
            </a:r>
            <a:r>
              <a:rPr lang="it-IT" sz="2400" dirty="0">
                <a:latin typeface="Franklin Gothic Heavy" pitchFamily="34" charset="0"/>
              </a:rPr>
              <a:t>dispositivi e trasmetterli, così come inviarne di autonomi all’hardware. </a:t>
            </a:r>
            <a:endParaRPr lang="it-IT" sz="2400" dirty="0" smtClean="0">
              <a:latin typeface="Franklin Gothic Heavy" pitchFamily="34" charset="0"/>
            </a:endParaRPr>
          </a:p>
          <a:p>
            <a:endParaRPr lang="it-IT" sz="2800" dirty="0" smtClean="0">
              <a:latin typeface="Franklin Gothic Heavy" pitchFamily="34" charset="0"/>
            </a:endParaRPr>
          </a:p>
          <a:p>
            <a:r>
              <a:rPr lang="it-IT" sz="2800" b="1" dirty="0" smtClean="0">
                <a:latin typeface="Franklin Gothic Heavy" pitchFamily="34" charset="0"/>
              </a:rPr>
              <a:t>2.   Gestione </a:t>
            </a:r>
            <a:r>
              <a:rPr lang="it-IT" sz="2800" b="1" dirty="0">
                <a:latin typeface="Franklin Gothic Heavy" pitchFamily="34" charset="0"/>
              </a:rPr>
              <a:t>software</a:t>
            </a:r>
          </a:p>
          <a:p>
            <a:r>
              <a:rPr lang="it-IT" sz="2400" dirty="0">
                <a:latin typeface="Franklin Gothic Heavy" pitchFamily="34" charset="0"/>
              </a:rPr>
              <a:t>Quando si scaricano dei software da Internet, nella maggior parte dei casi nella pagina di download è possibile scegliere </a:t>
            </a:r>
            <a:r>
              <a:rPr lang="it-IT" sz="2400" dirty="0" smtClean="0">
                <a:latin typeface="Franklin Gothic Heavy" pitchFamily="34" charset="0"/>
              </a:rPr>
              <a:t>delle </a:t>
            </a:r>
            <a:r>
              <a:rPr lang="it-IT" sz="2400" dirty="0">
                <a:latin typeface="Franklin Gothic Heavy" pitchFamily="34" charset="0"/>
              </a:rPr>
              <a:t>versioni per vari sistemi operativi. Ciò mostra come la programmazione delle applicazioni sia connessa al tipo di sistema operativo.</a:t>
            </a:r>
          </a:p>
          <a:p>
            <a:endParaRPr lang="it-IT" sz="2400" dirty="0">
              <a:latin typeface="Franklin Gothic Heavy" pitchFamily="34" charset="0"/>
            </a:endParaRPr>
          </a:p>
          <a:p>
            <a:r>
              <a:rPr lang="it-IT" sz="2800" b="1" dirty="0" smtClean="0">
                <a:latin typeface="Franklin Gothic Heavy" pitchFamily="34" charset="0"/>
              </a:rPr>
              <a:t>3.    Gestione </a:t>
            </a:r>
            <a:r>
              <a:rPr lang="it-IT" sz="2800" b="1" dirty="0">
                <a:latin typeface="Franklin Gothic Heavy" pitchFamily="34" charset="0"/>
              </a:rPr>
              <a:t>dei file</a:t>
            </a:r>
          </a:p>
          <a:p>
            <a:r>
              <a:rPr lang="it-IT" sz="2400" dirty="0">
                <a:latin typeface="Franklin Gothic Heavy" pitchFamily="34" charset="0"/>
              </a:rPr>
              <a:t>Dopo la redazione di un documento è possibile stamparlo (a tal fine l’applicazione trasmette l’istruzione al sistema operativo che </a:t>
            </a:r>
            <a:r>
              <a:rPr lang="it-IT" sz="2400" dirty="0" smtClean="0">
                <a:latin typeface="Franklin Gothic Heavy" pitchFamily="34" charset="0"/>
              </a:rPr>
              <a:t>poi la trasferisce </a:t>
            </a:r>
            <a:r>
              <a:rPr lang="it-IT" sz="2400" dirty="0">
                <a:latin typeface="Franklin Gothic Heavy" pitchFamily="34" charset="0"/>
              </a:rPr>
              <a:t>alla stampante) o salvarlo in una cartella. </a:t>
            </a:r>
          </a:p>
          <a:p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xmlns="" val="124100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175846" y="437229"/>
            <a:ext cx="118349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 smtClean="0">
                <a:latin typeface="Franklin Gothic Heavy" pitchFamily="34" charset="0"/>
              </a:rPr>
              <a:t>4.    Gestione </a:t>
            </a:r>
            <a:r>
              <a:rPr lang="it-IT" sz="2800" b="1" dirty="0">
                <a:latin typeface="Franklin Gothic Heavy" pitchFamily="34" charset="0"/>
              </a:rPr>
              <a:t>dei permessi</a:t>
            </a:r>
          </a:p>
          <a:p>
            <a:r>
              <a:rPr lang="it-IT" sz="2400" dirty="0">
                <a:latin typeface="Franklin Gothic Heavy" pitchFamily="34" charset="0"/>
              </a:rPr>
              <a:t>In determinati contesti, possono esserci più persone che lavorano su un dispositivo. </a:t>
            </a:r>
            <a:r>
              <a:rPr lang="it-IT" sz="2400" dirty="0" smtClean="0">
                <a:latin typeface="Franklin Gothic Heavy" pitchFamily="34" charset="0"/>
              </a:rPr>
              <a:t>I S.O. </a:t>
            </a:r>
            <a:r>
              <a:rPr lang="it-IT" sz="2400" dirty="0">
                <a:latin typeface="Franklin Gothic Heavy" pitchFamily="34" charset="0"/>
              </a:rPr>
              <a:t>consentono di </a:t>
            </a:r>
            <a:r>
              <a:rPr lang="it-IT" sz="2400" b="1" dirty="0">
                <a:solidFill>
                  <a:srgbClr val="FF0000"/>
                </a:solidFill>
                <a:latin typeface="Franklin Gothic Heavy" pitchFamily="34" charset="0"/>
              </a:rPr>
              <a:t>aggiungere vari utenti</a:t>
            </a:r>
            <a:r>
              <a:rPr lang="it-IT" sz="2400" dirty="0">
                <a:latin typeface="Franklin Gothic Heavy" pitchFamily="34" charset="0"/>
              </a:rPr>
              <a:t> e di adeguare in maniera personalizzata i loro permessi. Ogni account può essere reso sicuro tramite password.</a:t>
            </a:r>
          </a:p>
          <a:p>
            <a:endParaRPr lang="it-IT" sz="2400" dirty="0" smtClean="0">
              <a:latin typeface="Franklin Gothic Heavy" pitchFamily="34" charset="0"/>
            </a:endParaRPr>
          </a:p>
          <a:p>
            <a:r>
              <a:rPr lang="it-IT" sz="2800" b="1" dirty="0" smtClean="0">
                <a:latin typeface="Franklin Gothic Heavy" pitchFamily="34" charset="0"/>
              </a:rPr>
              <a:t>5.    Guida </a:t>
            </a:r>
            <a:r>
              <a:rPr lang="it-IT" sz="2800" b="1" dirty="0">
                <a:latin typeface="Franklin Gothic Heavy" pitchFamily="34" charset="0"/>
              </a:rPr>
              <a:t>utente</a:t>
            </a:r>
          </a:p>
          <a:p>
            <a:r>
              <a:rPr lang="it-IT" sz="2400" dirty="0">
                <a:latin typeface="Franklin Gothic Heavy" pitchFamily="34" charset="0"/>
              </a:rPr>
              <a:t>Anche persone che non hanno particolari competenze in campo informatico devono riuscire a utilizzare un computer senza problemi. Per questo è fondamentale </a:t>
            </a:r>
            <a:r>
              <a:rPr lang="it-IT" sz="2400" dirty="0" smtClean="0">
                <a:latin typeface="Franklin Gothic Heavy" pitchFamily="34" charset="0"/>
              </a:rPr>
              <a:t>che </a:t>
            </a:r>
            <a:r>
              <a:rPr lang="it-IT" sz="2400" dirty="0">
                <a:latin typeface="Franklin Gothic Heavy" pitchFamily="34" charset="0"/>
              </a:rPr>
              <a:t>le funzioni e le opzioni siano realizzate nel modo più semplice possibile. </a:t>
            </a:r>
            <a:endParaRPr lang="it-IT" sz="2400" dirty="0" smtClean="0">
              <a:latin typeface="Franklin Gothic Heavy" pitchFamily="34" charset="0"/>
            </a:endParaRPr>
          </a:p>
          <a:p>
            <a:endParaRPr lang="it-IT" sz="2400" dirty="0">
              <a:latin typeface="Franklin Gothic Heavy" pitchFamily="34" charset="0"/>
            </a:endParaRPr>
          </a:p>
          <a:p>
            <a:r>
              <a:rPr lang="it-IT" sz="2800" b="1" dirty="0" smtClean="0">
                <a:latin typeface="Franklin Gothic Heavy" pitchFamily="34" charset="0"/>
              </a:rPr>
              <a:t>6.    Funzioni </a:t>
            </a:r>
            <a:r>
              <a:rPr lang="it-IT" sz="2800" b="1" dirty="0">
                <a:latin typeface="Franklin Gothic Heavy" pitchFamily="34" charset="0"/>
              </a:rPr>
              <a:t>di rete</a:t>
            </a:r>
          </a:p>
          <a:p>
            <a:r>
              <a:rPr lang="it-IT" sz="2400" dirty="0" smtClean="0">
                <a:latin typeface="Franklin Gothic Heavy" pitchFamily="34" charset="0"/>
              </a:rPr>
              <a:t>Il S.O. è </a:t>
            </a:r>
            <a:r>
              <a:rPr lang="it-IT" sz="2400" dirty="0">
                <a:latin typeface="Franklin Gothic Heavy" pitchFamily="34" charset="0"/>
              </a:rPr>
              <a:t>responsabile </a:t>
            </a:r>
            <a:r>
              <a:rPr lang="it-IT" sz="2400" dirty="0" smtClean="0">
                <a:latin typeface="Franklin Gothic Heavy" pitchFamily="34" charset="0"/>
              </a:rPr>
              <a:t>anche della </a:t>
            </a:r>
            <a:r>
              <a:rPr lang="it-IT" sz="2400" dirty="0">
                <a:latin typeface="Franklin Gothic Heavy" pitchFamily="34" charset="0"/>
              </a:rPr>
              <a:t>scheda di rete e </a:t>
            </a:r>
            <a:r>
              <a:rPr lang="it-IT" sz="2400" dirty="0" smtClean="0">
                <a:latin typeface="Franklin Gothic Heavy" pitchFamily="34" charset="0"/>
              </a:rPr>
              <a:t>del </a:t>
            </a:r>
            <a:r>
              <a:rPr lang="it-IT" sz="2400" dirty="0">
                <a:latin typeface="Franklin Gothic Heavy" pitchFamily="34" charset="0"/>
              </a:rPr>
              <a:t>collegamento a Internet e ad altre reti. Tramite il </a:t>
            </a:r>
            <a:r>
              <a:rPr lang="it-IT" sz="2400" dirty="0" smtClean="0">
                <a:latin typeface="Franklin Gothic Heavy" pitchFamily="34" charset="0"/>
              </a:rPr>
              <a:t>S.O. </a:t>
            </a:r>
            <a:r>
              <a:rPr lang="it-IT" sz="2400" dirty="0">
                <a:latin typeface="Franklin Gothic Heavy" pitchFamily="34" charset="0"/>
              </a:rPr>
              <a:t>è possibile definire un indirizzo IP specifico o inserire le specifiche di una </a:t>
            </a:r>
            <a:r>
              <a:rPr lang="it-IT" sz="2400" u="sng" dirty="0">
                <a:latin typeface="Franklin Gothic Heavy" pitchFamily="34" charset="0"/>
                <a:hlinkClick r:id="rId2"/>
              </a:rPr>
              <a:t>LAN</a:t>
            </a:r>
            <a:r>
              <a:rPr lang="it-IT" sz="2400" dirty="0" smtClean="0">
                <a:latin typeface="Franklin Gothic Heavy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99648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/>
          <p:cNvSpPr/>
          <p:nvPr/>
        </p:nvSpPr>
        <p:spPr>
          <a:xfrm>
            <a:off x="248196" y="1325563"/>
            <a:ext cx="1183494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800" b="1" dirty="0" smtClean="0">
                <a:latin typeface="Franklin Gothic Heavy" pitchFamily="34" charset="0"/>
              </a:rPr>
              <a:t>7.    Disposizioni </a:t>
            </a:r>
            <a:r>
              <a:rPr lang="it-IT" sz="2800" b="1" dirty="0">
                <a:latin typeface="Franklin Gothic Heavy" pitchFamily="34" charset="0"/>
              </a:rPr>
              <a:t>di sicurezza</a:t>
            </a:r>
          </a:p>
          <a:p>
            <a:r>
              <a:rPr lang="it-IT" sz="2400" dirty="0" smtClean="0">
                <a:latin typeface="Franklin Gothic Heavy" pitchFamily="34" charset="0"/>
              </a:rPr>
              <a:t>I </a:t>
            </a:r>
            <a:r>
              <a:rPr lang="it-IT" sz="2400" dirty="0">
                <a:latin typeface="Franklin Gothic Heavy" pitchFamily="34" charset="0"/>
              </a:rPr>
              <a:t>computer, essendo sempre collegati a Internet, sono soggetti a dei rischi e quindi i sistemi operativi sono dotati di proprie disposizioni di sicurezza. Per questo in Windows sono stati implementati </a:t>
            </a:r>
            <a:r>
              <a:rPr lang="it-IT" sz="2400" u="sng" dirty="0">
                <a:latin typeface="Franklin Gothic Heavy" pitchFamily="34" charset="0"/>
                <a:hlinkClick r:id="rId2" tooltip="Cos’è un firewall?"/>
              </a:rPr>
              <a:t>firewall</a:t>
            </a:r>
            <a:r>
              <a:rPr lang="it-IT" sz="2400" dirty="0">
                <a:latin typeface="Franklin Gothic Heavy" pitchFamily="34" charset="0"/>
              </a:rPr>
              <a:t> e scanner antivirus di serie.</a:t>
            </a:r>
          </a:p>
        </p:txBody>
      </p:sp>
      <p:pic>
        <p:nvPicPr>
          <p:cNvPr id="7" name="Immagine 6" descr="firewall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245" y="3458309"/>
            <a:ext cx="3866661" cy="2899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3527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144</TotalTime>
  <Words>255</Words>
  <Application>Microsoft Office PowerPoint</Application>
  <PresentationFormat>Personalizzato</PresentationFormat>
  <Paragraphs>67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28" baseType="lpstr">
      <vt:lpstr>Verve</vt:lpstr>
      <vt:lpstr>IL SISTEMA OPERATIVO</vt:lpstr>
      <vt:lpstr>CHE COS’È UN SISTEMA OPERATIVO?</vt:lpstr>
      <vt:lpstr>Diapositiva 3</vt:lpstr>
      <vt:lpstr>Diapositiva 4</vt:lpstr>
      <vt:lpstr>A COSA SERVE UN SISTEMA OPERATIVO?</vt:lpstr>
      <vt:lpstr>Diapositiva 6</vt:lpstr>
      <vt:lpstr>Diapositiva 7</vt:lpstr>
      <vt:lpstr>Diapositiva 8</vt:lpstr>
      <vt:lpstr>Diapositiva 9</vt:lpstr>
      <vt:lpstr>STRUTTURA DI UN SISTEMA OPERATIVO</vt:lpstr>
      <vt:lpstr>Diapositiva 11</vt:lpstr>
      <vt:lpstr>Diapositiva 12</vt:lpstr>
      <vt:lpstr>DOVE È INSTALLATO IL SISTEMA OPERATIVO DI UN PC?</vt:lpstr>
      <vt:lpstr>Diapositiva 14</vt:lpstr>
      <vt:lpstr>QUALI SONO I SISTEMI OPERATIVI PIÙ DIFFUSI?</vt:lpstr>
      <vt:lpstr>Diapositiva 16</vt:lpstr>
      <vt:lpstr>Diapositiva 17</vt:lpstr>
      <vt:lpstr>Diapositiva 18</vt:lpstr>
      <vt:lpstr>MICROSOFT WINDOWS</vt:lpstr>
      <vt:lpstr>MICROSOFT WINDOWS</vt:lpstr>
      <vt:lpstr>macOS</vt:lpstr>
      <vt:lpstr>macOS</vt:lpstr>
      <vt:lpstr>LINUX</vt:lpstr>
      <vt:lpstr>LINUX</vt:lpstr>
      <vt:lpstr>SISTEMI OPERATIVI PER DISPOSITIVI MOBILI</vt:lpstr>
      <vt:lpstr>Diapositiva 26</vt:lpstr>
      <vt:lpstr>Diapositiva 27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 COS’È UN SISTEMA OPERATIVO?</dc:title>
  <dc:creator>LUCA</dc:creator>
  <cp:lastModifiedBy>1°B TEC</cp:lastModifiedBy>
  <cp:revision>20</cp:revision>
  <dcterms:created xsi:type="dcterms:W3CDTF">2022-01-13T19:22:49Z</dcterms:created>
  <dcterms:modified xsi:type="dcterms:W3CDTF">2023-06-05T08:15:13Z</dcterms:modified>
</cp:coreProperties>
</file>