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2" r:id="rId6"/>
    <p:sldId id="268" r:id="rId7"/>
    <p:sldId id="260" r:id="rId8"/>
    <p:sldId id="261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14" autoAdjust="0"/>
  </p:normalViewPr>
  <p:slideViewPr>
    <p:cSldViewPr snapToGrid="0" showGuides="1">
      <p:cViewPr varScale="1">
        <p:scale>
          <a:sx n="108" d="100"/>
          <a:sy n="108" d="100"/>
        </p:scale>
        <p:origin x="65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Server bandwidth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DL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Foglio1!$A$2:$A$4</c:f>
              <c:numCache>
                <c:formatCode>General</c:formatCode>
                <c:ptCount val="3"/>
                <c:pt idx="0">
                  <c:v>4</c:v>
                </c:pt>
                <c:pt idx="1">
                  <c:v>8</c:v>
                </c:pt>
                <c:pt idx="2">
                  <c:v>12</c:v>
                </c:pt>
              </c:numCache>
            </c:numRef>
          </c:cat>
          <c:val>
            <c:numRef>
              <c:f>Foglio1!$B$2:$B$4</c:f>
              <c:numCache>
                <c:formatCode>General</c:formatCode>
                <c:ptCount val="3"/>
                <c:pt idx="0">
                  <c:v>0.8</c:v>
                </c:pt>
                <c:pt idx="1">
                  <c:v>2.2999999999999998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DD-407C-A247-9A5A3F020EDA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UL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Foglio1!$A$2:$A$4</c:f>
              <c:numCache>
                <c:formatCode>General</c:formatCode>
                <c:ptCount val="3"/>
                <c:pt idx="0">
                  <c:v>4</c:v>
                </c:pt>
                <c:pt idx="1">
                  <c:v>8</c:v>
                </c:pt>
                <c:pt idx="2">
                  <c:v>12</c:v>
                </c:pt>
              </c:numCache>
            </c:numRef>
          </c:cat>
          <c:val>
            <c:numRef>
              <c:f>Foglio1!$C$2:$C$4</c:f>
              <c:numCache>
                <c:formatCode>General</c:formatCode>
                <c:ptCount val="3"/>
                <c:pt idx="0">
                  <c:v>1.1000000000000001</c:v>
                </c:pt>
                <c:pt idx="1">
                  <c:v>5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DD-407C-A247-9A5A3F020ED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4205616"/>
        <c:axId val="174200696"/>
      </c:barChart>
      <c:catAx>
        <c:axId val="174205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clients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200696"/>
        <c:crosses val="autoZero"/>
        <c:auto val="1"/>
        <c:lblAlgn val="ctr"/>
        <c:lblOffset val="100"/>
        <c:noMultiLvlLbl val="0"/>
      </c:catAx>
      <c:valAx>
        <c:axId val="174200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Bandwidth</a:t>
                </a:r>
                <a:r>
                  <a:rPr lang="en-US" baseline="0" dirty="0"/>
                  <a:t> (Mbps)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205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1DECBE-755C-49F1-A7E6-15AF7E4415D6}" type="doc">
      <dgm:prSet loTypeId="urn:microsoft.com/office/officeart/2005/8/layout/radial1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2899FEFA-7962-4901-99D7-04F98D82CC27}">
      <dgm:prSet phldrT="[Testo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it-IT" dirty="0"/>
            <a:t>Server</a:t>
          </a:r>
        </a:p>
      </dgm:t>
    </dgm:pt>
    <dgm:pt modelId="{37D7D438-78B7-492B-82D7-2F1499F924A5}" type="parTrans" cxnId="{C5F66029-0513-43C1-8C79-67C7C508D8C6}">
      <dgm:prSet/>
      <dgm:spPr/>
      <dgm:t>
        <a:bodyPr/>
        <a:lstStyle/>
        <a:p>
          <a:endParaRPr lang="it-IT"/>
        </a:p>
      </dgm:t>
    </dgm:pt>
    <dgm:pt modelId="{F7ECD503-4434-4841-9659-F3A838BCA30F}" type="sibTrans" cxnId="{C5F66029-0513-43C1-8C79-67C7C508D8C6}">
      <dgm:prSet/>
      <dgm:spPr/>
      <dgm:t>
        <a:bodyPr/>
        <a:lstStyle/>
        <a:p>
          <a:endParaRPr lang="it-IT"/>
        </a:p>
      </dgm:t>
    </dgm:pt>
    <dgm:pt modelId="{FB4ECEC3-E9B9-480F-B83C-560131636B61}">
      <dgm:prSet phldrT="[Testo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it-IT" dirty="0"/>
            <a:t>Client 1</a:t>
          </a:r>
        </a:p>
      </dgm:t>
    </dgm:pt>
    <dgm:pt modelId="{C6049889-8645-48E9-BECF-5734FD447DC7}" type="parTrans" cxnId="{E2127A93-C54B-49D0-8C39-2D46A54B908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dk1"/>
          </a:solidFill>
          <a:prstDash val="solid"/>
          <a:round/>
          <a:headEnd type="arrow" w="med" len="med"/>
          <a:tailEnd type="arrow" w="med" len="med"/>
        </a:ln>
      </dgm:spPr>
      <dgm:t>
        <a:bodyPr/>
        <a:lstStyle/>
        <a:p>
          <a:endParaRPr lang="it-IT" dirty="0"/>
        </a:p>
      </dgm:t>
    </dgm:pt>
    <dgm:pt modelId="{4DF4402D-C390-4D2E-8FF2-94617B466663}" type="sibTrans" cxnId="{E2127A93-C54B-49D0-8C39-2D46A54B9085}">
      <dgm:prSet/>
      <dgm:spPr/>
      <dgm:t>
        <a:bodyPr/>
        <a:lstStyle/>
        <a:p>
          <a:endParaRPr lang="it-IT"/>
        </a:p>
      </dgm:t>
    </dgm:pt>
    <dgm:pt modelId="{91E0E655-B8DD-4E20-8363-6D2C073A0E37}">
      <dgm:prSet phldrT="[Testo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it-IT" dirty="0"/>
            <a:t>Client 2</a:t>
          </a:r>
        </a:p>
      </dgm:t>
    </dgm:pt>
    <dgm:pt modelId="{F9A213A2-D7A7-4F37-BD2D-BFA1FE852BE0}" type="parTrans" cxnId="{0E55E4F6-B1B4-44DB-99ED-BE7AF1C88CF4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dk1"/>
          </a:solidFill>
          <a:prstDash val="solid"/>
          <a:round/>
          <a:headEnd type="arrow" w="med" len="med"/>
          <a:tailEnd type="arrow" w="med" len="med"/>
        </a:ln>
      </dgm:spPr>
      <dgm:t>
        <a:bodyPr/>
        <a:lstStyle/>
        <a:p>
          <a:endParaRPr lang="it-IT" dirty="0"/>
        </a:p>
      </dgm:t>
    </dgm:pt>
    <dgm:pt modelId="{8B1EDB90-71EA-4C0C-AA72-ABBF30B42D78}" type="sibTrans" cxnId="{0E55E4F6-B1B4-44DB-99ED-BE7AF1C88CF4}">
      <dgm:prSet/>
      <dgm:spPr/>
      <dgm:t>
        <a:bodyPr/>
        <a:lstStyle/>
        <a:p>
          <a:endParaRPr lang="it-IT"/>
        </a:p>
      </dgm:t>
    </dgm:pt>
    <dgm:pt modelId="{D6379999-03CE-43CA-82FE-28F95B769A40}">
      <dgm:prSet phldrT="[Testo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it-IT" dirty="0"/>
            <a:t>Client 3</a:t>
          </a:r>
        </a:p>
      </dgm:t>
    </dgm:pt>
    <dgm:pt modelId="{DB654BB4-DC25-4BD7-A80A-F9CF3A5B348B}" type="parTrans" cxnId="{6ACAC345-ADF7-4751-A165-F43C20B879BF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dk1"/>
          </a:solidFill>
          <a:prstDash val="solid"/>
          <a:round/>
          <a:headEnd type="arrow" w="med" len="med"/>
          <a:tailEnd type="arrow" w="med" len="med"/>
        </a:ln>
      </dgm:spPr>
      <dgm:t>
        <a:bodyPr/>
        <a:lstStyle/>
        <a:p>
          <a:endParaRPr lang="it-IT" dirty="0"/>
        </a:p>
      </dgm:t>
    </dgm:pt>
    <dgm:pt modelId="{D48673D4-8FF9-4AE2-937B-E9364B790BC5}" type="sibTrans" cxnId="{6ACAC345-ADF7-4751-A165-F43C20B879BF}">
      <dgm:prSet/>
      <dgm:spPr/>
      <dgm:t>
        <a:bodyPr/>
        <a:lstStyle/>
        <a:p>
          <a:endParaRPr lang="it-IT"/>
        </a:p>
      </dgm:t>
    </dgm:pt>
    <dgm:pt modelId="{CB995632-6377-433A-A64A-31A6F869388E}">
      <dgm:prSet phldrT="[Testo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it-IT" dirty="0"/>
            <a:t>Client 4</a:t>
          </a:r>
        </a:p>
      </dgm:t>
    </dgm:pt>
    <dgm:pt modelId="{1D394592-32BB-4B4D-8F9D-279ABD294EDD}" type="parTrans" cxnId="{B6666586-0B63-430B-819B-85E1E5F4E9D8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dk1"/>
          </a:solidFill>
          <a:prstDash val="solid"/>
          <a:round/>
          <a:headEnd type="arrow" w="med" len="med"/>
          <a:tailEnd type="arrow" w="med" len="med"/>
        </a:ln>
      </dgm:spPr>
      <dgm:t>
        <a:bodyPr/>
        <a:lstStyle/>
        <a:p>
          <a:endParaRPr lang="it-IT" dirty="0"/>
        </a:p>
      </dgm:t>
    </dgm:pt>
    <dgm:pt modelId="{2F6DCA99-FAA5-4D7C-B4E9-919427E9E95A}" type="sibTrans" cxnId="{B6666586-0B63-430B-819B-85E1E5F4E9D8}">
      <dgm:prSet/>
      <dgm:spPr/>
      <dgm:t>
        <a:bodyPr/>
        <a:lstStyle/>
        <a:p>
          <a:endParaRPr lang="it-IT"/>
        </a:p>
      </dgm:t>
    </dgm:pt>
    <dgm:pt modelId="{5D96CBBE-A5ED-4676-986B-93D2AA136FF3}" type="pres">
      <dgm:prSet presAssocID="{F21DECBE-755C-49F1-A7E6-15AF7E4415D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D1F7A68-6DC1-4D33-B661-738B34E61C4D}" type="pres">
      <dgm:prSet presAssocID="{2899FEFA-7962-4901-99D7-04F98D82CC27}" presName="centerShape" presStyleLbl="node0" presStyleIdx="0" presStyleCnt="1"/>
      <dgm:spPr/>
    </dgm:pt>
    <dgm:pt modelId="{C31336B9-C7E1-4A74-9E3E-9263BA56902D}" type="pres">
      <dgm:prSet presAssocID="{C6049889-8645-48E9-BECF-5734FD447DC7}" presName="Name9" presStyleLbl="parChTrans1D2" presStyleIdx="0" presStyleCnt="4"/>
      <dgm:spPr/>
    </dgm:pt>
    <dgm:pt modelId="{DB9485D7-5ED7-4A9B-9844-9F958C5ACDA2}" type="pres">
      <dgm:prSet presAssocID="{C6049889-8645-48E9-BECF-5734FD447DC7}" presName="connTx" presStyleLbl="parChTrans1D2" presStyleIdx="0" presStyleCnt="4"/>
      <dgm:spPr/>
    </dgm:pt>
    <dgm:pt modelId="{4F694EB0-EC4F-4A7F-8B6F-EE13FFC758D0}" type="pres">
      <dgm:prSet presAssocID="{FB4ECEC3-E9B9-480F-B83C-560131636B61}" presName="node" presStyleLbl="node1" presStyleIdx="0" presStyleCnt="4">
        <dgm:presLayoutVars>
          <dgm:bulletEnabled val="1"/>
        </dgm:presLayoutVars>
      </dgm:prSet>
      <dgm:spPr/>
    </dgm:pt>
    <dgm:pt modelId="{485DDC7B-54A4-4E46-8D50-FEBD53ABD58A}" type="pres">
      <dgm:prSet presAssocID="{F9A213A2-D7A7-4F37-BD2D-BFA1FE852BE0}" presName="Name9" presStyleLbl="parChTrans1D2" presStyleIdx="1" presStyleCnt="4"/>
      <dgm:spPr/>
    </dgm:pt>
    <dgm:pt modelId="{56F78A0F-3204-4BD2-92D6-59DD401C8FE9}" type="pres">
      <dgm:prSet presAssocID="{F9A213A2-D7A7-4F37-BD2D-BFA1FE852BE0}" presName="connTx" presStyleLbl="parChTrans1D2" presStyleIdx="1" presStyleCnt="4"/>
      <dgm:spPr/>
    </dgm:pt>
    <dgm:pt modelId="{37CC2D57-2B71-4D46-9E43-29A69528508D}" type="pres">
      <dgm:prSet presAssocID="{91E0E655-B8DD-4E20-8363-6D2C073A0E37}" presName="node" presStyleLbl="node1" presStyleIdx="1" presStyleCnt="4">
        <dgm:presLayoutVars>
          <dgm:bulletEnabled val="1"/>
        </dgm:presLayoutVars>
      </dgm:prSet>
      <dgm:spPr/>
    </dgm:pt>
    <dgm:pt modelId="{94A82F85-C2C0-4EA0-B1A0-E523DC70ABBC}" type="pres">
      <dgm:prSet presAssocID="{DB654BB4-DC25-4BD7-A80A-F9CF3A5B348B}" presName="Name9" presStyleLbl="parChTrans1D2" presStyleIdx="2" presStyleCnt="4"/>
      <dgm:spPr/>
    </dgm:pt>
    <dgm:pt modelId="{40B53243-FF64-40F9-B6D9-1275871F071A}" type="pres">
      <dgm:prSet presAssocID="{DB654BB4-DC25-4BD7-A80A-F9CF3A5B348B}" presName="connTx" presStyleLbl="parChTrans1D2" presStyleIdx="2" presStyleCnt="4"/>
      <dgm:spPr/>
    </dgm:pt>
    <dgm:pt modelId="{6E5C8EB0-D15E-4F08-9E1A-7133491E3198}" type="pres">
      <dgm:prSet presAssocID="{D6379999-03CE-43CA-82FE-28F95B769A40}" presName="node" presStyleLbl="node1" presStyleIdx="2" presStyleCnt="4">
        <dgm:presLayoutVars>
          <dgm:bulletEnabled val="1"/>
        </dgm:presLayoutVars>
      </dgm:prSet>
      <dgm:spPr/>
    </dgm:pt>
    <dgm:pt modelId="{D939BD0A-22E5-4A22-BED6-E31D514860E3}" type="pres">
      <dgm:prSet presAssocID="{1D394592-32BB-4B4D-8F9D-279ABD294EDD}" presName="Name9" presStyleLbl="parChTrans1D2" presStyleIdx="3" presStyleCnt="4"/>
      <dgm:spPr/>
    </dgm:pt>
    <dgm:pt modelId="{676DC20F-7E8C-4397-BD9D-74620E9D18E6}" type="pres">
      <dgm:prSet presAssocID="{1D394592-32BB-4B4D-8F9D-279ABD294EDD}" presName="connTx" presStyleLbl="parChTrans1D2" presStyleIdx="3" presStyleCnt="4"/>
      <dgm:spPr/>
    </dgm:pt>
    <dgm:pt modelId="{061CAE2C-6997-4C14-A4A8-49E316A5CA7B}" type="pres">
      <dgm:prSet presAssocID="{CB995632-6377-433A-A64A-31A6F869388E}" presName="node" presStyleLbl="node1" presStyleIdx="3" presStyleCnt="4">
        <dgm:presLayoutVars>
          <dgm:bulletEnabled val="1"/>
        </dgm:presLayoutVars>
      </dgm:prSet>
      <dgm:spPr/>
    </dgm:pt>
  </dgm:ptLst>
  <dgm:cxnLst>
    <dgm:cxn modelId="{ED00A804-3190-491E-9F60-DC6914F7ED60}" type="presOf" srcId="{DB654BB4-DC25-4BD7-A80A-F9CF3A5B348B}" destId="{94A82F85-C2C0-4EA0-B1A0-E523DC70ABBC}" srcOrd="0" destOrd="0" presId="urn:microsoft.com/office/officeart/2005/8/layout/radial1"/>
    <dgm:cxn modelId="{F3EC021C-4860-449E-A917-36B6DBB0A9DB}" type="presOf" srcId="{1D394592-32BB-4B4D-8F9D-279ABD294EDD}" destId="{D939BD0A-22E5-4A22-BED6-E31D514860E3}" srcOrd="0" destOrd="0" presId="urn:microsoft.com/office/officeart/2005/8/layout/radial1"/>
    <dgm:cxn modelId="{C5F66029-0513-43C1-8C79-67C7C508D8C6}" srcId="{F21DECBE-755C-49F1-A7E6-15AF7E4415D6}" destId="{2899FEFA-7962-4901-99D7-04F98D82CC27}" srcOrd="0" destOrd="0" parTransId="{37D7D438-78B7-492B-82D7-2F1499F924A5}" sibTransId="{F7ECD503-4434-4841-9659-F3A838BCA30F}"/>
    <dgm:cxn modelId="{66A9532B-5093-4E2D-9C06-08FCF9461A1C}" type="presOf" srcId="{C6049889-8645-48E9-BECF-5734FD447DC7}" destId="{C31336B9-C7E1-4A74-9E3E-9263BA56902D}" srcOrd="0" destOrd="0" presId="urn:microsoft.com/office/officeart/2005/8/layout/radial1"/>
    <dgm:cxn modelId="{66BE1A39-021D-417C-AAFD-6E26C6A34B24}" type="presOf" srcId="{2899FEFA-7962-4901-99D7-04F98D82CC27}" destId="{6D1F7A68-6DC1-4D33-B661-738B34E61C4D}" srcOrd="0" destOrd="0" presId="urn:microsoft.com/office/officeart/2005/8/layout/radial1"/>
    <dgm:cxn modelId="{6ACAC345-ADF7-4751-A165-F43C20B879BF}" srcId="{2899FEFA-7962-4901-99D7-04F98D82CC27}" destId="{D6379999-03CE-43CA-82FE-28F95B769A40}" srcOrd="2" destOrd="0" parTransId="{DB654BB4-DC25-4BD7-A80A-F9CF3A5B348B}" sibTransId="{D48673D4-8FF9-4AE2-937B-E9364B790BC5}"/>
    <dgm:cxn modelId="{0DD5AC6E-A0FC-4AB3-8383-7AA9E8BE1875}" type="presOf" srcId="{C6049889-8645-48E9-BECF-5734FD447DC7}" destId="{DB9485D7-5ED7-4A9B-9844-9F958C5ACDA2}" srcOrd="1" destOrd="0" presId="urn:microsoft.com/office/officeart/2005/8/layout/radial1"/>
    <dgm:cxn modelId="{E0CF4A70-83F4-417B-A886-798C2210F5D3}" type="presOf" srcId="{F21DECBE-755C-49F1-A7E6-15AF7E4415D6}" destId="{5D96CBBE-A5ED-4676-986B-93D2AA136FF3}" srcOrd="0" destOrd="0" presId="urn:microsoft.com/office/officeart/2005/8/layout/radial1"/>
    <dgm:cxn modelId="{28D80676-AD6A-40A9-A33F-57A24763987A}" type="presOf" srcId="{91E0E655-B8DD-4E20-8363-6D2C073A0E37}" destId="{37CC2D57-2B71-4D46-9E43-29A69528508D}" srcOrd="0" destOrd="0" presId="urn:microsoft.com/office/officeart/2005/8/layout/radial1"/>
    <dgm:cxn modelId="{B6666586-0B63-430B-819B-85E1E5F4E9D8}" srcId="{2899FEFA-7962-4901-99D7-04F98D82CC27}" destId="{CB995632-6377-433A-A64A-31A6F869388E}" srcOrd="3" destOrd="0" parTransId="{1D394592-32BB-4B4D-8F9D-279ABD294EDD}" sibTransId="{2F6DCA99-FAA5-4D7C-B4E9-919427E9E95A}"/>
    <dgm:cxn modelId="{D890158A-87EE-47DC-8069-0069EC218FA4}" type="presOf" srcId="{F9A213A2-D7A7-4F37-BD2D-BFA1FE852BE0}" destId="{56F78A0F-3204-4BD2-92D6-59DD401C8FE9}" srcOrd="1" destOrd="0" presId="urn:microsoft.com/office/officeart/2005/8/layout/radial1"/>
    <dgm:cxn modelId="{15728292-2F1B-4747-B106-935A606C2618}" type="presOf" srcId="{F9A213A2-D7A7-4F37-BD2D-BFA1FE852BE0}" destId="{485DDC7B-54A4-4E46-8D50-FEBD53ABD58A}" srcOrd="0" destOrd="0" presId="urn:microsoft.com/office/officeart/2005/8/layout/radial1"/>
    <dgm:cxn modelId="{E2127A93-C54B-49D0-8C39-2D46A54B9085}" srcId="{2899FEFA-7962-4901-99D7-04F98D82CC27}" destId="{FB4ECEC3-E9B9-480F-B83C-560131636B61}" srcOrd="0" destOrd="0" parTransId="{C6049889-8645-48E9-BECF-5734FD447DC7}" sibTransId="{4DF4402D-C390-4D2E-8FF2-94617B466663}"/>
    <dgm:cxn modelId="{A5E9BEB7-71D2-4B5A-9E30-D14053BD2D8C}" type="presOf" srcId="{DB654BB4-DC25-4BD7-A80A-F9CF3A5B348B}" destId="{40B53243-FF64-40F9-B6D9-1275871F071A}" srcOrd="1" destOrd="0" presId="urn:microsoft.com/office/officeart/2005/8/layout/radial1"/>
    <dgm:cxn modelId="{938E2DD1-6BBD-466A-A4C2-78C2DBE036D3}" type="presOf" srcId="{FB4ECEC3-E9B9-480F-B83C-560131636B61}" destId="{4F694EB0-EC4F-4A7F-8B6F-EE13FFC758D0}" srcOrd="0" destOrd="0" presId="urn:microsoft.com/office/officeart/2005/8/layout/radial1"/>
    <dgm:cxn modelId="{2457EAD6-FEB4-42E2-BB8D-1298186DB7D4}" type="presOf" srcId="{D6379999-03CE-43CA-82FE-28F95B769A40}" destId="{6E5C8EB0-D15E-4F08-9E1A-7133491E3198}" srcOrd="0" destOrd="0" presId="urn:microsoft.com/office/officeart/2005/8/layout/radial1"/>
    <dgm:cxn modelId="{78EF39E1-E81B-41CE-B1F4-8534133D248B}" type="presOf" srcId="{1D394592-32BB-4B4D-8F9D-279ABD294EDD}" destId="{676DC20F-7E8C-4397-BD9D-74620E9D18E6}" srcOrd="1" destOrd="0" presId="urn:microsoft.com/office/officeart/2005/8/layout/radial1"/>
    <dgm:cxn modelId="{F26AE4F0-24E1-4170-9153-A382479ED32B}" type="presOf" srcId="{CB995632-6377-433A-A64A-31A6F869388E}" destId="{061CAE2C-6997-4C14-A4A8-49E316A5CA7B}" srcOrd="0" destOrd="0" presId="urn:microsoft.com/office/officeart/2005/8/layout/radial1"/>
    <dgm:cxn modelId="{0E55E4F6-B1B4-44DB-99ED-BE7AF1C88CF4}" srcId="{2899FEFA-7962-4901-99D7-04F98D82CC27}" destId="{91E0E655-B8DD-4E20-8363-6D2C073A0E37}" srcOrd="1" destOrd="0" parTransId="{F9A213A2-D7A7-4F37-BD2D-BFA1FE852BE0}" sibTransId="{8B1EDB90-71EA-4C0C-AA72-ABBF30B42D78}"/>
    <dgm:cxn modelId="{7A286478-6B1D-499B-9116-3331201838D7}" type="presParOf" srcId="{5D96CBBE-A5ED-4676-986B-93D2AA136FF3}" destId="{6D1F7A68-6DC1-4D33-B661-738B34E61C4D}" srcOrd="0" destOrd="0" presId="urn:microsoft.com/office/officeart/2005/8/layout/radial1"/>
    <dgm:cxn modelId="{FF574B62-0796-45A3-8202-C12FE1736848}" type="presParOf" srcId="{5D96CBBE-A5ED-4676-986B-93D2AA136FF3}" destId="{C31336B9-C7E1-4A74-9E3E-9263BA56902D}" srcOrd="1" destOrd="0" presId="urn:microsoft.com/office/officeart/2005/8/layout/radial1"/>
    <dgm:cxn modelId="{0219A6D8-F960-49CE-B80C-73DE6C9D6B88}" type="presParOf" srcId="{C31336B9-C7E1-4A74-9E3E-9263BA56902D}" destId="{DB9485D7-5ED7-4A9B-9844-9F958C5ACDA2}" srcOrd="0" destOrd="0" presId="urn:microsoft.com/office/officeart/2005/8/layout/radial1"/>
    <dgm:cxn modelId="{32B70C84-2CA0-4CE0-ACA2-152F25A59C42}" type="presParOf" srcId="{5D96CBBE-A5ED-4676-986B-93D2AA136FF3}" destId="{4F694EB0-EC4F-4A7F-8B6F-EE13FFC758D0}" srcOrd="2" destOrd="0" presId="urn:microsoft.com/office/officeart/2005/8/layout/radial1"/>
    <dgm:cxn modelId="{AFC19B49-E09F-4B49-9D07-024A50143482}" type="presParOf" srcId="{5D96CBBE-A5ED-4676-986B-93D2AA136FF3}" destId="{485DDC7B-54A4-4E46-8D50-FEBD53ABD58A}" srcOrd="3" destOrd="0" presId="urn:microsoft.com/office/officeart/2005/8/layout/radial1"/>
    <dgm:cxn modelId="{099CA593-3F9F-4064-9751-EDD63FB87915}" type="presParOf" srcId="{485DDC7B-54A4-4E46-8D50-FEBD53ABD58A}" destId="{56F78A0F-3204-4BD2-92D6-59DD401C8FE9}" srcOrd="0" destOrd="0" presId="urn:microsoft.com/office/officeart/2005/8/layout/radial1"/>
    <dgm:cxn modelId="{99DFDEA6-8F17-4550-B934-A748FA5D9E3A}" type="presParOf" srcId="{5D96CBBE-A5ED-4676-986B-93D2AA136FF3}" destId="{37CC2D57-2B71-4D46-9E43-29A69528508D}" srcOrd="4" destOrd="0" presId="urn:microsoft.com/office/officeart/2005/8/layout/radial1"/>
    <dgm:cxn modelId="{DBDB5DDF-9ECE-4AF9-90E8-0E48E1F8EEFF}" type="presParOf" srcId="{5D96CBBE-A5ED-4676-986B-93D2AA136FF3}" destId="{94A82F85-C2C0-4EA0-B1A0-E523DC70ABBC}" srcOrd="5" destOrd="0" presId="urn:microsoft.com/office/officeart/2005/8/layout/radial1"/>
    <dgm:cxn modelId="{50CECE35-A712-4EE9-9D26-1973FAA8B64D}" type="presParOf" srcId="{94A82F85-C2C0-4EA0-B1A0-E523DC70ABBC}" destId="{40B53243-FF64-40F9-B6D9-1275871F071A}" srcOrd="0" destOrd="0" presId="urn:microsoft.com/office/officeart/2005/8/layout/radial1"/>
    <dgm:cxn modelId="{12804222-2A90-48EB-8A3A-6D649B0C1965}" type="presParOf" srcId="{5D96CBBE-A5ED-4676-986B-93D2AA136FF3}" destId="{6E5C8EB0-D15E-4F08-9E1A-7133491E3198}" srcOrd="6" destOrd="0" presId="urn:microsoft.com/office/officeart/2005/8/layout/radial1"/>
    <dgm:cxn modelId="{142373FF-4B50-4E34-B5C8-7BB9575D50AF}" type="presParOf" srcId="{5D96CBBE-A5ED-4676-986B-93D2AA136FF3}" destId="{D939BD0A-22E5-4A22-BED6-E31D514860E3}" srcOrd="7" destOrd="0" presId="urn:microsoft.com/office/officeart/2005/8/layout/radial1"/>
    <dgm:cxn modelId="{AA071507-46FE-4693-B9FE-EAC63F8C1EDF}" type="presParOf" srcId="{D939BD0A-22E5-4A22-BED6-E31D514860E3}" destId="{676DC20F-7E8C-4397-BD9D-74620E9D18E6}" srcOrd="0" destOrd="0" presId="urn:microsoft.com/office/officeart/2005/8/layout/radial1"/>
    <dgm:cxn modelId="{ED9BD2F1-2995-4945-B856-E2B471A99A3C}" type="presParOf" srcId="{5D96CBBE-A5ED-4676-986B-93D2AA136FF3}" destId="{061CAE2C-6997-4C14-A4A8-49E316A5CA7B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1F7A68-6DC1-4D33-B661-738B34E61C4D}">
      <dsp:nvSpPr>
        <dsp:cNvPr id="0" name=""/>
        <dsp:cNvSpPr/>
      </dsp:nvSpPr>
      <dsp:spPr>
        <a:xfrm>
          <a:off x="1570066" y="1978218"/>
          <a:ext cx="1205131" cy="1205131"/>
        </a:xfrm>
        <a:prstGeom prst="ellipse">
          <a:avLst/>
        </a:prstGeom>
        <a:solidFill>
          <a:schemeClr val="tx2">
            <a:lumMod val="50000"/>
            <a:lumOff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Server</a:t>
          </a:r>
        </a:p>
      </dsp:txBody>
      <dsp:txXfrm>
        <a:off x="1746553" y="2154705"/>
        <a:ext cx="852157" cy="852157"/>
      </dsp:txXfrm>
    </dsp:sp>
    <dsp:sp modelId="{C31336B9-C7E1-4A74-9E3E-9263BA56902D}">
      <dsp:nvSpPr>
        <dsp:cNvPr id="0" name=""/>
        <dsp:cNvSpPr/>
      </dsp:nvSpPr>
      <dsp:spPr>
        <a:xfrm rot="16200000">
          <a:off x="1991146" y="1771772"/>
          <a:ext cx="36297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362971" y="24960"/>
              </a:lnTo>
            </a:path>
          </a:pathLst>
        </a:custGeom>
        <a:noFill/>
        <a:ln w="9525" cap="flat" cmpd="sng" algn="ctr">
          <a:solidFill>
            <a:schemeClr val="dk1"/>
          </a:solidFill>
          <a:prstDash val="solid"/>
          <a:round/>
          <a:headEnd type="arrow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 dirty="0"/>
        </a:p>
      </dsp:txBody>
      <dsp:txXfrm>
        <a:off x="2163557" y="1787658"/>
        <a:ext cx="18148" cy="18148"/>
      </dsp:txXfrm>
    </dsp:sp>
    <dsp:sp modelId="{4F694EB0-EC4F-4A7F-8B6F-EE13FFC758D0}">
      <dsp:nvSpPr>
        <dsp:cNvPr id="0" name=""/>
        <dsp:cNvSpPr/>
      </dsp:nvSpPr>
      <dsp:spPr>
        <a:xfrm>
          <a:off x="1570066" y="410115"/>
          <a:ext cx="1205131" cy="1205131"/>
        </a:xfrm>
        <a:prstGeom prst="ellipse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/>
            <a:t>Client 1</a:t>
          </a:r>
        </a:p>
      </dsp:txBody>
      <dsp:txXfrm>
        <a:off x="1746553" y="586602"/>
        <a:ext cx="852157" cy="852157"/>
      </dsp:txXfrm>
    </dsp:sp>
    <dsp:sp modelId="{485DDC7B-54A4-4E46-8D50-FEBD53ABD58A}">
      <dsp:nvSpPr>
        <dsp:cNvPr id="0" name=""/>
        <dsp:cNvSpPr/>
      </dsp:nvSpPr>
      <dsp:spPr>
        <a:xfrm>
          <a:off x="2775197" y="2555823"/>
          <a:ext cx="36297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362971" y="24960"/>
              </a:lnTo>
            </a:path>
          </a:pathLst>
        </a:custGeom>
        <a:noFill/>
        <a:ln w="9525" cap="flat" cmpd="sng" algn="ctr">
          <a:solidFill>
            <a:schemeClr val="dk1"/>
          </a:solidFill>
          <a:prstDash val="solid"/>
          <a:round/>
          <a:headEnd type="arrow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 dirty="0"/>
        </a:p>
      </dsp:txBody>
      <dsp:txXfrm>
        <a:off x="2947609" y="2571710"/>
        <a:ext cx="18148" cy="18148"/>
      </dsp:txXfrm>
    </dsp:sp>
    <dsp:sp modelId="{37CC2D57-2B71-4D46-9E43-29A69528508D}">
      <dsp:nvSpPr>
        <dsp:cNvPr id="0" name=""/>
        <dsp:cNvSpPr/>
      </dsp:nvSpPr>
      <dsp:spPr>
        <a:xfrm>
          <a:off x="3138169" y="1978218"/>
          <a:ext cx="1205131" cy="1205131"/>
        </a:xfrm>
        <a:prstGeom prst="ellipse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/>
            <a:t>Client 2</a:t>
          </a:r>
        </a:p>
      </dsp:txBody>
      <dsp:txXfrm>
        <a:off x="3314656" y="2154705"/>
        <a:ext cx="852157" cy="852157"/>
      </dsp:txXfrm>
    </dsp:sp>
    <dsp:sp modelId="{94A82F85-C2C0-4EA0-B1A0-E523DC70ABBC}">
      <dsp:nvSpPr>
        <dsp:cNvPr id="0" name=""/>
        <dsp:cNvSpPr/>
      </dsp:nvSpPr>
      <dsp:spPr>
        <a:xfrm rot="5400000">
          <a:off x="1991146" y="3339875"/>
          <a:ext cx="36297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362971" y="24960"/>
              </a:lnTo>
            </a:path>
          </a:pathLst>
        </a:custGeom>
        <a:noFill/>
        <a:ln w="9525" cap="flat" cmpd="sng" algn="ctr">
          <a:solidFill>
            <a:schemeClr val="dk1"/>
          </a:solidFill>
          <a:prstDash val="solid"/>
          <a:round/>
          <a:headEnd type="arrow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 dirty="0"/>
        </a:p>
      </dsp:txBody>
      <dsp:txXfrm>
        <a:off x="2163557" y="3355761"/>
        <a:ext cx="18148" cy="18148"/>
      </dsp:txXfrm>
    </dsp:sp>
    <dsp:sp modelId="{6E5C8EB0-D15E-4F08-9E1A-7133491E3198}">
      <dsp:nvSpPr>
        <dsp:cNvPr id="0" name=""/>
        <dsp:cNvSpPr/>
      </dsp:nvSpPr>
      <dsp:spPr>
        <a:xfrm>
          <a:off x="1570066" y="3546321"/>
          <a:ext cx="1205131" cy="1205131"/>
        </a:xfrm>
        <a:prstGeom prst="ellipse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/>
            <a:t>Client 3</a:t>
          </a:r>
        </a:p>
      </dsp:txBody>
      <dsp:txXfrm>
        <a:off x="1746553" y="3722808"/>
        <a:ext cx="852157" cy="852157"/>
      </dsp:txXfrm>
    </dsp:sp>
    <dsp:sp modelId="{D939BD0A-22E5-4A22-BED6-E31D514860E3}">
      <dsp:nvSpPr>
        <dsp:cNvPr id="0" name=""/>
        <dsp:cNvSpPr/>
      </dsp:nvSpPr>
      <dsp:spPr>
        <a:xfrm rot="10800000">
          <a:off x="1207094" y="2555823"/>
          <a:ext cx="36297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362971" y="24960"/>
              </a:lnTo>
            </a:path>
          </a:pathLst>
        </a:custGeom>
        <a:noFill/>
        <a:ln w="9525" cap="flat" cmpd="sng" algn="ctr">
          <a:solidFill>
            <a:schemeClr val="dk1"/>
          </a:solidFill>
          <a:prstDash val="solid"/>
          <a:round/>
          <a:headEnd type="arrow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 dirty="0"/>
        </a:p>
      </dsp:txBody>
      <dsp:txXfrm rot="10800000">
        <a:off x="1379506" y="2571710"/>
        <a:ext cx="18148" cy="18148"/>
      </dsp:txXfrm>
    </dsp:sp>
    <dsp:sp modelId="{061CAE2C-6997-4C14-A4A8-49E316A5CA7B}">
      <dsp:nvSpPr>
        <dsp:cNvPr id="0" name=""/>
        <dsp:cNvSpPr/>
      </dsp:nvSpPr>
      <dsp:spPr>
        <a:xfrm>
          <a:off x="1963" y="1978218"/>
          <a:ext cx="1205131" cy="1205131"/>
        </a:xfrm>
        <a:prstGeom prst="ellipse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/>
            <a:t>Client 4</a:t>
          </a:r>
        </a:p>
      </dsp:txBody>
      <dsp:txXfrm>
        <a:off x="178450" y="2154705"/>
        <a:ext cx="852157" cy="852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5CD9B-1266-429A-9D43-79BA6375E6EE}" type="datetimeFigureOut">
              <a:rPr lang="en-US" smtClean="0"/>
              <a:t>6/26/2017</a:t>
            </a:fld>
            <a:endParaRPr lang="en-US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1BDE6-7B56-45B1-8CEB-C0D32503717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72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Starcraft example: hundreds of units on the field, huge battles, small divergences can lead to very different results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1BDE6-7B56-45B1-8CEB-C0D32503717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14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1BDE6-7B56-45B1-8CEB-C0D32503717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33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LockstepClient </a:t>
            </a:r>
            <a:r>
              <a:rPr lang="it-IT" b="1" dirty="0"/>
              <a:t>blocks</a:t>
            </a:r>
            <a:r>
              <a:rPr lang="it-IT" b="0" dirty="0"/>
              <a:t> on the queues waiting for the next inputs to be available</a:t>
            </a:r>
            <a:endParaRPr lang="en-US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1BDE6-7B56-45B1-8CEB-C0D32503717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970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The server does not generally blocks, unless there are no inputs available to forward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1BDE6-7B56-45B1-8CEB-C0D32503717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870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35"/>
            <a:ext cx="10377952" cy="1147021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47157"/>
            <a:ext cx="10377952" cy="5162204"/>
          </a:xfrm>
        </p:spPr>
        <p:txBody>
          <a:bodyPr anchor="ctr"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-7936"/>
            <a:ext cx="10377952" cy="1163406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1155471"/>
            <a:ext cx="5254294" cy="51622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6" y="1155471"/>
            <a:ext cx="5254295" cy="5162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60" r:id="rId8"/>
    <p:sldLayoutId id="2147483657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58" r:id="rId15"/>
    <p:sldLayoutId id="2147483659" r:id="rId16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9C0493-7100-4875-B81D-2D1F9B7637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Lockstep	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A49F6F7-3D5F-408B-A61D-F143F6B9EE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Study and implementation of a network library for </a:t>
            </a:r>
          </a:p>
          <a:p>
            <a:r>
              <a:rPr lang="en-US" noProof="0" dirty="0"/>
              <a:t>distributed deterministic simulations</a:t>
            </a:r>
          </a:p>
          <a:p>
            <a:r>
              <a:rPr lang="en-US" noProof="0" dirty="0"/>
              <a:t>Raffaele Zippo, Enrico Meloni</a:t>
            </a:r>
          </a:p>
        </p:txBody>
      </p:sp>
    </p:spTree>
    <p:extLst>
      <p:ext uri="{BB962C8B-B14F-4D97-AF65-F5344CB8AC3E}">
        <p14:creationId xmlns:p14="http://schemas.microsoft.com/office/powerpoint/2010/main" val="3332850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76CCD4-10C2-409A-8534-AC7982D3E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Client-side </a:t>
            </a:r>
            <a:r>
              <a:rPr lang="en-US" dirty="0"/>
              <a:t>Synchronization </a:t>
            </a:r>
            <a:r>
              <a:rPr lang="it-IT" dirty="0"/>
              <a:t>(2)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C820722-F640-4F62-A9A0-909902C905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Synchronization is achieved with a Semaphore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releases a permit when it has the next command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tries to acquire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permits from semaphore</a:t>
                </a:r>
              </a:p>
              <a:p>
                <a:pPr lvl="1"/>
                <a:r>
                  <a:rPr lang="en-US" dirty="0"/>
                  <a:t>Failure to acquire</a:t>
                </a:r>
                <a:r>
                  <a:rPr lang="it-IT" dirty="0"/>
                  <a:t>:</a:t>
                </a:r>
                <a:r>
                  <a:rPr lang="en-US" dirty="0"/>
                  <a:t> signal the application to suspend simulation, wait for all permits</a:t>
                </a:r>
              </a:p>
              <a:p>
                <a:pPr lvl="1"/>
                <a:r>
                  <a:rPr lang="en-US" dirty="0"/>
                  <a:t>Permits available: continue execution, resume simulation signal if suspended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C820722-F640-4F62-A9A0-909902C905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0572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53A20B-8AF4-4D87-8BDA-BED27D79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Server-side Synchronization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0FC49DF-5368-4FE3-AB44-B29BF39D19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execution queues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for storing input received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Semaphore is used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releases a permit as soon as it receives a command </a:t>
                </a:r>
              </a:p>
              <a:p>
                <a:r>
                  <a:rPr lang="en-US" dirty="0"/>
                  <a:t>Server waits on semaphore</a:t>
                </a:r>
              </a:p>
              <a:p>
                <a:r>
                  <a:rPr lang="en-US" dirty="0"/>
                  <a:t>When input is available, server forwards it to transmitters</a:t>
                </a:r>
              </a:p>
              <a:p>
                <a:r>
                  <a:rPr lang="en-US" dirty="0"/>
                  <a:t>Clients waits for in-order command, server waits for any command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0FC49DF-5368-4FE3-AB44-B29BF39D19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460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1F6C91-4403-4647-9E1E-D72534CA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68567B7-E00D-463B-994B-A32DC55C974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The protocol has low bandwidth needs for clients</a:t>
                </a:r>
              </a:p>
              <a:p>
                <a:pPr lvl="1"/>
                <a:r>
                  <a:rPr lang="en-US" dirty="0"/>
                  <a:t>Receives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messages</a:t>
                </a:r>
              </a:p>
              <a:p>
                <a:pPr lvl="1"/>
                <a:r>
                  <a:rPr lang="en-US" dirty="0"/>
                  <a:t>Sends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messages</a:t>
                </a:r>
              </a:p>
              <a:p>
                <a:r>
                  <a:rPr lang="en-US" dirty="0"/>
                  <a:t>Server instead has high bandwidth needs</a:t>
                </a:r>
              </a:p>
              <a:p>
                <a:pPr lvl="1"/>
                <a:r>
                  <a:rPr lang="en-US" dirty="0"/>
                  <a:t>Receives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messages</a:t>
                </a:r>
              </a:p>
              <a:p>
                <a:pPr lvl="1"/>
                <a:r>
                  <a:rPr lang="en-US" dirty="0"/>
                  <a:t>Sends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messages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68567B7-E00D-463B-994B-A32DC55C97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Segnaposto contenuto 8">
            <a:extLst>
              <a:ext uri="{FF2B5EF4-FFF2-40B4-BE49-F238E27FC236}">
                <a16:creationId xmlns:a16="http://schemas.microsoft.com/office/drawing/2014/main" id="{28AAC1EE-D47B-4521-91A1-2CE6A715BF9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25932639"/>
              </p:ext>
            </p:extLst>
          </p:nvPr>
        </p:nvGraphicFramePr>
        <p:xfrm>
          <a:off x="6607175" y="1155700"/>
          <a:ext cx="5254625" cy="5162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06048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27C02907-F9D4-406F-AC8A-FDF6BBE6B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Future </a:t>
            </a:r>
            <a:r>
              <a:rPr lang="it-IT" dirty="0" err="1"/>
              <a:t>developments</a:t>
            </a:r>
            <a:endParaRPr lang="en-US" dirty="0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BB3E74B6-C00E-43FB-8ADB-E9FE86A7E4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Receivers</a:t>
            </a:r>
            <a:r>
              <a:rPr lang="it-IT" dirty="0"/>
              <a:t> and </a:t>
            </a:r>
            <a:r>
              <a:rPr lang="it-IT" dirty="0" err="1"/>
              <a:t>transmitters</a:t>
            </a:r>
            <a:r>
              <a:rPr lang="it-IT" dirty="0"/>
              <a:t> are </a:t>
            </a:r>
            <a:r>
              <a:rPr lang="it-IT" dirty="0" err="1"/>
              <a:t>mostly</a:t>
            </a:r>
            <a:r>
              <a:rPr lang="it-IT" dirty="0"/>
              <a:t> </a:t>
            </a:r>
            <a:r>
              <a:rPr lang="it-IT" dirty="0" err="1"/>
              <a:t>idle</a:t>
            </a:r>
            <a:endParaRPr lang="it-IT" dirty="0"/>
          </a:p>
          <a:p>
            <a:r>
              <a:rPr lang="it-IT" dirty="0"/>
              <a:t>Use </a:t>
            </a:r>
            <a:r>
              <a:rPr lang="it-IT" dirty="0" err="1"/>
              <a:t>idle</a:t>
            </a:r>
            <a:r>
              <a:rPr lang="it-IT" dirty="0"/>
              <a:t> time to </a:t>
            </a:r>
            <a:r>
              <a:rPr lang="it-IT" dirty="0" err="1"/>
              <a:t>improve</a:t>
            </a:r>
            <a:r>
              <a:rPr lang="it-IT" dirty="0"/>
              <a:t> </a:t>
            </a:r>
            <a:r>
              <a:rPr lang="it-IT" dirty="0" err="1"/>
              <a:t>serialization</a:t>
            </a:r>
            <a:endParaRPr lang="it-IT" dirty="0"/>
          </a:p>
          <a:p>
            <a:pPr lvl="1"/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objective</a:t>
            </a:r>
            <a:r>
              <a:rPr lang="it-IT" dirty="0"/>
              <a:t>: </a:t>
            </a:r>
            <a:r>
              <a:rPr lang="it-IT" dirty="0" err="1"/>
              <a:t>reducing</a:t>
            </a:r>
            <a:r>
              <a:rPr lang="it-IT" dirty="0"/>
              <a:t> </a:t>
            </a:r>
            <a:r>
              <a:rPr lang="it-IT" dirty="0" err="1"/>
              <a:t>bandwidth</a:t>
            </a:r>
            <a:endParaRPr lang="it-IT" dirty="0"/>
          </a:p>
          <a:p>
            <a:r>
              <a:rPr lang="it-IT" dirty="0"/>
              <a:t>Optional P2P </a:t>
            </a:r>
            <a:r>
              <a:rPr lang="it-IT" dirty="0" err="1"/>
              <a:t>architecture</a:t>
            </a:r>
            <a:endParaRPr lang="it-IT" dirty="0"/>
          </a:p>
          <a:p>
            <a:pPr lvl="1"/>
            <a:r>
              <a:rPr lang="it-IT" dirty="0"/>
              <a:t>For high-</a:t>
            </a:r>
            <a:r>
              <a:rPr lang="it-IT" dirty="0" err="1"/>
              <a:t>bandwidth</a:t>
            </a:r>
            <a:r>
              <a:rPr lang="it-IT" dirty="0"/>
              <a:t> clients (LAN)</a:t>
            </a:r>
          </a:p>
          <a:p>
            <a:r>
              <a:rPr lang="it-IT" dirty="0" err="1"/>
              <a:t>Adaptive</a:t>
            </a:r>
            <a:r>
              <a:rPr lang="it-IT" dirty="0"/>
              <a:t> input-to-</a:t>
            </a:r>
            <a:r>
              <a:rPr lang="it-IT" dirty="0" err="1"/>
              <a:t>execution</a:t>
            </a:r>
            <a:r>
              <a:rPr lang="it-IT" dirty="0"/>
              <a:t> delay</a:t>
            </a:r>
          </a:p>
          <a:p>
            <a:r>
              <a:rPr lang="it-IT" dirty="0"/>
              <a:t>Security</a:t>
            </a:r>
          </a:p>
          <a:p>
            <a:pPr lvl="1"/>
            <a:r>
              <a:rPr lang="it-IT" dirty="0" err="1"/>
              <a:t>Authentication</a:t>
            </a:r>
            <a:endParaRPr lang="it-IT" dirty="0"/>
          </a:p>
          <a:p>
            <a:pPr lvl="1"/>
            <a:r>
              <a:rPr lang="it-IT" dirty="0" err="1"/>
              <a:t>Integrity</a:t>
            </a:r>
            <a:endParaRPr lang="it-IT" dirty="0"/>
          </a:p>
          <a:p>
            <a:pPr lvl="1"/>
            <a:r>
              <a:rPr lang="it-IT" dirty="0"/>
              <a:t>State </a:t>
            </a:r>
            <a:r>
              <a:rPr lang="it-IT" dirty="0" err="1"/>
              <a:t>validation</a:t>
            </a:r>
            <a:r>
              <a:rPr lang="it-IT" dirty="0"/>
              <a:t> (anti-</a:t>
            </a:r>
            <a:r>
              <a:rPr lang="it-IT" dirty="0" err="1"/>
              <a:t>cheat</a:t>
            </a:r>
            <a:r>
              <a:rPr lang="it-IT" dirty="0"/>
              <a:t>)</a:t>
            </a:r>
            <a:endParaRPr lang="en-US" dirty="0"/>
          </a:p>
        </p:txBody>
      </p:sp>
      <p:pic>
        <p:nvPicPr>
          <p:cNvPr id="15" name="Segnaposto contenuto 14">
            <a:extLst>
              <a:ext uri="{FF2B5EF4-FFF2-40B4-BE49-F238E27FC236}">
                <a16:creationId xmlns:a16="http://schemas.microsoft.com/office/drawing/2014/main" id="{A1701B6E-9C02-49D6-9B45-DEC18EB889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4167" y="1603911"/>
            <a:ext cx="5487634" cy="4347844"/>
          </a:xfrm>
        </p:spPr>
      </p:pic>
    </p:spTree>
    <p:extLst>
      <p:ext uri="{BB962C8B-B14F-4D97-AF65-F5344CB8AC3E}">
        <p14:creationId xmlns:p14="http://schemas.microsoft.com/office/powerpoint/2010/main" val="838999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BB4431-16DC-419D-A273-065B9459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7DD90C-FF27-4BF3-A557-E1EEFCDCB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Inputs for the simulation are generated by clients</a:t>
            </a:r>
          </a:p>
          <a:p>
            <a:r>
              <a:rPr lang="en-US" noProof="0" dirty="0"/>
              <a:t>Each client computes the new state of the simulation by applying inputs</a:t>
            </a:r>
          </a:p>
          <a:p>
            <a:r>
              <a:rPr lang="en-US" noProof="0" dirty="0"/>
              <a:t>All the clients need a coherent view of the state</a:t>
            </a:r>
          </a:p>
          <a:p>
            <a:r>
              <a:rPr lang="en-US" noProof="0" dirty="0"/>
              <a:t>Case study: Multiplayer RTS</a:t>
            </a:r>
          </a:p>
        </p:txBody>
      </p:sp>
    </p:spTree>
    <p:extLst>
      <p:ext uri="{BB962C8B-B14F-4D97-AF65-F5344CB8AC3E}">
        <p14:creationId xmlns:p14="http://schemas.microsoft.com/office/powerpoint/2010/main" val="3531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6E5DC3-2A57-47D4-B3F4-453C427C8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FrameQueue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D187B3-80C3-434C-9335-CBE365F6F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47157"/>
            <a:ext cx="10377952" cy="3710069"/>
          </a:xfrm>
        </p:spPr>
        <p:txBody>
          <a:bodyPr/>
          <a:lstStyle/>
          <a:p>
            <a:r>
              <a:rPr lang="en-US" noProof="0" dirty="0"/>
              <a:t>Time is divided in chunks called </a:t>
            </a:r>
            <a:r>
              <a:rPr lang="en-US" i="1" noProof="0" dirty="0"/>
              <a:t>frames</a:t>
            </a:r>
            <a:r>
              <a:rPr lang="en-US" noProof="0" dirty="0"/>
              <a:t>. Each input is assigned to a frame</a:t>
            </a:r>
          </a:p>
          <a:p>
            <a:r>
              <a:rPr lang="en-US" noProof="0" dirty="0"/>
              <a:t>All clients execute the same input during the same frame</a:t>
            </a:r>
          </a:p>
          <a:p>
            <a:r>
              <a:rPr lang="en-US" noProof="0" dirty="0"/>
              <a:t>By scheduling new inputs for a later frame, we can introduce enough delay to propagate it to all clients and keep executing without interruptions</a:t>
            </a:r>
          </a:p>
          <a:p>
            <a:r>
              <a:rPr lang="it-IT" dirty="0"/>
              <a:t>T</a:t>
            </a:r>
            <a:r>
              <a:rPr lang="en-US" dirty="0"/>
              <a:t>he delay introduced should be dimensioned for the application requirements and network characteristics</a:t>
            </a:r>
            <a:endParaRPr lang="en-US" noProof="0" dirty="0"/>
          </a:p>
          <a:p>
            <a:pPr marL="0" indent="0">
              <a:buNone/>
            </a:pPr>
            <a:endParaRPr lang="en-US" noProof="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30CBFFE-2FBC-4846-8991-5AB6FAEAE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725" y="4087953"/>
            <a:ext cx="6051120" cy="240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500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71A405-4357-4CCA-8917-6A2650FA9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Network architecture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73DDA46D-D1D6-4F02-BA36-B61225E615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852858"/>
              </p:ext>
            </p:extLst>
          </p:nvPr>
        </p:nvGraphicFramePr>
        <p:xfrm>
          <a:off x="7516536" y="1147156"/>
          <a:ext cx="4345264" cy="5161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ABA28E56-4BA4-4B98-B176-AD609A25C245}"/>
              </a:ext>
            </a:extLst>
          </p:cNvPr>
          <p:cNvSpPr txBox="1">
            <a:spLocks/>
          </p:cNvSpPr>
          <p:nvPr/>
        </p:nvSpPr>
        <p:spPr>
          <a:xfrm>
            <a:off x="1484309" y="1147157"/>
            <a:ext cx="6031765" cy="5162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Client-Server architecture</a:t>
            </a:r>
          </a:p>
          <a:p>
            <a:pPr lvl="1"/>
            <a:r>
              <a:rPr lang="en-US" dirty="0"/>
              <a:t>Each clients sends its inputs to the server</a:t>
            </a:r>
          </a:p>
          <a:p>
            <a:pPr lvl="1"/>
            <a:r>
              <a:rPr lang="en-US" dirty="0"/>
              <a:t>The server forwards to each client others’ inputs</a:t>
            </a:r>
          </a:p>
          <a:p>
            <a:r>
              <a:rPr lang="en-US" dirty="0"/>
              <a:t>Better performance and scalability</a:t>
            </a:r>
          </a:p>
          <a:p>
            <a:pPr lvl="1"/>
            <a:r>
              <a:rPr lang="en-US" dirty="0"/>
              <a:t>Assuming better client-server connection</a:t>
            </a:r>
          </a:p>
          <a:p>
            <a:pPr lvl="1"/>
            <a:r>
              <a:rPr lang="en-US" dirty="0"/>
              <a:t>P2P would easily saturate client’s upload and increase delays</a:t>
            </a:r>
          </a:p>
        </p:txBody>
      </p:sp>
    </p:spTree>
    <p:extLst>
      <p:ext uri="{BB962C8B-B14F-4D97-AF65-F5344CB8AC3E}">
        <p14:creationId xmlns:p14="http://schemas.microsoft.com/office/powerpoint/2010/main" val="4265388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C9E943-D25D-4689-A7BD-0F0BBC00F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protocol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10E92B-61DF-4A55-8FD0-604932396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47157"/>
            <a:ext cx="10377951" cy="5164866"/>
          </a:xfrm>
        </p:spPr>
        <p:txBody>
          <a:bodyPr/>
          <a:lstStyle/>
          <a:p>
            <a:r>
              <a:rPr lang="en-US" dirty="0"/>
              <a:t>Custom protocol based on UDP</a:t>
            </a:r>
          </a:p>
          <a:p>
            <a:pPr lvl="1"/>
            <a:r>
              <a:rPr lang="en-US" dirty="0"/>
              <a:t>Reliability</a:t>
            </a:r>
          </a:p>
          <a:p>
            <a:pPr lvl="1"/>
            <a:r>
              <a:rPr lang="en-US" dirty="0"/>
              <a:t>Minimum delay</a:t>
            </a:r>
          </a:p>
          <a:p>
            <a:r>
              <a:rPr lang="en-US" dirty="0"/>
              <a:t>LockstepCommand: interface implementing Serializable</a:t>
            </a:r>
          </a:p>
          <a:p>
            <a:pPr lvl="1"/>
            <a:r>
              <a:rPr lang="en-US" dirty="0"/>
              <a:t>Implemented by the application command</a:t>
            </a:r>
          </a:p>
          <a:p>
            <a:pPr lvl="1"/>
            <a:r>
              <a:rPr lang="en-US" dirty="0"/>
              <a:t>Using Java serialization leads to high bandwidth usage</a:t>
            </a:r>
          </a:p>
          <a:p>
            <a:pPr lvl="1"/>
            <a:r>
              <a:rPr lang="en-US" dirty="0"/>
              <a:t>Minor solution by adding GZIP compression of outgoing packets</a:t>
            </a:r>
          </a:p>
        </p:txBody>
      </p:sp>
    </p:spTree>
    <p:extLst>
      <p:ext uri="{BB962C8B-B14F-4D97-AF65-F5344CB8AC3E}">
        <p14:creationId xmlns:p14="http://schemas.microsoft.com/office/powerpoint/2010/main" val="2042185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128414-ED6E-4FCE-80E2-90CDD9BC8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181" y="2725579"/>
            <a:ext cx="10793508" cy="1420293"/>
          </a:xfrm>
        </p:spPr>
        <p:txBody>
          <a:bodyPr/>
          <a:lstStyle/>
          <a:p>
            <a:r>
              <a:rPr lang="it-IT" dirty="0"/>
              <a:t>Software </a:t>
            </a:r>
            <a:r>
              <a:rPr lang="it-IT" dirty="0" err="1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441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E344A0-2016-4BC4-9136-1B5404CC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Client Structure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7AA29742-3E6C-4923-ACA8-30C572A58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09883" y="1147156"/>
            <a:ext cx="7726803" cy="533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233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B3AE1C-B56D-49F9-9BB0-3D952F5E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Server structure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FCFB5C4A-41F0-49E8-AC8A-F907A28C1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03872" y="1724967"/>
            <a:ext cx="9538825" cy="382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2418E9-8617-4076-8E4D-42D11156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Synchronization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A8ADF4C-0CB6-4C97-814D-C93FDE044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clients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each one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execution queues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stores every received input generated by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keep track of the next frame number, let’s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needs command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from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to execute frame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some command is missing in its queue, client stops and wait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A8ADF4C-0CB6-4C97-814D-C93FDE044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551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ss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TM03457496[[fn=Parallasse]]</Template>
  <TotalTime>385</TotalTime>
  <Words>517</Words>
  <Application>Microsoft Office PowerPoint</Application>
  <PresentationFormat>Widescreen</PresentationFormat>
  <Paragraphs>83</Paragraphs>
  <Slides>13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Corbel</vt:lpstr>
      <vt:lpstr>Parallasse</vt:lpstr>
      <vt:lpstr>Lockstep </vt:lpstr>
      <vt:lpstr>Presentazione standard di PowerPoint</vt:lpstr>
      <vt:lpstr>The FrameQueue</vt:lpstr>
      <vt:lpstr>Network architecture</vt:lpstr>
      <vt:lpstr>Network protocol</vt:lpstr>
      <vt:lpstr>Software demonstration</vt:lpstr>
      <vt:lpstr>Client Structure</vt:lpstr>
      <vt:lpstr>Server structure</vt:lpstr>
      <vt:lpstr>Client-side Synchronization (1)</vt:lpstr>
      <vt:lpstr>Client-side Synchronization (2)</vt:lpstr>
      <vt:lpstr>Server-side Synchronization</vt:lpstr>
      <vt:lpstr>Scalability</vt:lpstr>
      <vt:lpstr>Future developments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Raffaele Zippo</dc:creator>
  <cp:lastModifiedBy>Raffaele Zippo</cp:lastModifiedBy>
  <cp:revision>17</cp:revision>
  <dcterms:created xsi:type="dcterms:W3CDTF">2017-06-25T16:05:19Z</dcterms:created>
  <dcterms:modified xsi:type="dcterms:W3CDTF">2017-06-26T09:39:55Z</dcterms:modified>
</cp:coreProperties>
</file>