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91" r:id="rId4"/>
    <p:sldId id="282" r:id="rId5"/>
    <p:sldId id="283" r:id="rId6"/>
    <p:sldId id="281" r:id="rId7"/>
    <p:sldId id="269" r:id="rId8"/>
    <p:sldId id="270" r:id="rId9"/>
    <p:sldId id="284" r:id="rId10"/>
    <p:sldId id="285" r:id="rId11"/>
    <p:sldId id="288" r:id="rId12"/>
    <p:sldId id="286" r:id="rId13"/>
    <p:sldId id="289" r:id="rId14"/>
    <p:sldId id="290" r:id="rId15"/>
    <p:sldId id="294" r:id="rId16"/>
    <p:sldId id="293" r:id="rId17"/>
    <p:sldId id="287" r:id="rId18"/>
    <p:sldId id="295" r:id="rId19"/>
    <p:sldId id="296" r:id="rId20"/>
    <p:sldId id="280" r:id="rId21"/>
  </p:sldIdLst>
  <p:sldSz cx="20104100" cy="11303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>
        <a:tab pos="1625600" algn="l"/>
      </a:tabLst>
      <a:defRPr kumimoji="0" sz="40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43"/>
    <p:restoredTop sz="57267"/>
  </p:normalViewPr>
  <p:slideViewPr>
    <p:cSldViewPr snapToGrid="0" snapToObjects="1">
      <p:cViewPr varScale="1">
        <p:scale>
          <a:sx n="76" d="100"/>
          <a:sy n="76" d="100"/>
        </p:scale>
        <p:origin x="46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8" name="Shape 6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b="1" i="0" u="none" strike="noStrike" dirty="0">
              <a:effectLst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049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46646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43503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30688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285966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76357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38837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8465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998859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779789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813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7344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992077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34228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0" name="Уровень текста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9" name="Уровень текста 1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8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1005205" y="2601148"/>
            <a:ext cx="8745285" cy="7464174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9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4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k object 16"/>
          <p:cNvSpPr/>
          <p:nvPr/>
        </p:nvSpPr>
        <p:spPr>
          <a:xfrm>
            <a:off x="-1" y="-1"/>
            <a:ext cx="20104102" cy="1130855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tabLst/>
              <a:defRPr sz="2400">
                <a:solidFill>
                  <a:srgbClr val="005CFF"/>
                </a:solidFill>
                <a:latin typeface="Suisse Intl Regular"/>
                <a:ea typeface="Suisse Intl Regular"/>
                <a:cs typeface="Suisse Intl Regular"/>
                <a:sym typeface="Suisse Intl Regular"/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735783" y="510844"/>
            <a:ext cx="16632530" cy="2266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1448314" y="3746348"/>
            <a:ext cx="17207471" cy="3156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9098896" y="10517695"/>
            <a:ext cx="571501" cy="5969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 spd="med"/>
  <p:txStyles>
    <p:titleStyle>
      <a:lvl1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1pPr>
      <a:lvl2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2pPr>
      <a:lvl3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3pPr>
      <a:lvl4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4pPr>
      <a:lvl5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5pPr>
      <a:lvl6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6pPr>
      <a:lvl7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7pPr>
      <a:lvl8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8pPr>
      <a:lvl9pPr marL="0" marR="508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FFFFFF"/>
          </a:solidFill>
          <a:uFillTx/>
          <a:latin typeface="YS Display Regular"/>
          <a:ea typeface="YS Display Regular"/>
          <a:cs typeface="YS Display Regular"/>
          <a:sym typeface="YS Display Regular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5CFF"/>
          </a:solidFill>
          <a:uFillTx/>
          <a:latin typeface="Suisse Intl Regular"/>
          <a:ea typeface="Suisse Intl Regular"/>
          <a:cs typeface="Suisse Intl Regular"/>
          <a:sym typeface="Suisse Intl Regular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625600" algn="l"/>
        </a:tabLst>
        <a:defRPr sz="4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YS T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object 3"/>
          <p:cNvSpPr txBox="1">
            <a:spLocks noGrp="1"/>
          </p:cNvSpPr>
          <p:nvPr>
            <p:ph type="title"/>
          </p:nvPr>
        </p:nvSpPr>
        <p:spPr>
          <a:xfrm>
            <a:off x="401562" y="265737"/>
            <a:ext cx="16430171" cy="3408796"/>
          </a:xfrm>
          <a:prstGeom prst="rect">
            <a:avLst/>
          </a:prstGeom>
        </p:spPr>
        <p:txBody>
          <a:bodyPr/>
          <a:lstStyle>
            <a:lvl1pPr indent="12700"/>
          </a:lstStyle>
          <a:p>
            <a:r>
              <a:rPr lang="en-US" dirty="0" err="1"/>
              <a:t>Неп</a:t>
            </a:r>
            <a:r>
              <a:rPr lang="ru-RU" dirty="0" err="1"/>
              <a:t>рерывная</a:t>
            </a:r>
            <a:r>
              <a:rPr lang="ru-RU" dirty="0"/>
              <a:t> интеграция</a:t>
            </a:r>
            <a:br>
              <a:rPr lang="en-US" dirty="0"/>
            </a:br>
            <a:r>
              <a:rPr lang="en-US" dirty="0"/>
              <a:t>Gitlab CI</a:t>
            </a:r>
            <a:endParaRPr dirty="0"/>
          </a:p>
        </p:txBody>
      </p:sp>
      <p:sp>
        <p:nvSpPr>
          <p:cNvPr id="72" name="Имя Фамилия,…"/>
          <p:cNvSpPr txBox="1"/>
          <p:nvPr/>
        </p:nvSpPr>
        <p:spPr>
          <a:xfrm>
            <a:off x="14757557" y="9738969"/>
            <a:ext cx="4993138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b">
            <a:spAutoFit/>
          </a:bodyPr>
          <a:lstStyle/>
          <a:p>
            <a: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Женя Ахметзянов, наставник </a:t>
            </a:r>
            <a:r>
              <a:rPr lang="en-US" dirty="0"/>
              <a:t>DevOps</a:t>
            </a:r>
            <a:endParaRPr dirty="0"/>
          </a:p>
        </p:txBody>
      </p:sp>
      <p:pic>
        <p:nvPicPr>
          <p:cNvPr id="73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Слайд с примером кода"/>
          <p:cNvSpPr txBox="1"/>
          <p:nvPr/>
        </p:nvSpPr>
        <p:spPr>
          <a:xfrm>
            <a:off x="397281" y="394733"/>
            <a:ext cx="11351374" cy="1059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en-US" dirty="0"/>
              <a:t>CI best practice</a:t>
            </a:r>
            <a:endParaRPr dirty="0"/>
          </a:p>
        </p:txBody>
      </p:sp>
      <p:sp>
        <p:nvSpPr>
          <p:cNvPr id="9" name="Слайд с примером кода">
            <a:extLst>
              <a:ext uri="{FF2B5EF4-FFF2-40B4-BE49-F238E27FC236}">
                <a16:creationId xmlns:a16="http://schemas.microsoft.com/office/drawing/2014/main" id="{D6E1C400-FF9D-2845-F959-DBA8D909D8E7}"/>
              </a:ext>
            </a:extLst>
          </p:cNvPr>
          <p:cNvSpPr txBox="1"/>
          <p:nvPr/>
        </p:nvSpPr>
        <p:spPr>
          <a:xfrm>
            <a:off x="1443986" y="2573747"/>
            <a:ext cx="13170939" cy="3077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77500" lnSpcReduction="20000"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pPr marL="914400" indent="-914400">
              <a:buAutoNum type="arabicPeriod"/>
            </a:pPr>
            <a:r>
              <a:rPr lang="ru-RU" dirty="0" err="1"/>
              <a:t>Коммитьте</a:t>
            </a:r>
            <a:r>
              <a:rPr lang="ru-RU" dirty="0"/>
              <a:t> раньше, </a:t>
            </a:r>
            <a:r>
              <a:rPr lang="ru-RU" dirty="0" err="1"/>
              <a:t>коммитьте</a:t>
            </a:r>
            <a:r>
              <a:rPr lang="ru-RU" dirty="0"/>
              <a:t> чаще</a:t>
            </a:r>
          </a:p>
          <a:p>
            <a:pPr marL="914400" indent="-914400">
              <a:buAutoNum type="arabicPeriod"/>
            </a:pPr>
            <a:r>
              <a:rPr lang="ru-RU" dirty="0"/>
              <a:t>Постоянно изучайте документацию</a:t>
            </a:r>
          </a:p>
          <a:p>
            <a:pPr marL="914400" indent="-914400">
              <a:buAutoNum type="arabicPeriod"/>
            </a:pPr>
            <a:r>
              <a:rPr lang="ru-RU" dirty="0"/>
              <a:t>Оптимизируйте стадии </a:t>
            </a:r>
            <a:r>
              <a:rPr lang="ru-RU" dirty="0" err="1"/>
              <a:t>пайплайна</a:t>
            </a:r>
            <a:endParaRPr lang="ru-RU" dirty="0"/>
          </a:p>
          <a:p>
            <a:pPr marL="914400" indent="-914400">
              <a:buAutoNum type="arabicPeriod"/>
            </a:pPr>
            <a:r>
              <a:rPr lang="ru-RU" dirty="0"/>
              <a:t>Используйте «неудачи» для улучшения процессов</a:t>
            </a:r>
          </a:p>
          <a:p>
            <a:pPr marL="914400" indent="-914400">
              <a:buAutoNum type="arabicPeriod"/>
            </a:pPr>
            <a:r>
              <a:rPr lang="ru-RU" dirty="0"/>
              <a:t>Делайте «сборки» быстрыми и простыми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07D27-144D-F9FF-7BFA-946E38F21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6133" y="5202293"/>
            <a:ext cx="8354562" cy="51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599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object 4"/>
          <p:cNvSpPr txBox="1"/>
          <p:nvPr/>
        </p:nvSpPr>
        <p:spPr>
          <a:xfrm>
            <a:off x="434615" y="2502128"/>
            <a:ext cx="9184783" cy="5886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Артефакты определяются для задач</a:t>
            </a:r>
            <a:endParaRPr dirty="0"/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Задачи</a:t>
            </a:r>
            <a:r>
              <a:rPr lang="en-US" dirty="0"/>
              <a:t> (jobs) </a:t>
            </a:r>
            <a:r>
              <a:rPr lang="ru-RU" dirty="0"/>
              <a:t>более поздних этапов </a:t>
            </a:r>
            <a:r>
              <a:rPr lang="en-US" dirty="0"/>
              <a:t>(stages) </a:t>
            </a:r>
            <a:r>
              <a:rPr lang="ru-RU" dirty="0"/>
              <a:t>могут использовать артефакты</a:t>
            </a:r>
            <a:endParaRPr dirty="0"/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Разные проекты не могут совместно использовать артефакты задач</a:t>
            </a:r>
            <a:endParaRPr dirty="0"/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Срок хранения артефактов по умолчанию 30 дней</a:t>
            </a:r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Срок действия последних артефактов не истекает, если включить их </a:t>
            </a:r>
            <a:r>
              <a:rPr lang="en-GB" i="1" dirty="0"/>
              <a:t>keep latest artifacts</a:t>
            </a:r>
            <a:endParaRPr i="1" dirty="0"/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Используя </a:t>
            </a:r>
            <a:r>
              <a:rPr lang="en-US" i="1" dirty="0"/>
              <a:t>dependencies</a:t>
            </a:r>
            <a:r>
              <a:rPr lang="en-US" dirty="0"/>
              <a:t> </a:t>
            </a:r>
            <a:r>
              <a:rPr lang="ru-RU" dirty="0"/>
              <a:t>можно контролировать передачу артефактов задачам</a:t>
            </a:r>
            <a:endParaRPr dirty="0"/>
          </a:p>
        </p:txBody>
      </p:sp>
      <p:sp>
        <p:nvSpPr>
          <p:cNvPr id="157" name="Слайд с примером кода"/>
          <p:cNvSpPr txBox="1"/>
          <p:nvPr/>
        </p:nvSpPr>
        <p:spPr>
          <a:xfrm>
            <a:off x="397281" y="394734"/>
            <a:ext cx="10713171" cy="824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en-US" dirty="0" err="1"/>
              <a:t>Сбор</a:t>
            </a:r>
            <a:r>
              <a:rPr lang="ru-RU" dirty="0"/>
              <a:t>ка проекта: артефакты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3963E5-8553-138B-C34C-A03EB3AD12FD}"/>
              </a:ext>
            </a:extLst>
          </p:cNvPr>
          <p:cNvSpPr/>
          <p:nvPr/>
        </p:nvSpPr>
        <p:spPr>
          <a:xfrm>
            <a:off x="10195096" y="1725471"/>
            <a:ext cx="10052050" cy="75405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build-backend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stage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build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script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echo "ARTIFACT_JOB_ID=${CI_JOB_ID}" &gt; 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CI_JOB_ID.txt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cd backend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  - 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mvn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 package</a:t>
            </a:r>
          </a:p>
          <a:p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artifacts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  paths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  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backend/target/sausage-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store.jar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200" dirty="0">
                <a:solidFill>
                  <a:srgbClr val="6A737D"/>
                </a:solidFill>
                <a:latin typeface="Menlo" panose="020B0609030804020204" pitchFamily="49" charset="0"/>
              </a:rPr>
              <a:t># SAST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 err="1">
                <a:solidFill>
                  <a:srgbClr val="22863A"/>
                </a:solidFill>
                <a:latin typeface="Menlo" panose="020B0609030804020204" pitchFamily="49" charset="0"/>
              </a:rPr>
              <a:t>spotbugs-sast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dependencies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build-backend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 variables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   COMPILE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"false"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   JAVA_OPTS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-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XX:MaxRAMPercentage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=90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   MAVEN_REPO_PATH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${CI_PROJECT_DIR}/.m2/repository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200" dirty="0" err="1">
                <a:solidFill>
                  <a:srgbClr val="22863A"/>
                </a:solidFill>
                <a:latin typeface="Menlo" panose="020B0609030804020204" pitchFamily="49" charset="0"/>
              </a:rPr>
              <a:t>nodejs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-scan-</a:t>
            </a:r>
            <a:r>
              <a:rPr lang="en-GB" sz="2200" dirty="0" err="1">
                <a:solidFill>
                  <a:srgbClr val="22863A"/>
                </a:solidFill>
                <a:latin typeface="Menlo" panose="020B0609030804020204" pitchFamily="49" charset="0"/>
              </a:rPr>
              <a:t>sast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rules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when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never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32021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object 4"/>
          <p:cNvSpPr txBox="1"/>
          <p:nvPr/>
        </p:nvSpPr>
        <p:spPr>
          <a:xfrm>
            <a:off x="9237636" y="1488019"/>
            <a:ext cx="10866464" cy="4901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Кэш:</a:t>
            </a:r>
            <a:endParaRPr lang="en-US" dirty="0"/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Определятся для задач (блок </a:t>
            </a:r>
            <a:r>
              <a:rPr lang="en-US" i="1" dirty="0"/>
              <a:t>cache</a:t>
            </a:r>
            <a:r>
              <a:rPr lang="ru-RU" dirty="0"/>
              <a:t>)</a:t>
            </a:r>
            <a:endParaRPr dirty="0"/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Последующие конвейеры могут использовать кэш</a:t>
            </a:r>
            <a:endParaRPr dirty="0"/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Последующие задачи в том же конвейере могут использовать кэш, если зависимости идентичны</a:t>
            </a:r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Разные проекты не могут использовать кэш совместно</a:t>
            </a:r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Кэш хранится там, где запускается </a:t>
            </a:r>
            <a:r>
              <a:rPr lang="en-US" dirty="0"/>
              <a:t>Gitlab Runner </a:t>
            </a:r>
            <a:r>
              <a:rPr lang="ru-RU" dirty="0"/>
              <a:t>и загружается в </a:t>
            </a:r>
            <a:r>
              <a:rPr lang="en-US" dirty="0"/>
              <a:t>S3, </a:t>
            </a:r>
            <a:r>
              <a:rPr lang="ru-RU" dirty="0"/>
              <a:t>если включен распределенный кэш</a:t>
            </a:r>
            <a:endParaRPr dirty="0"/>
          </a:p>
        </p:txBody>
      </p:sp>
      <p:sp>
        <p:nvSpPr>
          <p:cNvPr id="157" name="Слайд с примером кода"/>
          <p:cNvSpPr txBox="1"/>
          <p:nvPr/>
        </p:nvSpPr>
        <p:spPr>
          <a:xfrm>
            <a:off x="397281" y="394734"/>
            <a:ext cx="10713171" cy="824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ru-RU" dirty="0"/>
              <a:t>Ускорение сборки: кэширование</a:t>
            </a:r>
            <a:endParaRPr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36565640-BEB9-BA1C-3A44-FDE5E1402D84}"/>
              </a:ext>
            </a:extLst>
          </p:cNvPr>
          <p:cNvSpPr txBox="1"/>
          <p:nvPr/>
        </p:nvSpPr>
        <p:spPr>
          <a:xfrm>
            <a:off x="1676816" y="7110746"/>
            <a:ext cx="13937255" cy="254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Хорошие практики:</a:t>
            </a:r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Тегируйте </a:t>
            </a:r>
            <a:r>
              <a:rPr lang="ru-RU" dirty="0" err="1"/>
              <a:t>раннеры</a:t>
            </a:r>
            <a:r>
              <a:rPr lang="ru-RU" dirty="0"/>
              <a:t>, используйте тэги в задачах, которым необходим кэш</a:t>
            </a:r>
            <a:endParaRPr dirty="0"/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Используйте </a:t>
            </a:r>
            <a:r>
              <a:rPr lang="ru-RU" dirty="0" err="1"/>
              <a:t>раннеры</a:t>
            </a:r>
            <a:r>
              <a:rPr lang="ru-RU" dirty="0"/>
              <a:t> под конкретный проект</a:t>
            </a:r>
            <a:endParaRPr dirty="0"/>
          </a:p>
          <a:p>
            <a:pPr marL="427789" indent="-427789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Используйте ключ для кэша под ваш </a:t>
            </a:r>
            <a:r>
              <a:rPr lang="ru-RU" dirty="0" err="1"/>
              <a:t>воркфлоу</a:t>
            </a:r>
            <a:endParaRPr lang="ru-RU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1CFB24-717B-79E5-6E1C-D10B8C4D6ED0}"/>
              </a:ext>
            </a:extLst>
          </p:cNvPr>
          <p:cNvSpPr/>
          <p:nvPr/>
        </p:nvSpPr>
        <p:spPr>
          <a:xfrm>
            <a:off x="397281" y="1711960"/>
            <a:ext cx="80539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6A737D"/>
                </a:solidFill>
                <a:latin typeface="Menlo" panose="020B0609030804020204" pitchFamily="49" charset="0"/>
              </a:rPr>
              <a:t># Кэширование модулей между задачами</a:t>
            </a:r>
            <a:endParaRPr lang="ru-RU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cache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key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$CI_COMMIT_REF_SLUG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paths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000" dirty="0">
                <a:solidFill>
                  <a:srgbClr val="24292E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.</a:t>
            </a:r>
            <a:r>
              <a:rPr lang="en-GB" sz="2000" dirty="0" err="1">
                <a:solidFill>
                  <a:srgbClr val="032F62"/>
                </a:solidFill>
                <a:latin typeface="Menlo" panose="020B0609030804020204" pitchFamily="49" charset="0"/>
              </a:rPr>
              <a:t>npm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/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000" dirty="0" err="1">
                <a:solidFill>
                  <a:srgbClr val="22863A"/>
                </a:solidFill>
                <a:latin typeface="Menlo" panose="020B0609030804020204" pitchFamily="49" charset="0"/>
              </a:rPr>
              <a:t>before_script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000" dirty="0">
                <a:solidFill>
                  <a:srgbClr val="24292E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000" dirty="0" err="1">
                <a:solidFill>
                  <a:srgbClr val="032F62"/>
                </a:solidFill>
                <a:latin typeface="Menlo" panose="020B0609030804020204" pitchFamily="49" charset="0"/>
              </a:rPr>
              <a:t>npm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 ci --cache .</a:t>
            </a:r>
            <a:r>
              <a:rPr lang="en-GB" sz="2000" dirty="0" err="1">
                <a:solidFill>
                  <a:srgbClr val="032F62"/>
                </a:solidFill>
                <a:latin typeface="Menlo" panose="020B0609030804020204" pitchFamily="49" charset="0"/>
              </a:rPr>
              <a:t>npm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 --prefer-offline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000" dirty="0" err="1">
                <a:solidFill>
                  <a:srgbClr val="22863A"/>
                </a:solidFill>
                <a:latin typeface="Menlo" panose="020B0609030804020204" pitchFamily="49" charset="0"/>
              </a:rPr>
              <a:t>test_async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script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000" dirty="0">
                <a:solidFill>
                  <a:srgbClr val="24292E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node ./specs/</a:t>
            </a:r>
            <a:r>
              <a:rPr lang="en-GB" sz="2000" dirty="0" err="1">
                <a:solidFill>
                  <a:srgbClr val="032F62"/>
                </a:solidFill>
                <a:latin typeface="Menlo" panose="020B0609030804020204" pitchFamily="49" charset="0"/>
              </a:rPr>
              <a:t>start.js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 ./specs/</a:t>
            </a:r>
            <a:r>
              <a:rPr lang="en-GB" sz="2000" dirty="0" err="1">
                <a:solidFill>
                  <a:srgbClr val="032F62"/>
                </a:solidFill>
                <a:latin typeface="Menlo" panose="020B0609030804020204" pitchFamily="49" charset="0"/>
              </a:rPr>
              <a:t>async.spec.js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3405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object 4"/>
          <p:cNvSpPr txBox="1"/>
          <p:nvPr/>
        </p:nvSpPr>
        <p:spPr>
          <a:xfrm>
            <a:off x="397281" y="1806103"/>
            <a:ext cx="10866464" cy="3531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Only</a:t>
            </a:r>
            <a:r>
              <a:rPr lang="en-US" dirty="0"/>
              <a:t> –</a:t>
            </a:r>
            <a:r>
              <a:rPr lang="ru-RU" dirty="0"/>
              <a:t> условия запуска задач</a:t>
            </a:r>
          </a:p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Except</a:t>
            </a:r>
            <a:r>
              <a:rPr lang="en-US" dirty="0"/>
              <a:t> – </a:t>
            </a:r>
            <a:r>
              <a:rPr lang="ru-RU" dirty="0"/>
              <a:t>условия пропуска задач</a:t>
            </a:r>
            <a:endParaRPr lang="en-US" dirty="0"/>
          </a:p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Rules</a:t>
            </a:r>
            <a:r>
              <a:rPr lang="en-US" dirty="0"/>
              <a:t> – </a:t>
            </a:r>
            <a:r>
              <a:rPr lang="ru-RU" dirty="0"/>
              <a:t>список правил включения или исключения задач из конвейера</a:t>
            </a:r>
          </a:p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b="1" i="1" dirty="0"/>
              <a:t>!</a:t>
            </a:r>
            <a:r>
              <a:rPr lang="en-US" b="1" i="1" dirty="0"/>
              <a:t> Rules – </a:t>
            </a:r>
            <a:r>
              <a:rPr lang="ru-RU" b="1" i="1" dirty="0"/>
              <a:t>заменяют </a:t>
            </a:r>
            <a:r>
              <a:rPr lang="en-US" b="1" i="1" dirty="0"/>
              <a:t>only/excepts </a:t>
            </a:r>
            <a:r>
              <a:rPr lang="ru-RU" b="1" i="1" dirty="0"/>
              <a:t>и не могут использоваться вместе в одной задаче</a:t>
            </a:r>
          </a:p>
        </p:txBody>
      </p:sp>
      <p:sp>
        <p:nvSpPr>
          <p:cNvPr id="157" name="Слайд с примером кода"/>
          <p:cNvSpPr txBox="1"/>
          <p:nvPr/>
        </p:nvSpPr>
        <p:spPr>
          <a:xfrm>
            <a:off x="397281" y="394734"/>
            <a:ext cx="18431046" cy="824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ru-RU" dirty="0"/>
              <a:t>Оптимизация конвейера: комплексные условия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8C974D-058C-A07E-A125-59BD4835020F}"/>
              </a:ext>
            </a:extLst>
          </p:cNvPr>
          <p:cNvSpPr/>
          <p:nvPr/>
        </p:nvSpPr>
        <p:spPr>
          <a:xfrm>
            <a:off x="11263745" y="1505944"/>
            <a:ext cx="10052050" cy="88947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200" dirty="0">
                <a:solidFill>
                  <a:srgbClr val="6A737D"/>
                </a:solidFill>
                <a:latin typeface="Menlo" panose="020B0609030804020204" pitchFamily="49" charset="0"/>
              </a:rPr>
              <a:t># Пропуск стадии тестирования</a:t>
            </a:r>
            <a:endParaRPr lang="ru-RU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backend-test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2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stage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test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2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script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200" dirty="0">
                <a:solidFill>
                  <a:srgbClr val="24292E"/>
                </a:solidFill>
                <a:latin typeface="Menlo" panose="020B0609030804020204" pitchFamily="49" charset="0"/>
              </a:rPr>
              <a:t>    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mvn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 verify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2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only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200" dirty="0">
                <a:solidFill>
                  <a:srgbClr val="24292E"/>
                </a:solidFill>
                <a:latin typeface="Menlo" panose="020B0609030804020204" pitchFamily="49" charset="0"/>
              </a:rPr>
              <a:t>    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merge_requests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200" dirty="0">
                <a:solidFill>
                  <a:srgbClr val="24292E"/>
                </a:solidFill>
                <a:latin typeface="Menlo" panose="020B0609030804020204" pitchFamily="49" charset="0"/>
              </a:rPr>
              <a:t>    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master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2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except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200" dirty="0">
                <a:solidFill>
                  <a:srgbClr val="22863A"/>
                </a:solidFill>
                <a:latin typeface="Menlo" panose="020B0609030804020204" pitchFamily="49" charset="0"/>
              </a:rPr>
              <a:t>  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refs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200" dirty="0">
                <a:solidFill>
                  <a:srgbClr val="24292E"/>
                </a:solidFill>
                <a:latin typeface="Menlo" panose="020B0609030804020204" pitchFamily="49" charset="0"/>
              </a:rPr>
              <a:t>    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schedules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200" dirty="0">
                <a:solidFill>
                  <a:srgbClr val="24292E"/>
                </a:solidFill>
                <a:latin typeface="Menlo" panose="020B0609030804020204" pitchFamily="49" charset="0"/>
              </a:rPr>
              <a:t>    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triggers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2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variables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200" dirty="0">
                <a:solidFill>
                  <a:srgbClr val="24292E"/>
                </a:solidFill>
                <a:latin typeface="Menlo" panose="020B0609030804020204" pitchFamily="49" charset="0"/>
              </a:rPr>
              <a:t>    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$CI_COMMIT_MESSAGE =~ /skip tests/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200" dirty="0">
                <a:solidFill>
                  <a:srgbClr val="6A737D"/>
                </a:solidFill>
                <a:latin typeface="Menlo" panose="020B0609030804020204" pitchFamily="49" charset="0"/>
              </a:rPr>
              <a:t># </a:t>
            </a:r>
            <a:r>
              <a:rPr lang="ru-RU" sz="2200" dirty="0">
                <a:solidFill>
                  <a:srgbClr val="6A737D"/>
                </a:solidFill>
                <a:latin typeface="Menlo" panose="020B0609030804020204" pitchFamily="49" charset="0"/>
              </a:rPr>
              <a:t>Запуск тестов при определенных условиях</a:t>
            </a:r>
            <a:endParaRPr lang="ru-RU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backend-test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2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stage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test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2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script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200" dirty="0">
                <a:solidFill>
                  <a:srgbClr val="24292E"/>
                </a:solidFill>
                <a:latin typeface="Menlo" panose="020B0609030804020204" pitchFamily="49" charset="0"/>
              </a:rPr>
              <a:t>    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mvn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 verify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2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only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200" dirty="0">
                <a:solidFill>
                  <a:srgbClr val="22863A"/>
                </a:solidFill>
                <a:latin typeface="Menlo" panose="020B0609030804020204" pitchFamily="49" charset="0"/>
              </a:rPr>
              <a:t>  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refs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200" dirty="0">
                <a:solidFill>
                  <a:srgbClr val="24292E"/>
                </a:solidFill>
                <a:latin typeface="Menlo" panose="020B0609030804020204" pitchFamily="49" charset="0"/>
              </a:rPr>
              <a:t>      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master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200" dirty="0">
                <a:solidFill>
                  <a:srgbClr val="24292E"/>
                </a:solidFill>
                <a:latin typeface="Menlo" panose="020B0609030804020204" pitchFamily="49" charset="0"/>
              </a:rPr>
              <a:t>      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merge_requests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200" dirty="0">
                <a:solidFill>
                  <a:srgbClr val="22863A"/>
                </a:solidFill>
                <a:latin typeface="Menlo" panose="020B0609030804020204" pitchFamily="49" charset="0"/>
              </a:rPr>
              <a:t>  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changes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200" dirty="0">
                <a:solidFill>
                  <a:srgbClr val="24292E"/>
                </a:solidFill>
                <a:latin typeface="Menlo" panose="020B0609030804020204" pitchFamily="49" charset="0"/>
              </a:rPr>
              <a:t>      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"backend/**/*"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6090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Слайд с примером кода"/>
          <p:cNvSpPr txBox="1"/>
          <p:nvPr/>
        </p:nvSpPr>
        <p:spPr>
          <a:xfrm>
            <a:off x="397281" y="394734"/>
            <a:ext cx="18431046" cy="824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ru-RU" dirty="0"/>
              <a:t>Оптимизация конвейера: зависимости </a:t>
            </a:r>
            <a:r>
              <a:rPr lang="en-US" dirty="0"/>
              <a:t>Needs</a:t>
            </a:r>
            <a:endParaRPr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ABC49CF-DA08-1527-A941-13649BF01692}"/>
              </a:ext>
            </a:extLst>
          </p:cNvPr>
          <p:cNvSpPr txBox="1"/>
          <p:nvPr/>
        </p:nvSpPr>
        <p:spPr>
          <a:xfrm>
            <a:off x="397281" y="1702028"/>
            <a:ext cx="9261069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Needs – </a:t>
            </a:r>
            <a:r>
              <a:rPr lang="ru-RU" dirty="0"/>
              <a:t>позволяет запускать задачи не в строго определенном порядке</a:t>
            </a:r>
            <a:r>
              <a:rPr lang="en-US" dirty="0"/>
              <a:t>  (</a:t>
            </a:r>
            <a:r>
              <a:rPr lang="ru-RU" dirty="0"/>
              <a:t>направленный ациклический граф</a:t>
            </a:r>
            <a:r>
              <a:rPr lang="en-US" dirty="0"/>
              <a:t>)</a:t>
            </a:r>
            <a:endParaRPr lang="ru-RU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40699C-5A1E-0727-D005-4E5E21D54FCE}"/>
              </a:ext>
            </a:extLst>
          </p:cNvPr>
          <p:cNvSpPr/>
          <p:nvPr/>
        </p:nvSpPr>
        <p:spPr>
          <a:xfrm>
            <a:off x="11523663" y="1702028"/>
            <a:ext cx="8776277" cy="809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22863A"/>
                </a:solidFill>
                <a:latin typeface="Menlo" panose="020B0609030804020204" pitchFamily="49" charset="0"/>
              </a:rPr>
              <a:t>linux:build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stage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build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script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echo "Building </a:t>
            </a:r>
            <a:r>
              <a:rPr lang="en-GB" sz="2000" dirty="0" err="1">
                <a:solidFill>
                  <a:srgbClr val="032F62"/>
                </a:solidFill>
                <a:latin typeface="Menlo" panose="020B0609030804020204" pitchFamily="49" charset="0"/>
              </a:rPr>
              <a:t>linux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..."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000" dirty="0" err="1">
                <a:solidFill>
                  <a:srgbClr val="22863A"/>
                </a:solidFill>
                <a:latin typeface="Menlo" panose="020B0609030804020204" pitchFamily="49" charset="0"/>
              </a:rPr>
              <a:t>mac:build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stage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build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script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echo "Building mac..."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lint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stage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test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needs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[]</a:t>
            </a: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script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echo "Linting..."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000" dirty="0" err="1">
                <a:solidFill>
                  <a:srgbClr val="22863A"/>
                </a:solidFill>
                <a:latin typeface="Menlo" panose="020B0609030804020204" pitchFamily="49" charset="0"/>
              </a:rPr>
              <a:t>linux:rspec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stage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test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needs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[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"</a:t>
            </a:r>
            <a:r>
              <a:rPr lang="en-GB" sz="2000" dirty="0" err="1">
                <a:solidFill>
                  <a:srgbClr val="032F62"/>
                </a:solidFill>
                <a:latin typeface="Menlo" panose="020B0609030804020204" pitchFamily="49" charset="0"/>
              </a:rPr>
              <a:t>linux:build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"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script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echo "Running </a:t>
            </a:r>
            <a:r>
              <a:rPr lang="en-GB" sz="2000" dirty="0" err="1">
                <a:solidFill>
                  <a:srgbClr val="032F62"/>
                </a:solidFill>
                <a:latin typeface="Menlo" panose="020B0609030804020204" pitchFamily="49" charset="0"/>
              </a:rPr>
              <a:t>rspec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 on </a:t>
            </a:r>
            <a:r>
              <a:rPr lang="en-GB" sz="2000" dirty="0" err="1">
                <a:solidFill>
                  <a:srgbClr val="032F62"/>
                </a:solidFill>
                <a:latin typeface="Menlo" panose="020B0609030804020204" pitchFamily="49" charset="0"/>
              </a:rPr>
              <a:t>linux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..."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000" dirty="0" err="1">
                <a:solidFill>
                  <a:srgbClr val="22863A"/>
                </a:solidFill>
                <a:latin typeface="Menlo" panose="020B0609030804020204" pitchFamily="49" charset="0"/>
              </a:rPr>
              <a:t>mac:rspec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stage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test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needs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[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"</a:t>
            </a:r>
            <a:r>
              <a:rPr lang="en-GB" sz="2000" dirty="0" err="1">
                <a:solidFill>
                  <a:srgbClr val="032F62"/>
                </a:solidFill>
                <a:latin typeface="Menlo" panose="020B0609030804020204" pitchFamily="49" charset="0"/>
              </a:rPr>
              <a:t>mac:build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"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]</a:t>
            </a: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script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echo "Running </a:t>
            </a:r>
            <a:r>
              <a:rPr lang="en-GB" sz="2000" dirty="0" err="1">
                <a:solidFill>
                  <a:srgbClr val="032F62"/>
                </a:solidFill>
                <a:latin typeface="Menlo" panose="020B0609030804020204" pitchFamily="49" charset="0"/>
              </a:rPr>
              <a:t>rspec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 on mac..."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deploy-to-stage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stage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deploy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ru-RU" sz="2000" dirty="0">
                <a:solidFill>
                  <a:srgbClr val="22863A"/>
                </a:solidFill>
                <a:latin typeface="Menlo" panose="020B0609030804020204" pitchFamily="49" charset="0"/>
              </a:rPr>
              <a:t>  </a:t>
            </a:r>
            <a:r>
              <a:rPr lang="en-GB" sz="2000" dirty="0">
                <a:solidFill>
                  <a:srgbClr val="22863A"/>
                </a:solidFill>
                <a:latin typeface="Menlo" panose="020B0609030804020204" pitchFamily="49" charset="0"/>
              </a:rPr>
              <a:t>script</a:t>
            </a:r>
            <a:r>
              <a:rPr lang="en-GB" sz="20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000" dirty="0">
                <a:solidFill>
                  <a:srgbClr val="032F62"/>
                </a:solidFill>
                <a:latin typeface="Menlo" panose="020B0609030804020204" pitchFamily="49" charset="0"/>
              </a:rPr>
              <a:t>echo "Running..."</a:t>
            </a:r>
            <a:endParaRPr lang="en-GB" sz="2000" dirty="0">
              <a:solidFill>
                <a:srgbClr val="24292E"/>
              </a:solidFill>
              <a:latin typeface="Menlo" panose="020B0609030804020204" pitchFamily="49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57190B99-2D3B-92D4-E67E-349BAFE906B1}"/>
              </a:ext>
            </a:extLst>
          </p:cNvPr>
          <p:cNvSpPr txBox="1"/>
          <p:nvPr/>
        </p:nvSpPr>
        <p:spPr>
          <a:xfrm>
            <a:off x="1733956" y="3607023"/>
            <a:ext cx="9261069" cy="599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- </a:t>
            </a:r>
            <a:r>
              <a:rPr lang="ru-RU" dirty="0"/>
              <a:t>задача</a:t>
            </a:r>
            <a:r>
              <a:rPr lang="en-US" dirty="0"/>
              <a:t> </a:t>
            </a:r>
            <a:r>
              <a:rPr lang="en-US" i="1" dirty="0"/>
              <a:t>lint </a:t>
            </a:r>
            <a:r>
              <a:rPr lang="ru-RU" dirty="0"/>
              <a:t>выполнится до завершения задач стадии </a:t>
            </a:r>
            <a:r>
              <a:rPr lang="en-US" i="1" dirty="0"/>
              <a:t>build;</a:t>
            </a:r>
          </a:p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- </a:t>
            </a:r>
            <a:r>
              <a:rPr lang="ru-RU" dirty="0"/>
              <a:t>задача </a:t>
            </a:r>
            <a:r>
              <a:rPr lang="en-GB" i="1" dirty="0" err="1"/>
              <a:t>linux:rspec</a:t>
            </a:r>
            <a:r>
              <a:rPr lang="en-GB" i="1" dirty="0"/>
              <a:t> </a:t>
            </a:r>
            <a:r>
              <a:rPr lang="ru-RU" dirty="0"/>
              <a:t>запустится сразу после завершения задачи </a:t>
            </a:r>
            <a:r>
              <a:rPr lang="en-GB" i="1" dirty="0" err="1"/>
              <a:t>linux:build</a:t>
            </a:r>
            <a:r>
              <a:rPr lang="en-GB" dirty="0"/>
              <a:t>, </a:t>
            </a:r>
            <a:r>
              <a:rPr lang="ru-RU" dirty="0"/>
              <a:t>не дожидаясь завершения </a:t>
            </a:r>
            <a:r>
              <a:rPr lang="en-GB" dirty="0" err="1"/>
              <a:t>mac:build</a:t>
            </a:r>
            <a:r>
              <a:rPr lang="en-US" dirty="0"/>
              <a:t>;</a:t>
            </a:r>
          </a:p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- </a:t>
            </a:r>
            <a:r>
              <a:rPr lang="ru-RU" dirty="0"/>
              <a:t>задача </a:t>
            </a:r>
            <a:r>
              <a:rPr lang="en-US" i="1" dirty="0" err="1"/>
              <a:t>mac:rspec</a:t>
            </a:r>
            <a:r>
              <a:rPr lang="en-US" i="1" dirty="0"/>
              <a:t> </a:t>
            </a:r>
            <a:r>
              <a:rPr lang="ru-RU" dirty="0"/>
              <a:t>запустится сразу после завершения задания </a:t>
            </a:r>
            <a:r>
              <a:rPr lang="en-US" i="1" dirty="0" err="1"/>
              <a:t>mac:build</a:t>
            </a:r>
            <a:r>
              <a:rPr lang="en-US" dirty="0"/>
              <a:t>, </a:t>
            </a:r>
            <a:r>
              <a:rPr lang="ru-RU" dirty="0"/>
              <a:t>не дожидаясь завершения </a:t>
            </a:r>
            <a:r>
              <a:rPr lang="en-US" i="1" dirty="0" err="1"/>
              <a:t>linux:build</a:t>
            </a:r>
            <a:r>
              <a:rPr lang="en-US" i="1" dirty="0"/>
              <a:t>;</a:t>
            </a:r>
          </a:p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- deploy-to-stage </a:t>
            </a:r>
            <a:r>
              <a:rPr lang="ru-RU" dirty="0"/>
              <a:t>запустится сразу после завершения всех предыдущих заданий: </a:t>
            </a:r>
            <a:r>
              <a:rPr lang="en-GB" dirty="0" err="1"/>
              <a:t>linux:build</a:t>
            </a:r>
            <a:r>
              <a:rPr lang="en-GB" dirty="0"/>
              <a:t>, </a:t>
            </a:r>
            <a:r>
              <a:rPr lang="en-GB" dirty="0" err="1"/>
              <a:t>linux:rspec</a:t>
            </a:r>
            <a:r>
              <a:rPr lang="en-GB" dirty="0"/>
              <a:t>, </a:t>
            </a:r>
            <a:r>
              <a:rPr lang="en-GB" dirty="0" err="1"/>
              <a:t>mac:build</a:t>
            </a:r>
            <a:r>
              <a:rPr lang="en-GB" dirty="0"/>
              <a:t>, </a:t>
            </a:r>
            <a:r>
              <a:rPr lang="en-GB" dirty="0" err="1"/>
              <a:t>mac:rspec</a:t>
            </a:r>
            <a:r>
              <a:rPr lang="en-GB" dirty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4941998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Слайд с примером кода"/>
          <p:cNvSpPr txBox="1"/>
          <p:nvPr/>
        </p:nvSpPr>
        <p:spPr>
          <a:xfrm>
            <a:off x="397281" y="394734"/>
            <a:ext cx="18431046" cy="824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ru-RU" dirty="0"/>
              <a:t>Оптимизация конвейера: зависимости </a:t>
            </a:r>
            <a:r>
              <a:rPr lang="en-US" dirty="0"/>
              <a:t>Needs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87355-C996-1F9A-6256-9DD357A399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1573885"/>
            <a:ext cx="18216564" cy="815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350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Слайд с примером кода"/>
          <p:cNvSpPr txBox="1"/>
          <p:nvPr/>
        </p:nvSpPr>
        <p:spPr>
          <a:xfrm>
            <a:off x="397281" y="394734"/>
            <a:ext cx="18431046" cy="824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ru-RU" dirty="0"/>
              <a:t>Оптимизация кода: </a:t>
            </a:r>
            <a:r>
              <a:rPr lang="en-US" dirty="0" err="1"/>
              <a:t>yaml</a:t>
            </a:r>
            <a:r>
              <a:rPr lang="en-US" dirty="0"/>
              <a:t> anchors, hide jobs, extends, include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AC97C7-6A2E-C44C-6289-DCB34822E759}"/>
              </a:ext>
            </a:extLst>
          </p:cNvPr>
          <p:cNvSpPr/>
          <p:nvPr/>
        </p:nvSpPr>
        <p:spPr>
          <a:xfrm>
            <a:off x="13664358" y="3224620"/>
            <a:ext cx="580450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.</a:t>
            </a:r>
            <a:r>
              <a:rPr lang="en-GB" sz="2200" dirty="0" err="1">
                <a:solidFill>
                  <a:srgbClr val="22863A"/>
                </a:solidFill>
                <a:latin typeface="Menlo" panose="020B0609030804020204" pitchFamily="49" charset="0"/>
              </a:rPr>
              <a:t>job_template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D73A49"/>
                </a:solidFill>
                <a:latin typeface="Menlo" panose="020B0609030804020204" pitchFamily="49" charset="0"/>
              </a:rPr>
              <a:t>&amp;</a:t>
            </a:r>
            <a:r>
              <a:rPr lang="en-GB" sz="2200" dirty="0" err="1">
                <a:solidFill>
                  <a:srgbClr val="6F42C1"/>
                </a:solidFill>
                <a:latin typeface="Menlo" panose="020B0609030804020204" pitchFamily="49" charset="0"/>
              </a:rPr>
              <a:t>job_configuration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image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ruby:2.6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services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postgres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redis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test1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005CC5"/>
                </a:solidFill>
                <a:latin typeface="Menlo" panose="020B0609030804020204" pitchFamily="49" charset="0"/>
              </a:rPr>
              <a:t>  &lt;&lt;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D73A49"/>
                </a:solidFill>
                <a:latin typeface="Menlo" panose="020B0609030804020204" pitchFamily="49" charset="0"/>
              </a:rPr>
              <a:t>*</a:t>
            </a:r>
            <a:r>
              <a:rPr lang="en-GB" sz="2200" dirty="0" err="1">
                <a:solidFill>
                  <a:srgbClr val="24292E"/>
                </a:solidFill>
                <a:latin typeface="Menlo" panose="020B0609030804020204" pitchFamily="49" charset="0"/>
              </a:rPr>
              <a:t>job_configuration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script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test1 project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test2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005CC5"/>
                </a:solidFill>
                <a:latin typeface="Menlo" panose="020B0609030804020204" pitchFamily="49" charset="0"/>
              </a:rPr>
              <a:t>  &lt;&lt;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D73A49"/>
                </a:solidFill>
                <a:latin typeface="Menlo" panose="020B0609030804020204" pitchFamily="49" charset="0"/>
              </a:rPr>
              <a:t>*</a:t>
            </a:r>
            <a:r>
              <a:rPr lang="en-GB" sz="2200" dirty="0" err="1">
                <a:solidFill>
                  <a:srgbClr val="24292E"/>
                </a:solidFill>
                <a:latin typeface="Menlo" panose="020B0609030804020204" pitchFamily="49" charset="0"/>
              </a:rPr>
              <a:t>job_configuration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script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test2 project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D96DA893-98BF-CDE7-CB3A-6FEAE21E1B58}"/>
              </a:ext>
            </a:extLst>
          </p:cNvPr>
          <p:cNvSpPr txBox="1"/>
          <p:nvPr/>
        </p:nvSpPr>
        <p:spPr>
          <a:xfrm>
            <a:off x="635234" y="4998880"/>
            <a:ext cx="12118569" cy="4516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Hide Jobs – </a:t>
            </a:r>
            <a:r>
              <a:rPr lang="ru-RU" dirty="0"/>
              <a:t>задачи, начинающиеся с </a:t>
            </a:r>
            <a:r>
              <a:rPr lang="en-US" dirty="0"/>
              <a:t>“.” – </a:t>
            </a:r>
            <a:r>
              <a:rPr lang="ru-RU" dirty="0"/>
              <a:t>не исполняются </a:t>
            </a:r>
            <a:r>
              <a:rPr lang="en-US" dirty="0"/>
              <a:t>Gitlab CI, </a:t>
            </a:r>
            <a:r>
              <a:rPr lang="ru-RU" dirty="0"/>
              <a:t>используются как шаблоны для других задач (</a:t>
            </a:r>
            <a:r>
              <a:rPr lang="en-US" i="1" dirty="0"/>
              <a:t>code reuse</a:t>
            </a:r>
            <a:r>
              <a:rPr lang="en-US" dirty="0"/>
              <a:t>)</a:t>
            </a:r>
          </a:p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Anchors (</a:t>
            </a:r>
            <a:r>
              <a:rPr lang="ru-RU" i="1" dirty="0"/>
              <a:t>якоря</a:t>
            </a:r>
            <a:r>
              <a:rPr lang="en-US" i="1" dirty="0"/>
              <a:t>)</a:t>
            </a:r>
            <a:r>
              <a:rPr lang="ru-RU" i="1" dirty="0"/>
              <a:t> – </a:t>
            </a:r>
            <a:r>
              <a:rPr lang="ru-RU" dirty="0"/>
              <a:t>нативная функция </a:t>
            </a:r>
            <a:r>
              <a:rPr lang="en-US" dirty="0"/>
              <a:t>YAML, </a:t>
            </a:r>
            <a:r>
              <a:rPr lang="ru-RU" dirty="0"/>
              <a:t>позволяющая дублировать или наследовать блоки кода</a:t>
            </a:r>
            <a:endParaRPr lang="en-US" dirty="0"/>
          </a:p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Extends – </a:t>
            </a:r>
            <a:r>
              <a:rPr lang="ru-RU" dirty="0"/>
              <a:t>функция </a:t>
            </a:r>
            <a:r>
              <a:rPr lang="en-US" dirty="0"/>
              <a:t>Gitlab CI</a:t>
            </a:r>
            <a:r>
              <a:rPr lang="ru-RU" dirty="0"/>
              <a:t> - расширяет </a:t>
            </a:r>
            <a:r>
              <a:rPr lang="en-US" i="1" dirty="0"/>
              <a:t>Anchors, </a:t>
            </a:r>
            <a:r>
              <a:rPr lang="ru-RU" dirty="0"/>
              <a:t>позволяет провести «умное слияние» без перезаписи полей</a:t>
            </a:r>
            <a:endParaRPr lang="en-US" dirty="0"/>
          </a:p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/>
              <a:t>Include – </a:t>
            </a:r>
            <a:r>
              <a:rPr lang="ru-RU" dirty="0"/>
              <a:t>подключение </a:t>
            </a:r>
            <a:r>
              <a:rPr lang="en-US" dirty="0"/>
              <a:t>ci </a:t>
            </a:r>
            <a:r>
              <a:rPr lang="ru-RU" dirty="0"/>
              <a:t>файлов из того же инстанса </a:t>
            </a:r>
            <a:r>
              <a:rPr lang="en-US" dirty="0"/>
              <a:t>Gitlab, </a:t>
            </a:r>
            <a:r>
              <a:rPr lang="ru-RU" dirty="0"/>
              <a:t>коллекции готовых шаблонов </a:t>
            </a:r>
            <a:r>
              <a:rPr lang="en-US" dirty="0"/>
              <a:t>Gitlab CI, </a:t>
            </a:r>
            <a:r>
              <a:rPr lang="ru-RU" dirty="0"/>
              <a:t>внешних файлов по </a:t>
            </a:r>
            <a:r>
              <a:rPr lang="en-US" dirty="0"/>
              <a:t>https</a:t>
            </a:r>
            <a:endParaRPr lang="en-US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9ACD5-7B8C-30E0-EAF4-0420A01AD333}"/>
              </a:ext>
            </a:extLst>
          </p:cNvPr>
          <p:cNvSpPr/>
          <p:nvPr/>
        </p:nvSpPr>
        <p:spPr>
          <a:xfrm>
            <a:off x="996342" y="1312927"/>
            <a:ext cx="1073369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include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'https://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gitlab.com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/awesome-project/raw/main/.before-script-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template.yml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’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'/templates/.after-script-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template.yml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’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template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Auto-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DevOps.gitlab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-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ci.yml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</a:t>
            </a: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project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'my-group/my-project’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  ref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main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  file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'/templates/.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gitlab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-ci-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template.yml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'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255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Слайд с примером кода">
            <a:extLst>
              <a:ext uri="{FF2B5EF4-FFF2-40B4-BE49-F238E27FC236}">
                <a16:creationId xmlns:a16="http://schemas.microsoft.com/office/drawing/2014/main" id="{73002C00-9834-EE65-2024-05672559971B}"/>
              </a:ext>
            </a:extLst>
          </p:cNvPr>
          <p:cNvSpPr txBox="1"/>
          <p:nvPr/>
        </p:nvSpPr>
        <p:spPr>
          <a:xfrm>
            <a:off x="397281" y="394734"/>
            <a:ext cx="18431046" cy="824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ru-RU" dirty="0"/>
              <a:t>Полезные инструменты: </a:t>
            </a:r>
            <a:r>
              <a:rPr lang="en-US" dirty="0" err="1"/>
              <a:t>yamllint</a:t>
            </a:r>
            <a:endParaRPr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866015A-F090-517F-E87A-99370AF1A0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240250" y="7544501"/>
            <a:ext cx="2654300" cy="34417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13B3CF43-5B7C-B890-73EE-6DC6F8F34C2F}"/>
              </a:ext>
            </a:extLst>
          </p:cNvPr>
          <p:cNvSpPr txBox="1"/>
          <p:nvPr/>
        </p:nvSpPr>
        <p:spPr>
          <a:xfrm>
            <a:off x="397281" y="1702028"/>
            <a:ext cx="7718019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i="1" dirty="0" err="1"/>
              <a:t>Yamllint</a:t>
            </a:r>
            <a:r>
              <a:rPr lang="en-US" i="1" dirty="0"/>
              <a:t> –</a:t>
            </a:r>
            <a:r>
              <a:rPr lang="ru-RU" i="1" dirty="0"/>
              <a:t> </a:t>
            </a:r>
            <a:r>
              <a:rPr lang="ru-RU" dirty="0"/>
              <a:t>проверка синтаксиса и </a:t>
            </a:r>
            <a:r>
              <a:rPr lang="en-US" dirty="0"/>
              <a:t>code-style</a:t>
            </a:r>
            <a:endParaRPr lang="ru-RU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121CB9-80ED-AFD9-3674-4E7C27ED7A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399" y="3107290"/>
            <a:ext cx="13944601" cy="508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476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Слайд с примером кода">
            <a:extLst>
              <a:ext uri="{FF2B5EF4-FFF2-40B4-BE49-F238E27FC236}">
                <a16:creationId xmlns:a16="http://schemas.microsoft.com/office/drawing/2014/main" id="{73002C00-9834-EE65-2024-05672559971B}"/>
              </a:ext>
            </a:extLst>
          </p:cNvPr>
          <p:cNvSpPr txBox="1"/>
          <p:nvPr/>
        </p:nvSpPr>
        <p:spPr>
          <a:xfrm>
            <a:off x="397281" y="394734"/>
            <a:ext cx="18431046" cy="824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ru-RU" dirty="0"/>
              <a:t>Полезные инструменты: </a:t>
            </a:r>
            <a:r>
              <a:rPr lang="en-US" dirty="0"/>
              <a:t>pre-commit + </a:t>
            </a:r>
            <a:r>
              <a:rPr lang="en-US" dirty="0" err="1"/>
              <a:t>gitlab</a:t>
            </a:r>
            <a:r>
              <a:rPr lang="en-US" dirty="0"/>
              <a:t>-ci lint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3F530-B423-FFD6-60E2-B26B53E798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994" y="7468360"/>
            <a:ext cx="14652112" cy="2752822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FCE68CA6-AD54-3900-9CA0-9FDEF59B3C9D}"/>
              </a:ext>
            </a:extLst>
          </p:cNvPr>
          <p:cNvSpPr txBox="1"/>
          <p:nvPr/>
        </p:nvSpPr>
        <p:spPr>
          <a:xfrm>
            <a:off x="867267" y="1688378"/>
            <a:ext cx="9184783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dirty="0"/>
              <a:t>Pre-commit – </a:t>
            </a:r>
            <a:r>
              <a:rPr lang="ru-RU" dirty="0"/>
              <a:t>фреймворк управления </a:t>
            </a:r>
            <a:r>
              <a:rPr lang="en-US" dirty="0"/>
              <a:t>git </a:t>
            </a:r>
            <a:r>
              <a:rPr lang="ru-RU" dirty="0"/>
              <a:t>хуками</a:t>
            </a: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2784810-35BB-E8CF-FBF0-050EE7707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378106" y="7468360"/>
            <a:ext cx="2123025" cy="275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1966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Слайд с примером кода">
            <a:extLst>
              <a:ext uri="{FF2B5EF4-FFF2-40B4-BE49-F238E27FC236}">
                <a16:creationId xmlns:a16="http://schemas.microsoft.com/office/drawing/2014/main" id="{73002C00-9834-EE65-2024-05672559971B}"/>
              </a:ext>
            </a:extLst>
          </p:cNvPr>
          <p:cNvSpPr txBox="1"/>
          <p:nvPr/>
        </p:nvSpPr>
        <p:spPr>
          <a:xfrm>
            <a:off x="397281" y="394734"/>
            <a:ext cx="18431046" cy="824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ru-RU" dirty="0"/>
              <a:t>Полезные инструменты: </a:t>
            </a:r>
            <a:r>
              <a:rPr lang="en-US" dirty="0"/>
              <a:t>Gitlab workflow (</a:t>
            </a:r>
            <a:r>
              <a:rPr lang="en-US" dirty="0" err="1"/>
              <a:t>VSCode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6EA17-2E71-75D6-ABDE-770FAB2FB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6" y="1823878"/>
            <a:ext cx="14863004" cy="656288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D20900A-121C-D34C-E9C6-95A2201595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749934" y="7123157"/>
            <a:ext cx="26543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120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Название раздела + картинка"/>
          <p:cNvSpPr txBox="1"/>
          <p:nvPr/>
        </p:nvSpPr>
        <p:spPr>
          <a:xfrm>
            <a:off x="401562" y="265737"/>
            <a:ext cx="9648960" cy="9673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92500" lnSpcReduction="10000"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/>
              <a:t>План вебинара</a:t>
            </a:r>
            <a:endParaRPr dirty="0"/>
          </a:p>
        </p:txBody>
      </p:sp>
      <p:pic>
        <p:nvPicPr>
          <p:cNvPr id="107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2A8E0C-16CF-3184-8248-CF7388A8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1" y="1755097"/>
            <a:ext cx="6916692" cy="779280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629A2BCC-3602-A3E3-8419-5F3B691B946E}"/>
              </a:ext>
            </a:extLst>
          </p:cNvPr>
          <p:cNvSpPr txBox="1"/>
          <p:nvPr/>
        </p:nvSpPr>
        <p:spPr>
          <a:xfrm>
            <a:off x="633650" y="3050788"/>
            <a:ext cx="10273327" cy="4462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RU" sz="4800" dirty="0"/>
              <a:t> </a:t>
            </a:r>
            <a:r>
              <a:rPr lang="ru-RU" sz="4800" dirty="0"/>
              <a:t>Непрерывная интеграция</a:t>
            </a:r>
          </a:p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US" sz="4800" dirty="0"/>
              <a:t> Gitlab CI, </a:t>
            </a:r>
            <a:r>
              <a:rPr lang="ru-RU" sz="4800" dirty="0"/>
              <a:t>конвейер</a:t>
            </a:r>
          </a:p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sz="4800" dirty="0"/>
              <a:t> Методы оптимизации </a:t>
            </a:r>
            <a:r>
              <a:rPr lang="ru-RU" sz="4800" dirty="0" err="1"/>
              <a:t>пайплайна</a:t>
            </a:r>
            <a:endParaRPr lang="ru-RU" sz="4800" dirty="0"/>
          </a:p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sz="4800" dirty="0"/>
              <a:t> Полезные инструменты</a:t>
            </a:r>
          </a:p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sz="4800" dirty="0"/>
              <a:t> Ответы на ваши вопросы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object 3"/>
          <p:cNvSpPr txBox="1">
            <a:spLocks noGrp="1"/>
          </p:cNvSpPr>
          <p:nvPr>
            <p:ph type="title"/>
          </p:nvPr>
        </p:nvSpPr>
        <p:spPr>
          <a:xfrm>
            <a:off x="401562" y="265736"/>
            <a:ext cx="7651733" cy="4744920"/>
          </a:xfrm>
          <a:prstGeom prst="rect">
            <a:avLst/>
          </a:prstGeom>
        </p:spPr>
        <p:txBody>
          <a:bodyPr/>
          <a:lstStyle/>
          <a:p>
            <a:pPr indent="12700"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pPr>
            <a:r>
              <a:t>Спасибо </a:t>
            </a:r>
          </a:p>
          <a:p>
            <a:pPr indent="12700"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pPr>
            <a:r>
              <a:t>за внимание!</a:t>
            </a:r>
          </a:p>
        </p:txBody>
      </p:sp>
      <p:sp>
        <p:nvSpPr>
          <p:cNvPr id="246" name="practikum.yandex.ru"/>
          <p:cNvSpPr txBox="1"/>
          <p:nvPr/>
        </p:nvSpPr>
        <p:spPr>
          <a:xfrm>
            <a:off x="10029269" y="10235050"/>
            <a:ext cx="4773675" cy="688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b">
            <a:spAutoFit/>
          </a:bodyPr>
          <a:lstStyle>
            <a:lvl1pPr indent="12700">
              <a:defRPr>
                <a:latin typeface="YS Text Regular"/>
                <a:ea typeface="YS Text Regular"/>
                <a:cs typeface="YS Text Regular"/>
                <a:sym typeface="YS Text Regular"/>
              </a:defRPr>
            </a:lvl1pPr>
          </a:lstStyle>
          <a:p>
            <a:r>
              <a:t>practikum.yandex.ru</a:t>
            </a:r>
          </a:p>
        </p:txBody>
      </p:sp>
      <p:pic>
        <p:nvPicPr>
          <p:cNvPr id="247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Название раздела + картинка"/>
          <p:cNvSpPr txBox="1"/>
          <p:nvPr/>
        </p:nvSpPr>
        <p:spPr>
          <a:xfrm>
            <a:off x="401561" y="265737"/>
            <a:ext cx="17484658" cy="1479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77500" lnSpcReduction="20000"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/>
              <a:t>Три пути </a:t>
            </a:r>
            <a:r>
              <a:rPr lang="en-US" dirty="0"/>
              <a:t>DevOps</a:t>
            </a:r>
            <a:br>
              <a:rPr lang="en-US" dirty="0"/>
            </a:br>
            <a:r>
              <a:rPr lang="ru-RU" dirty="0"/>
              <a:t>Причем тут </a:t>
            </a:r>
            <a:r>
              <a:rPr lang="en-US" dirty="0"/>
              <a:t>continuous integration?!</a:t>
            </a:r>
            <a:endParaRPr dirty="0"/>
          </a:p>
        </p:txBody>
      </p:sp>
      <p:pic>
        <p:nvPicPr>
          <p:cNvPr id="107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89025D-3842-15D2-47B3-7D7522D299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27" y="1995487"/>
            <a:ext cx="13938548" cy="731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9118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Слайд с примером кода"/>
          <p:cNvSpPr txBox="1"/>
          <p:nvPr/>
        </p:nvSpPr>
        <p:spPr>
          <a:xfrm>
            <a:off x="397281" y="394734"/>
            <a:ext cx="12996986" cy="2188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ru-RU" dirty="0"/>
              <a:t>Системы непрерывной интеграции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45C1-8E72-E4B6-0906-9F18019F4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886" y="3040901"/>
            <a:ext cx="2985747" cy="4122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399B53-32F8-423F-4F2B-284D98B9D0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817" y="7301127"/>
            <a:ext cx="3392317" cy="3392317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4AD0D18-B292-1CAC-7134-171379ED4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576818" y="4284133"/>
            <a:ext cx="4214268" cy="136736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0BEF4FA-8311-E6A7-5915-755EE352FC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55870" y="6119595"/>
            <a:ext cx="2751129" cy="353797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5CF640-D20E-46E3-C180-9C295C5555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383" y="1966168"/>
            <a:ext cx="4009030" cy="96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713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Название раздела + картинка"/>
          <p:cNvSpPr txBox="1"/>
          <p:nvPr/>
        </p:nvSpPr>
        <p:spPr>
          <a:xfrm>
            <a:off x="401562" y="265737"/>
            <a:ext cx="13924038" cy="1224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/>
              <a:t>Почему мы выбрали </a:t>
            </a:r>
            <a:r>
              <a:rPr lang="en-US" dirty="0"/>
              <a:t>Gitlab CI?</a:t>
            </a:r>
            <a:endParaRPr dirty="0"/>
          </a:p>
        </p:txBody>
      </p:sp>
      <p:pic>
        <p:nvPicPr>
          <p:cNvPr id="107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object 4"/>
          <p:cNvSpPr txBox="1"/>
          <p:nvPr/>
        </p:nvSpPr>
        <p:spPr>
          <a:xfrm>
            <a:off x="630200" y="3155218"/>
            <a:ext cx="9421850" cy="6078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en-RU" dirty="0"/>
              <a:t> </a:t>
            </a:r>
            <a:r>
              <a:rPr lang="ru-RU" dirty="0"/>
              <a:t>Глубокая интеграция с системой управления версиями</a:t>
            </a:r>
          </a:p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 </a:t>
            </a:r>
            <a:r>
              <a:rPr lang="en-US" dirty="0"/>
              <a:t>YAML </a:t>
            </a:r>
            <a:r>
              <a:rPr lang="ru-RU" dirty="0"/>
              <a:t>вместо собственного </a:t>
            </a:r>
            <a:r>
              <a:rPr lang="en-US" dirty="0"/>
              <a:t>DSL</a:t>
            </a:r>
            <a:endParaRPr lang="ru-RU" dirty="0"/>
          </a:p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 Встроенные </a:t>
            </a:r>
            <a:r>
              <a:rPr lang="en-US" dirty="0"/>
              <a:t>Package </a:t>
            </a:r>
            <a:r>
              <a:rPr lang="ru-RU" dirty="0"/>
              <a:t>и </a:t>
            </a:r>
            <a:r>
              <a:rPr lang="en-US" dirty="0"/>
              <a:t>Container Registry</a:t>
            </a:r>
          </a:p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dirty="0"/>
              <a:t> Интеграция с </a:t>
            </a:r>
            <a:r>
              <a:rPr lang="en-US" dirty="0"/>
              <a:t>Docker </a:t>
            </a:r>
            <a:r>
              <a:rPr lang="ru-RU" dirty="0"/>
              <a:t>и </a:t>
            </a:r>
            <a:r>
              <a:rPr lang="en-US" dirty="0"/>
              <a:t>Kubernetes</a:t>
            </a:r>
            <a:endParaRPr lang="ru-RU" dirty="0"/>
          </a:p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sz="3200" dirty="0">
                <a:sym typeface="YS Text Regular"/>
              </a:rPr>
              <a:t> Параллельное выполнение задач</a:t>
            </a:r>
            <a:endParaRPr lang="ru-RU" dirty="0"/>
          </a:p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sz="3200" dirty="0">
                <a:sym typeface="YS Text Regular"/>
              </a:rPr>
              <a:t> Использование модели ориентированного ациклического графа при настройке взаимоотношений задач</a:t>
            </a:r>
            <a:endParaRPr lang="en-US" dirty="0"/>
          </a:p>
          <a:p>
            <a:pPr marL="320841" indent="-320841">
              <a:spcBef>
                <a:spcPts val="1500"/>
              </a:spcBef>
              <a:buSzPct val="100000"/>
              <a:buAutoNum type="arabicPeriod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EB7AB6-07FE-490B-B486-AC82CE441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050" y="2657015"/>
            <a:ext cx="9845494" cy="657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3209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Название раздела + картинка"/>
          <p:cNvSpPr txBox="1"/>
          <p:nvPr/>
        </p:nvSpPr>
        <p:spPr>
          <a:xfrm>
            <a:off x="401561" y="265737"/>
            <a:ext cx="11417905" cy="1139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 fontScale="77500" lnSpcReduction="20000"/>
          </a:bodyPr>
          <a:lstStyle>
            <a:lvl1pPr marR="5080">
              <a:lnSpc>
                <a:spcPct val="90000"/>
              </a:lnSpc>
              <a:tabLst/>
              <a:defRPr sz="8000">
                <a:latin typeface="Suisse Intl Regular"/>
                <a:ea typeface="Suisse Intl Regular"/>
                <a:cs typeface="Suisse Intl Regular"/>
                <a:sym typeface="Suisse Intl Regular"/>
              </a:defRPr>
            </a:lvl1pPr>
          </a:lstStyle>
          <a:p>
            <a:r>
              <a:rPr lang="ru-RU" dirty="0"/>
              <a:t>Непрерывная интеграция</a:t>
            </a:r>
            <a:r>
              <a:rPr lang="en-US" dirty="0"/>
              <a:t>- </a:t>
            </a:r>
            <a:r>
              <a:rPr lang="ru-RU" dirty="0"/>
              <a:t>стадии</a:t>
            </a:r>
            <a:endParaRPr dirty="0"/>
          </a:p>
        </p:txBody>
      </p:sp>
      <p:pic>
        <p:nvPicPr>
          <p:cNvPr id="107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5AF483-24DF-E6E0-95C5-697747D50F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836" y="3803650"/>
            <a:ext cx="17081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17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Сквиркл"/>
          <p:cNvSpPr/>
          <p:nvPr/>
        </p:nvSpPr>
        <p:spPr>
          <a:xfrm>
            <a:off x="10668943" y="924603"/>
            <a:ext cx="9225518" cy="10061598"/>
          </a:xfrm>
          <a:prstGeom prst="roundRect">
            <a:avLst>
              <a:gd name="adj" fmla="val 12160"/>
            </a:avLst>
          </a:prstGeom>
          <a:solidFill>
            <a:srgbClr val="FFFFFF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tabLst/>
              <a:defRPr sz="2400">
                <a:solidFill>
                  <a:srgbClr val="005CFF"/>
                </a:solidFill>
                <a:latin typeface="Suisse Intl Regular"/>
                <a:ea typeface="Suisse Intl Regular"/>
                <a:cs typeface="Suisse Intl Regular"/>
                <a:sym typeface="Suisse Intl Regular"/>
              </a:defRPr>
            </a:pPr>
            <a:endParaRPr dirty="0"/>
          </a:p>
        </p:txBody>
      </p:sp>
      <p:pic>
        <p:nvPicPr>
          <p:cNvPr id="154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object 4"/>
          <p:cNvSpPr txBox="1"/>
          <p:nvPr/>
        </p:nvSpPr>
        <p:spPr>
          <a:xfrm>
            <a:off x="434615" y="3159353"/>
            <a:ext cx="10234328" cy="1477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/>
          <a:p>
            <a:pPr>
              <a:spcBef>
                <a:spcPts val="1500"/>
              </a:spcBef>
              <a:buSzPct val="100000"/>
              <a:tabLst/>
              <a:defRPr sz="3200">
                <a:latin typeface="YS Text Regular"/>
                <a:ea typeface="YS Text Regular"/>
                <a:cs typeface="YS Text Regular"/>
                <a:sym typeface="YS Text Regular"/>
              </a:defRPr>
            </a:pPr>
            <a:r>
              <a:rPr lang="ru-RU" i="1" dirty="0"/>
              <a:t>Конвейер (</a:t>
            </a:r>
            <a:r>
              <a:rPr lang="en-US" i="1" dirty="0"/>
              <a:t>pipeline</a:t>
            </a:r>
            <a:r>
              <a:rPr lang="ru-RU" i="1" dirty="0"/>
              <a:t>)</a:t>
            </a:r>
            <a:r>
              <a:rPr lang="en-US" i="1" dirty="0"/>
              <a:t> – </a:t>
            </a:r>
            <a:r>
              <a:rPr lang="ru-RU" i="1" dirty="0"/>
              <a:t>набор последовательных этапов (</a:t>
            </a:r>
            <a:r>
              <a:rPr lang="en-US" i="1" dirty="0"/>
              <a:t>stages</a:t>
            </a:r>
            <a:r>
              <a:rPr lang="ru-RU" i="1" dirty="0"/>
              <a:t>)</a:t>
            </a:r>
            <a:r>
              <a:rPr lang="en-US" i="1" dirty="0"/>
              <a:t>, </a:t>
            </a:r>
            <a:r>
              <a:rPr lang="ru-RU" i="1" dirty="0"/>
              <a:t>состоящих из параллельно выполняемых задач (</a:t>
            </a:r>
            <a:r>
              <a:rPr lang="en-US" i="1" dirty="0"/>
              <a:t>jobs</a:t>
            </a:r>
            <a:r>
              <a:rPr lang="ru-RU" i="1" dirty="0"/>
              <a:t>)</a:t>
            </a:r>
          </a:p>
        </p:txBody>
      </p:sp>
      <p:sp>
        <p:nvSpPr>
          <p:cNvPr id="157" name="Слайд с примером кода"/>
          <p:cNvSpPr txBox="1"/>
          <p:nvPr/>
        </p:nvSpPr>
        <p:spPr>
          <a:xfrm>
            <a:off x="397281" y="394734"/>
            <a:ext cx="10713171" cy="8244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lnSpcReduction="10000"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ru-RU" dirty="0"/>
              <a:t>Описание конвейера - </a:t>
            </a:r>
            <a:r>
              <a:rPr lang="en-US" dirty="0"/>
              <a:t>.</a:t>
            </a:r>
            <a:r>
              <a:rPr lang="en-US" dirty="0" err="1"/>
              <a:t>gitlab-ci.yml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C1A797-53E7-C3F4-BDED-89660A08C97B}"/>
              </a:ext>
            </a:extLst>
          </p:cNvPr>
          <p:cNvSpPr/>
          <p:nvPr/>
        </p:nvSpPr>
        <p:spPr>
          <a:xfrm>
            <a:off x="11147786" y="924603"/>
            <a:ext cx="8559033" cy="10248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stages: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build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test</a:t>
            </a:r>
            <a:endParaRPr lang="ru-RU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variables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GRADLE_OPTS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"-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Dorg.gradle.daemon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=false"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200" dirty="0" err="1">
                <a:solidFill>
                  <a:srgbClr val="22863A"/>
                </a:solidFill>
                <a:latin typeface="Menlo" panose="020B0609030804020204" pitchFamily="49" charset="0"/>
              </a:rPr>
              <a:t>before_script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GRADLE_USER_HOME="$(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pwd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)/.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gradle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"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export GRADLE_USER_HOME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build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stage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build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script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gradle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 --build-cache assemble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cache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  key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"$CI_COMMIT_REF_NAME"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  policy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push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paths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build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.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gradle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b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</a:br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test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stage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test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script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gradle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 check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cache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  key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"$CI_COMMIT_REF_NAME"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  policy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pull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2863A"/>
                </a:solidFill>
                <a:latin typeface="Menlo" panose="020B0609030804020204" pitchFamily="49" charset="0"/>
              </a:rPr>
              <a:t>  paths</a:t>
            </a:r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:</a:t>
            </a: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build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  <a:p>
            <a:r>
              <a:rPr lang="en-GB" sz="2200" dirty="0">
                <a:solidFill>
                  <a:srgbClr val="24292E"/>
                </a:solidFill>
                <a:latin typeface="Menlo" panose="020B0609030804020204" pitchFamily="49" charset="0"/>
              </a:rPr>
              <a:t>  - </a:t>
            </a:r>
            <a:r>
              <a:rPr lang="en-GB" sz="2200" dirty="0">
                <a:solidFill>
                  <a:srgbClr val="032F62"/>
                </a:solidFill>
                <a:latin typeface="Menlo" panose="020B0609030804020204" pitchFamily="49" charset="0"/>
              </a:rPr>
              <a:t>.</a:t>
            </a:r>
            <a:r>
              <a:rPr lang="en-GB" sz="2200" dirty="0" err="1">
                <a:solidFill>
                  <a:srgbClr val="032F62"/>
                </a:solidFill>
                <a:latin typeface="Menlo" panose="020B0609030804020204" pitchFamily="49" charset="0"/>
              </a:rPr>
              <a:t>gradle</a:t>
            </a:r>
            <a:endParaRPr lang="en-GB" sz="2200" dirty="0">
              <a:solidFill>
                <a:srgbClr val="24292E"/>
              </a:solidFill>
              <a:latin typeface="Menlo" panose="020B0609030804020204" pitchFamily="49" charset="0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Слайд со ссылками"/>
          <p:cNvSpPr txBox="1"/>
          <p:nvPr/>
        </p:nvSpPr>
        <p:spPr>
          <a:xfrm>
            <a:off x="397280" y="394733"/>
            <a:ext cx="12459737" cy="17111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ru-RU" dirty="0"/>
              <a:t>Где выполняются задачи? </a:t>
            </a:r>
            <a:r>
              <a:rPr lang="en-US" dirty="0"/>
              <a:t>Gitlab Runner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48292-1D6A-B350-E239-6C78081B1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9" y="2548911"/>
            <a:ext cx="15643355" cy="604550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logo.png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5" y="10400687"/>
            <a:ext cx="4309373" cy="585514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Слайд со ссылками"/>
          <p:cNvSpPr txBox="1"/>
          <p:nvPr/>
        </p:nvSpPr>
        <p:spPr>
          <a:xfrm>
            <a:off x="397281" y="394734"/>
            <a:ext cx="9648961" cy="1073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R="5080">
              <a:tabLst/>
              <a:defRPr sz="5600">
                <a:latin typeface="YS Display Regular"/>
                <a:ea typeface="YS Display Regular"/>
                <a:cs typeface="YS Display Regular"/>
                <a:sym typeface="YS Display Regular"/>
              </a:defRPr>
            </a:lvl1pPr>
          </a:lstStyle>
          <a:p>
            <a:r>
              <a:rPr lang="en-US" dirty="0"/>
              <a:t>Gitlab Runners: executor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0A8C5-F895-F177-8B35-085CEEDB1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30" y="2604655"/>
            <a:ext cx="19771823" cy="574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20962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6256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6256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6256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1625600" algn="l"/>
          </a:tabLst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3718</TotalTime>
  <Words>1217</Words>
  <Application>Microsoft Macintosh PowerPoint</Application>
  <PresentationFormat>Custom</PresentationFormat>
  <Paragraphs>197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Menlo</vt:lpstr>
      <vt:lpstr>Suisse Intl Regular</vt:lpstr>
      <vt:lpstr>YS Display Regular</vt:lpstr>
      <vt:lpstr>YS Text Regular</vt:lpstr>
      <vt:lpstr>Office Theme</vt:lpstr>
      <vt:lpstr>Непрерывная интеграция Gitlab CI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Спасибо 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Непрерывная интеграция Gitlab CI</dc:title>
  <cp:lastModifiedBy>Microsoft Office User</cp:lastModifiedBy>
  <cp:revision>214</cp:revision>
  <cp:lastPrinted>2022-04-24T11:39:41Z</cp:lastPrinted>
  <dcterms:modified xsi:type="dcterms:W3CDTF">2022-04-28T14:47:36Z</dcterms:modified>
</cp:coreProperties>
</file>