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Lst>
  <p:notesMasterIdLst>
    <p:notesMasterId r:id="rId6"/>
  </p:notesMasterIdLst>
  <p:sldSz cx="14630400" cy="8229600"/>
  <p:notesSz cx="8229600" cy="14630400"/>
  <p:embeddedFontLst>
    <p:embeddedFont>
      <p:font typeface="Instrument Sans Semi Bold"/>
      <p:regular r:id="rId11"/>
    </p:embeddedFont>
    <p:embeddedFont>
      <p:font typeface="Instrument Sans Semi Bold"/>
      <p:regular r:id="rId12"/>
    </p:embeddedFont>
    <p:embeddedFont>
      <p:font typeface="Instrument Sans Semi Bold"/>
      <p:regular r:id="rId13"/>
    </p:embeddedFont>
    <p:embeddedFont>
      <p:font typeface="Instrument Sans Semi Bold"/>
      <p:regular r:id="rId14"/>
    </p:embeddedFont>
    <p:embeddedFont>
      <p:font typeface="Instrument Sans Medium"/>
      <p:regular r:id="rId15"/>
    </p:embeddedFont>
    <p:embeddedFont>
      <p:font typeface="Instrument Sans Medium"/>
      <p:regular r:id="rId16"/>
    </p:embeddedFont>
    <p:embeddedFont>
      <p:font typeface="Instrument Sans Medium"/>
      <p:regular r:id="rId17"/>
    </p:embeddedFont>
    <p:embeddedFont>
      <p:font typeface="Instrument Sans Medium"/>
      <p:regular r:id="rId18"/>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openxmlformats.org/officeDocument/2006/relationships/font" Target="fonts/font1.fntdata"/><Relationship Id="rId12" Type="http://schemas.openxmlformats.org/officeDocument/2006/relationships/font" Target="fonts/font2.fntdata"/><Relationship Id="rId13" Type="http://schemas.openxmlformats.org/officeDocument/2006/relationships/font" Target="fonts/font3.fntdata"/><Relationship Id="rId14" Type="http://schemas.openxmlformats.org/officeDocument/2006/relationships/font" Target="fonts/font4.fntdata"/><Relationship Id="rId15" Type="http://schemas.openxmlformats.org/officeDocument/2006/relationships/font" Target="fonts/font5.fntdata"/><Relationship Id="rId16" Type="http://schemas.openxmlformats.org/officeDocument/2006/relationships/font" Target="fonts/font6.fntdata"/><Relationship Id="rId17" Type="http://schemas.openxmlformats.org/officeDocument/2006/relationships/font" Target="fonts/font7.fntdata"/><Relationship Id="rId18"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2-1.png"/><Relationship Id="rId2" Type="http://schemas.openxmlformats.org/officeDocument/2006/relationships/image" Target="../media/image-1002-2.png"/><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3-1.png"/><Relationship Id="rId2" Type="http://schemas.openxmlformats.org/officeDocument/2006/relationships/image" Target="../media/image-1003-2.pn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4-1.png"/><Relationship Id="rId2" Type="http://schemas.openxmlformats.org/officeDocument/2006/relationships/image" Target="../media/image-1004-2.png"/><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5-1.png"/><Relationship Id="rId2" Type="http://schemas.openxmlformats.org/officeDocument/2006/relationships/image" Target="../media/image-1005-2.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slideLayout" Target="../slideLayouts/slideLayout5.xml"/><Relationship Id="rId6"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2002631"/>
            <a:ext cx="7556421" cy="1417558"/>
          </a:xfrm>
          <a:prstGeom prst="rect">
            <a:avLst/>
          </a:prstGeom>
          <a:noFill/>
          <a:ln/>
        </p:spPr>
        <p:txBody>
          <a:bodyPr wrap="square" lIns="0" tIns="0" rIns="0" bIns="0" rtlCol="0" anchor="t"/>
          <a:lstStyle/>
          <a:p>
            <a:pPr indent="0" marL="0">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Consultas Multi-Base de Datos: Una Introducción</a:t>
            </a:r>
            <a:endParaRPr lang="en-US" sz="4450" dirty="0"/>
          </a:p>
        </p:txBody>
      </p:sp>
      <p:sp>
        <p:nvSpPr>
          <p:cNvPr id="4" name="Text 1"/>
          <p:cNvSpPr/>
          <p:nvPr/>
        </p:nvSpPr>
        <p:spPr>
          <a:xfrm>
            <a:off x="6280190" y="3760351"/>
            <a:ext cx="7556421" cy="1814513"/>
          </a:xfrm>
          <a:prstGeom prst="rect">
            <a:avLst/>
          </a:prstGeom>
          <a:noFill/>
          <a:ln/>
        </p:spPr>
        <p:txBody>
          <a:bodyPr wrap="square" lIns="0" tIns="0" rIns="0" bIns="0" rtlCol="0" anchor="t"/>
          <a:lstStyle/>
          <a:p>
            <a:pPr indent="0" marL="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Las consultas multi-base de datos combinan información de diferentes bases de datos para obtener una visión integral. Esto es útil para gestionar inventarios distribuidos, analizar clientes con datos en sistemas separados, etc. Los beneficios incluyen una visión unificada, reducción de redundancia y toma de decisiones mejorada.</a:t>
            </a:r>
            <a:endParaRPr lang="en-US" sz="1750" dirty="0"/>
          </a:p>
        </p:txBody>
      </p:sp>
      <p:sp>
        <p:nvSpPr>
          <p:cNvPr id="5" name="Shape 2"/>
          <p:cNvSpPr/>
          <p:nvPr/>
        </p:nvSpPr>
        <p:spPr>
          <a:xfrm>
            <a:off x="6280190" y="5846921"/>
            <a:ext cx="362903" cy="362903"/>
          </a:xfrm>
          <a:prstGeom prst="roundRect">
            <a:avLst>
              <a:gd name="adj" fmla="val 25194296"/>
            </a:avLst>
          </a:prstGeom>
          <a:noFill/>
          <a:ln w="7620">
            <a:solidFill>
              <a:srgbClr val="FFFFFF"/>
            </a:solidFill>
            <a:prstDash val="solid"/>
          </a:ln>
        </p:spPr>
      </p:sp>
      <p:pic>
        <p:nvPicPr>
          <p:cNvPr id="6" name="Image 1" descr="preencoded.png">    </p:cNvPr>
          <p:cNvPicPr>
            <a:picLocks noChangeAspect="1"/>
          </p:cNvPicPr>
          <p:nvPr/>
        </p:nvPicPr>
        <p:blipFill>
          <a:blip r:embed="rId2"/>
          <a:stretch>
            <a:fillRect/>
          </a:stretch>
        </p:blipFill>
        <p:spPr>
          <a:xfrm>
            <a:off x="6287810" y="5854541"/>
            <a:ext cx="347663" cy="347663"/>
          </a:xfrm>
          <a:prstGeom prst="rect">
            <a:avLst/>
          </a:prstGeom>
        </p:spPr>
      </p:pic>
      <p:sp>
        <p:nvSpPr>
          <p:cNvPr id="7" name="Text 3"/>
          <p:cNvSpPr/>
          <p:nvPr/>
        </p:nvSpPr>
        <p:spPr>
          <a:xfrm>
            <a:off x="6756440" y="5830014"/>
            <a:ext cx="2752963" cy="396835"/>
          </a:xfrm>
          <a:prstGeom prst="rect">
            <a:avLst/>
          </a:prstGeom>
          <a:noFill/>
          <a:ln/>
        </p:spPr>
        <p:txBody>
          <a:bodyPr wrap="none" lIns="0" tIns="0" rIns="0" bIns="0" rtlCol="0" anchor="t"/>
          <a:lstStyle/>
          <a:p>
            <a:pPr algn="l" indent="0" marL="0">
              <a:lnSpc>
                <a:spcPts val="3100"/>
              </a:lnSpc>
              <a:buNone/>
            </a:pPr>
            <a:r>
              <a:rPr lang="en-US" sz="2200" b="1" dirty="0">
                <a:solidFill>
                  <a:srgbClr val="5B5F71"/>
                </a:solidFill>
                <a:latin typeface="Instrument Sans Bold" pitchFamily="34" charset="0"/>
                <a:ea typeface="Instrument Sans Bold" pitchFamily="34" charset="-122"/>
                <a:cs typeface="Instrument Sans Bold" pitchFamily="34" charset="-120"/>
              </a:rPr>
              <a:t>por Melquis Palacios</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185511"/>
            <a:ext cx="13042821" cy="1417558"/>
          </a:xfrm>
          <a:prstGeom prst="rect">
            <a:avLst/>
          </a:prstGeom>
          <a:noFill/>
          <a:ln/>
        </p:spPr>
        <p:txBody>
          <a:bodyPr wrap="square" lIns="0" tIns="0" rIns="0" bIns="0" rtlCol="0" anchor="t"/>
          <a:lstStyle/>
          <a:p>
            <a:pPr indent="0" marL="0">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Conceptos Clave: Bases de Datos Relacionales y No Relacionales</a:t>
            </a:r>
            <a:endParaRPr lang="en-US" sz="4450" dirty="0"/>
          </a:p>
        </p:txBody>
      </p:sp>
      <p:sp>
        <p:nvSpPr>
          <p:cNvPr id="3" name="Text 1"/>
          <p:cNvSpPr/>
          <p:nvPr/>
        </p:nvSpPr>
        <p:spPr>
          <a:xfrm>
            <a:off x="793790" y="4170045"/>
            <a:ext cx="2835235" cy="354330"/>
          </a:xfrm>
          <a:prstGeom prst="rect">
            <a:avLst/>
          </a:prstGeom>
          <a:noFill/>
          <a:ln/>
        </p:spPr>
        <p:txBody>
          <a:bodyPr wrap="none" lIns="0" tIns="0" rIns="0" bIns="0" rtlCol="0" anchor="t"/>
          <a:lstStyle/>
          <a:p>
            <a:pPr indent="0" marL="0">
              <a:lnSpc>
                <a:spcPts val="2750"/>
              </a:lnSpc>
              <a:buNone/>
            </a:pPr>
            <a:r>
              <a:rPr lang="en-US" sz="2200" dirty="0">
                <a:solidFill>
                  <a:srgbClr val="505468"/>
                </a:solidFill>
                <a:latin typeface="Instrument Sans Semi Bold" pitchFamily="34" charset="0"/>
                <a:ea typeface="Instrument Sans Semi Bold" pitchFamily="34" charset="-122"/>
                <a:cs typeface="Instrument Sans Semi Bold" pitchFamily="34" charset="-120"/>
              </a:rPr>
              <a:t>Relacionales (SQL)</a:t>
            </a:r>
            <a:endParaRPr lang="en-US" sz="2200" dirty="0"/>
          </a:p>
        </p:txBody>
      </p:sp>
      <p:sp>
        <p:nvSpPr>
          <p:cNvPr id="4" name="Text 2"/>
          <p:cNvSpPr/>
          <p:nvPr/>
        </p:nvSpPr>
        <p:spPr>
          <a:xfrm>
            <a:off x="793790" y="4751189"/>
            <a:ext cx="6244709" cy="1088708"/>
          </a:xfrm>
          <a:prstGeom prst="rect">
            <a:avLst/>
          </a:prstGeom>
          <a:noFill/>
          <a:ln/>
        </p:spPr>
        <p:txBody>
          <a:bodyPr wrap="square" lIns="0" tIns="0" rIns="0" bIns="0" rtlCol="0" anchor="t"/>
          <a:lstStyle/>
          <a:p>
            <a:pPr indent="0" marL="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Almacenan datos en tablas con filas y columnas, con relaciones definidas entre las tablas. Ejemplos: MySQL, PostgreSQL.</a:t>
            </a:r>
            <a:endParaRPr lang="en-US" sz="1750" dirty="0"/>
          </a:p>
        </p:txBody>
      </p:sp>
      <p:sp>
        <p:nvSpPr>
          <p:cNvPr id="5" name="Text 3"/>
          <p:cNvSpPr/>
          <p:nvPr/>
        </p:nvSpPr>
        <p:spPr>
          <a:xfrm>
            <a:off x="7599521" y="4170045"/>
            <a:ext cx="3335298" cy="354330"/>
          </a:xfrm>
          <a:prstGeom prst="rect">
            <a:avLst/>
          </a:prstGeom>
          <a:noFill/>
          <a:ln/>
        </p:spPr>
        <p:txBody>
          <a:bodyPr wrap="none" lIns="0" tIns="0" rIns="0" bIns="0" rtlCol="0" anchor="t"/>
          <a:lstStyle/>
          <a:p>
            <a:pPr indent="0" marL="0">
              <a:lnSpc>
                <a:spcPts val="2750"/>
              </a:lnSpc>
              <a:buNone/>
            </a:pPr>
            <a:r>
              <a:rPr lang="en-US" sz="2200" dirty="0">
                <a:solidFill>
                  <a:srgbClr val="505468"/>
                </a:solidFill>
                <a:latin typeface="Instrument Sans Semi Bold" pitchFamily="34" charset="0"/>
                <a:ea typeface="Instrument Sans Semi Bold" pitchFamily="34" charset="-122"/>
                <a:cs typeface="Instrument Sans Semi Bold" pitchFamily="34" charset="-120"/>
              </a:rPr>
              <a:t>No Relacionales (NoSQL)</a:t>
            </a:r>
            <a:endParaRPr lang="en-US" sz="2200" dirty="0"/>
          </a:p>
        </p:txBody>
      </p:sp>
      <p:sp>
        <p:nvSpPr>
          <p:cNvPr id="6" name="Text 4"/>
          <p:cNvSpPr/>
          <p:nvPr/>
        </p:nvSpPr>
        <p:spPr>
          <a:xfrm>
            <a:off x="7599521" y="4751189"/>
            <a:ext cx="6244709" cy="1088708"/>
          </a:xfrm>
          <a:prstGeom prst="rect">
            <a:avLst/>
          </a:prstGeom>
          <a:noFill/>
          <a:ln/>
        </p:spPr>
        <p:txBody>
          <a:bodyPr wrap="square" lIns="0" tIns="0" rIns="0" bIns="0" rtlCol="0" anchor="t"/>
          <a:lstStyle/>
          <a:p>
            <a:pPr indent="0" marL="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Más flexibles, ofrecen diferentes modelos de datos (ej. documentos, claves-valor, gráficas). Ejemplos: MongoDB, Cassandra.</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087041"/>
            <a:ext cx="7556421" cy="2126337"/>
          </a:xfrm>
          <a:prstGeom prst="rect">
            <a:avLst/>
          </a:prstGeom>
          <a:noFill/>
          <a:ln/>
        </p:spPr>
        <p:txBody>
          <a:bodyPr wrap="square" lIns="0" tIns="0" rIns="0" bIns="0" rtlCol="0" anchor="t"/>
          <a:lstStyle/>
          <a:p>
            <a:pPr indent="0" marL="0">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Técnicas para Consultas Multi-Base de Datos: Vistas Materializadas</a:t>
            </a:r>
            <a:endParaRPr lang="en-US" sz="4450" dirty="0"/>
          </a:p>
        </p:txBody>
      </p:sp>
      <p:sp>
        <p:nvSpPr>
          <p:cNvPr id="4" name="Shape 1"/>
          <p:cNvSpPr/>
          <p:nvPr/>
        </p:nvSpPr>
        <p:spPr>
          <a:xfrm>
            <a:off x="793790" y="3808690"/>
            <a:ext cx="510302" cy="510302"/>
          </a:xfrm>
          <a:prstGeom prst="roundRect">
            <a:avLst>
              <a:gd name="adj" fmla="val 18669"/>
            </a:avLst>
          </a:prstGeom>
          <a:solidFill>
            <a:srgbClr val="E2E3E9"/>
          </a:solidFill>
          <a:ln w="7620">
            <a:solidFill>
              <a:srgbClr val="C8C9CF"/>
            </a:solidFill>
            <a:prstDash val="solid"/>
          </a:ln>
        </p:spPr>
      </p:sp>
      <p:sp>
        <p:nvSpPr>
          <p:cNvPr id="5" name="Text 2"/>
          <p:cNvSpPr/>
          <p:nvPr/>
        </p:nvSpPr>
        <p:spPr>
          <a:xfrm>
            <a:off x="878860" y="3851196"/>
            <a:ext cx="340162" cy="425291"/>
          </a:xfrm>
          <a:prstGeom prst="rect">
            <a:avLst/>
          </a:prstGeom>
          <a:noFill/>
          <a:ln/>
        </p:spPr>
        <p:txBody>
          <a:bodyPr wrap="none" lIns="0" tIns="0" rIns="0" bIns="0" rtlCol="0" anchor="t"/>
          <a:lstStyle/>
          <a:p>
            <a:pPr algn="ctr" indent="0" marL="0">
              <a:lnSpc>
                <a:spcPts val="2650"/>
              </a:lnSpc>
              <a:buNone/>
            </a:pPr>
            <a:r>
              <a:rPr lang="en-US" sz="2650" dirty="0">
                <a:solidFill>
                  <a:srgbClr val="5B5F71"/>
                </a:solidFill>
                <a:latin typeface="Instrument Sans Semi Bold" pitchFamily="34" charset="0"/>
                <a:ea typeface="Instrument Sans Semi Bold" pitchFamily="34" charset="-122"/>
                <a:cs typeface="Instrument Sans Semi Bold" pitchFamily="34" charset="-120"/>
              </a:rPr>
              <a:t>1</a:t>
            </a:r>
            <a:endParaRPr lang="en-US" sz="2650" dirty="0"/>
          </a:p>
        </p:txBody>
      </p:sp>
      <p:sp>
        <p:nvSpPr>
          <p:cNvPr id="6" name="Text 3"/>
          <p:cNvSpPr/>
          <p:nvPr/>
        </p:nvSpPr>
        <p:spPr>
          <a:xfrm>
            <a:off x="1530906" y="3808690"/>
            <a:ext cx="6819305" cy="725805"/>
          </a:xfrm>
          <a:prstGeom prst="rect">
            <a:avLst/>
          </a:prstGeom>
          <a:noFill/>
          <a:ln/>
        </p:spPr>
        <p:txBody>
          <a:bodyPr wrap="square" lIns="0" tIns="0" rIns="0" bIns="0" rtlCol="0" anchor="t"/>
          <a:lstStyle/>
          <a:p>
            <a:pPr indent="0" marL="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Precalculan y almacenan los resultados de una consulta compleja, mejorando el rendimiento.</a:t>
            </a:r>
            <a:endParaRPr lang="en-US" sz="1750" dirty="0"/>
          </a:p>
        </p:txBody>
      </p:sp>
      <p:sp>
        <p:nvSpPr>
          <p:cNvPr id="7" name="Shape 4"/>
          <p:cNvSpPr/>
          <p:nvPr/>
        </p:nvSpPr>
        <p:spPr>
          <a:xfrm>
            <a:off x="793790" y="5056108"/>
            <a:ext cx="510302" cy="510302"/>
          </a:xfrm>
          <a:prstGeom prst="roundRect">
            <a:avLst>
              <a:gd name="adj" fmla="val 18669"/>
            </a:avLst>
          </a:prstGeom>
          <a:solidFill>
            <a:srgbClr val="E2E3E9"/>
          </a:solidFill>
          <a:ln w="7620">
            <a:solidFill>
              <a:srgbClr val="C8C9CF"/>
            </a:solidFill>
            <a:prstDash val="solid"/>
          </a:ln>
        </p:spPr>
      </p:sp>
      <p:sp>
        <p:nvSpPr>
          <p:cNvPr id="8" name="Text 5"/>
          <p:cNvSpPr/>
          <p:nvPr/>
        </p:nvSpPr>
        <p:spPr>
          <a:xfrm>
            <a:off x="878860" y="5098613"/>
            <a:ext cx="340162" cy="425291"/>
          </a:xfrm>
          <a:prstGeom prst="rect">
            <a:avLst/>
          </a:prstGeom>
          <a:noFill/>
          <a:ln/>
        </p:spPr>
        <p:txBody>
          <a:bodyPr wrap="none" lIns="0" tIns="0" rIns="0" bIns="0" rtlCol="0" anchor="t"/>
          <a:lstStyle/>
          <a:p>
            <a:pPr algn="ctr" indent="0" marL="0">
              <a:lnSpc>
                <a:spcPts val="2650"/>
              </a:lnSpc>
              <a:buNone/>
            </a:pPr>
            <a:r>
              <a:rPr lang="en-US" sz="2650" dirty="0">
                <a:solidFill>
                  <a:srgbClr val="5B5F71"/>
                </a:solidFill>
                <a:latin typeface="Instrument Sans Semi Bold" pitchFamily="34" charset="0"/>
                <a:ea typeface="Instrument Sans Semi Bold" pitchFamily="34" charset="-122"/>
                <a:cs typeface="Instrument Sans Semi Bold" pitchFamily="34" charset="-120"/>
              </a:rPr>
              <a:t>2</a:t>
            </a:r>
            <a:endParaRPr lang="en-US" sz="2650" dirty="0"/>
          </a:p>
        </p:txBody>
      </p:sp>
      <p:sp>
        <p:nvSpPr>
          <p:cNvPr id="9" name="Text 6"/>
          <p:cNvSpPr/>
          <p:nvPr/>
        </p:nvSpPr>
        <p:spPr>
          <a:xfrm>
            <a:off x="1530906" y="5056108"/>
            <a:ext cx="6819305" cy="725805"/>
          </a:xfrm>
          <a:prstGeom prst="rect">
            <a:avLst/>
          </a:prstGeom>
          <a:noFill/>
          <a:ln/>
        </p:spPr>
        <p:txBody>
          <a:bodyPr wrap="square" lIns="0" tIns="0" rIns="0" bIns="0" rtlCol="0" anchor="t"/>
          <a:lstStyle/>
          <a:p>
            <a:pPr indent="0" marL="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Requieren actualización periódica para reflejar los cambios en los datos subyacentes.</a:t>
            </a:r>
            <a:endParaRPr lang="en-US" sz="1750" dirty="0"/>
          </a:p>
        </p:txBody>
      </p:sp>
      <p:sp>
        <p:nvSpPr>
          <p:cNvPr id="10" name="Shape 7"/>
          <p:cNvSpPr/>
          <p:nvPr/>
        </p:nvSpPr>
        <p:spPr>
          <a:xfrm>
            <a:off x="793790" y="6076712"/>
            <a:ext cx="7556421" cy="1065848"/>
          </a:xfrm>
          <a:prstGeom prst="roundRect">
            <a:avLst>
              <a:gd name="adj" fmla="val 8938"/>
            </a:avLst>
          </a:prstGeom>
          <a:solidFill>
            <a:srgbClr val="E2E3E9"/>
          </a:solidFill>
          <a:ln/>
        </p:spPr>
      </p:sp>
      <p:sp>
        <p:nvSpPr>
          <p:cNvPr id="11" name="Shape 8"/>
          <p:cNvSpPr/>
          <p:nvPr/>
        </p:nvSpPr>
        <p:spPr>
          <a:xfrm>
            <a:off x="782479" y="6076712"/>
            <a:ext cx="7579043" cy="1065848"/>
          </a:xfrm>
          <a:prstGeom prst="roundRect">
            <a:avLst>
              <a:gd name="adj" fmla="val 3192"/>
            </a:avLst>
          </a:prstGeom>
          <a:solidFill>
            <a:srgbClr val="E2E3E9"/>
          </a:solidFill>
          <a:ln/>
        </p:spPr>
      </p:sp>
      <p:sp>
        <p:nvSpPr>
          <p:cNvPr id="12" name="Text 9"/>
          <p:cNvSpPr/>
          <p:nvPr/>
        </p:nvSpPr>
        <p:spPr>
          <a:xfrm>
            <a:off x="1009293" y="6246733"/>
            <a:ext cx="7125414" cy="725805"/>
          </a:xfrm>
          <a:prstGeom prst="rect">
            <a:avLst/>
          </a:prstGeom>
          <a:noFill/>
          <a:ln/>
        </p:spPr>
        <p:txBody>
          <a:bodyPr wrap="square" lIns="0" tIns="0" rIns="0" bIns="0" rtlCol="0" anchor="t"/>
          <a:lstStyle/>
          <a:p>
            <a:pPr indent="0" marL="0">
              <a:lnSpc>
                <a:spcPts val="2850"/>
              </a:lnSpc>
              <a:buNone/>
            </a:pPr>
            <a:r>
              <a:rPr lang="en-US" sz="1750" dirty="0">
                <a:solidFill>
                  <a:srgbClr val="5B5F71"/>
                </a:solidFill>
                <a:highlight>
                  <a:srgbClr val="E2E3E9"/>
                </a:highlight>
                <a:latin typeface="Consolas Medium" pitchFamily="34" charset="0"/>
                <a:ea typeface="Consolas Medium" pitchFamily="34" charset="-122"/>
                <a:cs typeface="Consolas Medium" pitchFamily="34" charset="-120"/>
              </a:rPr>
              <a:t>CREATE MATERIALIZED VIEW vista_combinada AS SELECT ... FROM base_de_datos1.tabla1 JOIN base_de_datos2.tabla2 ON ...;</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074545"/>
          </a:xfrm>
          <a:prstGeom prst="rect">
            <a:avLst/>
          </a:prstGeom>
        </p:spPr>
      </p:pic>
      <p:sp>
        <p:nvSpPr>
          <p:cNvPr id="3" name="Text 0"/>
          <p:cNvSpPr/>
          <p:nvPr/>
        </p:nvSpPr>
        <p:spPr>
          <a:xfrm>
            <a:off x="580787" y="2924175"/>
            <a:ext cx="12532757" cy="518636"/>
          </a:xfrm>
          <a:prstGeom prst="rect">
            <a:avLst/>
          </a:prstGeom>
          <a:noFill/>
          <a:ln/>
        </p:spPr>
        <p:txBody>
          <a:bodyPr wrap="none" lIns="0" tIns="0" rIns="0" bIns="0" rtlCol="0" anchor="t"/>
          <a:lstStyle/>
          <a:p>
            <a:pPr indent="0" marL="0">
              <a:lnSpc>
                <a:spcPts val="4050"/>
              </a:lnSpc>
              <a:buNone/>
            </a:pPr>
            <a:r>
              <a:rPr lang="en-US" sz="3250" dirty="0">
                <a:solidFill>
                  <a:srgbClr val="505468"/>
                </a:solidFill>
                <a:latin typeface="Instrument Sans Semi Bold" pitchFamily="34" charset="0"/>
                <a:ea typeface="Instrument Sans Semi Bold" pitchFamily="34" charset="-122"/>
                <a:cs typeface="Instrument Sans Semi Bold" pitchFamily="34" charset="-120"/>
              </a:rPr>
              <a:t>Técnicas para Consultas Multi-Base de Datos: Federated Queries</a:t>
            </a:r>
            <a:endParaRPr lang="en-US" sz="3250" dirty="0"/>
          </a:p>
        </p:txBody>
      </p:sp>
      <p:pic>
        <p:nvPicPr>
          <p:cNvPr id="4" name="Image 1" descr="preencoded.png">    </p:cNvPr>
          <p:cNvPicPr>
            <a:picLocks noChangeAspect="1"/>
          </p:cNvPicPr>
          <p:nvPr/>
        </p:nvPicPr>
        <p:blipFill>
          <a:blip r:embed="rId2"/>
          <a:stretch>
            <a:fillRect/>
          </a:stretch>
        </p:blipFill>
        <p:spPr>
          <a:xfrm>
            <a:off x="580787" y="3691652"/>
            <a:ext cx="829747" cy="995720"/>
          </a:xfrm>
          <a:prstGeom prst="rect">
            <a:avLst/>
          </a:prstGeom>
        </p:spPr>
      </p:pic>
      <p:sp>
        <p:nvSpPr>
          <p:cNvPr id="5" name="Text 1"/>
          <p:cNvSpPr/>
          <p:nvPr/>
        </p:nvSpPr>
        <p:spPr>
          <a:xfrm>
            <a:off x="1659374" y="3857506"/>
            <a:ext cx="12390239" cy="265509"/>
          </a:xfrm>
          <a:prstGeom prst="rect">
            <a:avLst/>
          </a:prstGeom>
          <a:noFill/>
          <a:ln/>
        </p:spPr>
        <p:txBody>
          <a:bodyPr wrap="none" lIns="0" tIns="0" rIns="0" bIns="0" rtlCol="0" anchor="t"/>
          <a:lstStyle/>
          <a:p>
            <a:pPr algn="l" indent="0" marL="0">
              <a:lnSpc>
                <a:spcPts val="2050"/>
              </a:lnSpc>
              <a:buNone/>
            </a:pPr>
            <a:r>
              <a:rPr lang="en-US" sz="1300" dirty="0">
                <a:solidFill>
                  <a:srgbClr val="5B5F71"/>
                </a:solidFill>
                <a:latin typeface="Instrument Sans Medium" pitchFamily="34" charset="0"/>
                <a:ea typeface="Instrument Sans Medium" pitchFamily="34" charset="-122"/>
                <a:cs typeface="Instrument Sans Medium" pitchFamily="34" charset="-120"/>
              </a:rPr>
              <a:t>Acceden a datos en diferentes bases de datos como si fueran una sola, simplificando la consulta.</a:t>
            </a:r>
            <a:endParaRPr lang="en-US" sz="1300" dirty="0"/>
          </a:p>
        </p:txBody>
      </p:sp>
      <p:pic>
        <p:nvPicPr>
          <p:cNvPr id="6" name="Image 2" descr="preencoded.png">    </p:cNvPr>
          <p:cNvPicPr>
            <a:picLocks noChangeAspect="1"/>
          </p:cNvPicPr>
          <p:nvPr/>
        </p:nvPicPr>
        <p:blipFill>
          <a:blip r:embed="rId3"/>
          <a:stretch>
            <a:fillRect/>
          </a:stretch>
        </p:blipFill>
        <p:spPr>
          <a:xfrm>
            <a:off x="580787" y="4687372"/>
            <a:ext cx="829747" cy="995720"/>
          </a:xfrm>
          <a:prstGeom prst="rect">
            <a:avLst/>
          </a:prstGeom>
        </p:spPr>
      </p:pic>
      <p:sp>
        <p:nvSpPr>
          <p:cNvPr id="7" name="Text 2"/>
          <p:cNvSpPr/>
          <p:nvPr/>
        </p:nvSpPr>
        <p:spPr>
          <a:xfrm>
            <a:off x="1659374" y="4853226"/>
            <a:ext cx="12390239" cy="265509"/>
          </a:xfrm>
          <a:prstGeom prst="rect">
            <a:avLst/>
          </a:prstGeom>
          <a:noFill/>
          <a:ln/>
        </p:spPr>
        <p:txBody>
          <a:bodyPr wrap="none" lIns="0" tIns="0" rIns="0" bIns="0" rtlCol="0" anchor="t"/>
          <a:lstStyle/>
          <a:p>
            <a:pPr algn="l" indent="0" marL="0">
              <a:lnSpc>
                <a:spcPts val="2050"/>
              </a:lnSpc>
              <a:buNone/>
            </a:pPr>
            <a:r>
              <a:rPr lang="en-US" sz="1300" dirty="0">
                <a:solidFill>
                  <a:srgbClr val="5B5F71"/>
                </a:solidFill>
                <a:latin typeface="Instrument Sans Medium" pitchFamily="34" charset="0"/>
                <a:ea typeface="Instrument Sans Medium" pitchFamily="34" charset="-122"/>
                <a:cs typeface="Instrument Sans Medium" pitchFamily="34" charset="-120"/>
              </a:rPr>
              <a:t>Motores de bases de datos como MariaDB y PostgreSQL con "Foreign Data Wrappers" soportan Federated Queries.</a:t>
            </a:r>
            <a:endParaRPr lang="en-US" sz="1300" dirty="0"/>
          </a:p>
        </p:txBody>
      </p:sp>
      <p:pic>
        <p:nvPicPr>
          <p:cNvPr id="8" name="Image 3" descr="preencoded.png">    </p:cNvPr>
          <p:cNvPicPr>
            <a:picLocks noChangeAspect="1"/>
          </p:cNvPicPr>
          <p:nvPr/>
        </p:nvPicPr>
        <p:blipFill>
          <a:blip r:embed="rId4"/>
          <a:stretch>
            <a:fillRect/>
          </a:stretch>
        </p:blipFill>
        <p:spPr>
          <a:xfrm>
            <a:off x="580787" y="5683091"/>
            <a:ext cx="829747" cy="995720"/>
          </a:xfrm>
          <a:prstGeom prst="rect">
            <a:avLst/>
          </a:prstGeom>
        </p:spPr>
      </p:pic>
      <p:sp>
        <p:nvSpPr>
          <p:cNvPr id="9" name="Text 3"/>
          <p:cNvSpPr/>
          <p:nvPr/>
        </p:nvSpPr>
        <p:spPr>
          <a:xfrm>
            <a:off x="1659374" y="5848945"/>
            <a:ext cx="12390239" cy="265509"/>
          </a:xfrm>
          <a:prstGeom prst="rect">
            <a:avLst/>
          </a:prstGeom>
          <a:noFill/>
          <a:ln/>
        </p:spPr>
        <p:txBody>
          <a:bodyPr wrap="none" lIns="0" tIns="0" rIns="0" bIns="0" rtlCol="0" anchor="t"/>
          <a:lstStyle/>
          <a:p>
            <a:pPr algn="l" indent="0" marL="0">
              <a:lnSpc>
                <a:spcPts val="2050"/>
              </a:lnSpc>
              <a:buNone/>
            </a:pPr>
            <a:r>
              <a:rPr lang="en-US" sz="1300" dirty="0">
                <a:solidFill>
                  <a:srgbClr val="5B5F71"/>
                </a:solidFill>
                <a:latin typeface="Instrument Sans Medium" pitchFamily="34" charset="0"/>
                <a:ea typeface="Instrument Sans Medium" pitchFamily="34" charset="-122"/>
                <a:cs typeface="Instrument Sans Medium" pitchFamily="34" charset="-120"/>
              </a:rPr>
              <a:t>Configurar un "Foreign Data Wrapper" para acceder a una tabla en otra base de datos PostgreSQL.</a:t>
            </a:r>
            <a:endParaRPr lang="en-US" sz="1300" dirty="0"/>
          </a:p>
        </p:txBody>
      </p:sp>
      <p:sp>
        <p:nvSpPr>
          <p:cNvPr id="10" name="Shape 4"/>
          <p:cNvSpPr/>
          <p:nvPr/>
        </p:nvSpPr>
        <p:spPr>
          <a:xfrm>
            <a:off x="580787" y="6865501"/>
            <a:ext cx="13468826" cy="514350"/>
          </a:xfrm>
          <a:prstGeom prst="roundRect">
            <a:avLst>
              <a:gd name="adj" fmla="val 13553"/>
            </a:avLst>
          </a:prstGeom>
          <a:solidFill>
            <a:srgbClr val="E2E3E9"/>
          </a:solidFill>
          <a:ln/>
        </p:spPr>
      </p:sp>
      <p:sp>
        <p:nvSpPr>
          <p:cNvPr id="11" name="Shape 5"/>
          <p:cNvSpPr/>
          <p:nvPr/>
        </p:nvSpPr>
        <p:spPr>
          <a:xfrm>
            <a:off x="572572" y="6865501"/>
            <a:ext cx="13485257" cy="514350"/>
          </a:xfrm>
          <a:prstGeom prst="roundRect">
            <a:avLst>
              <a:gd name="adj" fmla="val 4840"/>
            </a:avLst>
          </a:prstGeom>
          <a:solidFill>
            <a:srgbClr val="E2E3E9"/>
          </a:solidFill>
          <a:ln/>
        </p:spPr>
      </p:sp>
      <p:sp>
        <p:nvSpPr>
          <p:cNvPr id="12" name="Text 6"/>
          <p:cNvSpPr/>
          <p:nvPr/>
        </p:nvSpPr>
        <p:spPr>
          <a:xfrm>
            <a:off x="738426" y="6989921"/>
            <a:ext cx="13153549" cy="265509"/>
          </a:xfrm>
          <a:prstGeom prst="rect">
            <a:avLst/>
          </a:prstGeom>
          <a:noFill/>
          <a:ln/>
        </p:spPr>
        <p:txBody>
          <a:bodyPr wrap="none" lIns="0" tIns="0" rIns="0" bIns="0" rtlCol="0" anchor="t"/>
          <a:lstStyle/>
          <a:p>
            <a:pPr indent="0" marL="0">
              <a:lnSpc>
                <a:spcPts val="2050"/>
              </a:lnSpc>
              <a:buNone/>
            </a:pPr>
            <a:r>
              <a:rPr lang="en-US" sz="1300" dirty="0">
                <a:solidFill>
                  <a:srgbClr val="5B5F71"/>
                </a:solidFill>
                <a:highlight>
                  <a:srgbClr val="E2E3E9"/>
                </a:highlight>
                <a:latin typeface="Consolas Medium" pitchFamily="34" charset="0"/>
                <a:ea typeface="Consolas Medium" pitchFamily="34" charset="-122"/>
                <a:cs typeface="Consolas Medium" pitchFamily="34" charset="-120"/>
              </a:rPr>
              <a:t>CREATE SERVER servidor_remoto FOREIGN DATA WRAPPER postgres_fdw OPTIONS (host 'host', port 5432, dbname 'dbname', user 'user', password 'password');</a:t>
            </a:r>
            <a:endParaRPr lang="en-US" sz="13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Slide 1</vt:lpstr>
      <vt:lpstr>Slide 2</vt:lpstr>
      <vt:lpstr>Slide 3</vt:lpstr>
      <vt:lpstr>Slide 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2025-03-10T18:14:47Z</dcterms:created>
  <dcterms:modified xsi:type="dcterms:W3CDTF">2025-03-10T18:14:47Z</dcterms:modified>
</cp:coreProperties>
</file>