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handoutMasterIdLst>
    <p:handoutMasterId r:id="rId22"/>
  </p:handoutMasterIdLst>
  <p:sldIdLst>
    <p:sldId id="325" r:id="rId5"/>
    <p:sldId id="324" r:id="rId6"/>
    <p:sldId id="268" r:id="rId7"/>
    <p:sldId id="261" r:id="rId8"/>
    <p:sldId id="310" r:id="rId9"/>
    <p:sldId id="328" r:id="rId10"/>
    <p:sldId id="335" r:id="rId11"/>
    <p:sldId id="336" r:id="rId12"/>
    <p:sldId id="318" r:id="rId13"/>
    <p:sldId id="332" r:id="rId14"/>
    <p:sldId id="333" r:id="rId15"/>
    <p:sldId id="334" r:id="rId16"/>
    <p:sldId id="337" r:id="rId17"/>
    <p:sldId id="321" r:id="rId18"/>
    <p:sldId id="338"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7" autoAdjust="0"/>
  </p:normalViewPr>
  <p:slideViewPr>
    <p:cSldViewPr snapToGrid="0">
      <p:cViewPr varScale="1">
        <p:scale>
          <a:sx n="68" d="100"/>
          <a:sy n="68" d="100"/>
        </p:scale>
        <p:origin x="252" y="6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7/28/2024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386589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354944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72715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75029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189349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53501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343049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86650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7/28/2024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7/28/2024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7/28/2024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7/28/2024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7/28/2024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elsa404/Financial-Forecasting-with-AI"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6A8-6FA8-F972-AAD2-741B9BF2C81A}"/>
              </a:ext>
            </a:extLst>
          </p:cNvPr>
          <p:cNvSpPr>
            <a:spLocks noGrp="1"/>
          </p:cNvSpPr>
          <p:nvPr>
            <p:ph type="ctrTitle"/>
          </p:nvPr>
        </p:nvSpPr>
        <p:spPr>
          <a:xfrm>
            <a:off x="2283137" y="400925"/>
            <a:ext cx="8913947" cy="4061745"/>
          </a:xfrm>
        </p:spPr>
        <p:txBody>
          <a:bodyPr anchor="b" anchorCtr="0"/>
          <a:lstStyle/>
          <a:p>
            <a:r>
              <a:rPr lang="en-US" sz="7200" dirty="0"/>
              <a:t>Financial Forecasting using AI</a:t>
            </a:r>
          </a:p>
        </p:txBody>
      </p:sp>
      <p:sp>
        <p:nvSpPr>
          <p:cNvPr id="3" name="Subtitle 2">
            <a:extLst>
              <a:ext uri="{FF2B5EF4-FFF2-40B4-BE49-F238E27FC236}">
                <a16:creationId xmlns:a16="http://schemas.microsoft.com/office/drawing/2014/main" id="{CEEC6127-908D-01C6-5422-BC2838C6323F}"/>
              </a:ext>
            </a:extLst>
          </p:cNvPr>
          <p:cNvSpPr>
            <a:spLocks noGrp="1"/>
          </p:cNvSpPr>
          <p:nvPr>
            <p:ph type="subTitle" idx="1"/>
          </p:nvPr>
        </p:nvSpPr>
        <p:spPr>
          <a:xfrm>
            <a:off x="2283140" y="4519311"/>
            <a:ext cx="8913949" cy="1657202"/>
          </a:xfrm>
        </p:spPr>
        <p:txBody>
          <a:bodyPr anchor="t" anchorCtr="0">
            <a:normAutofit/>
          </a:bodyPr>
          <a:lstStyle/>
          <a:p>
            <a:r>
              <a:rPr lang="en-US" dirty="0"/>
              <a:t>By Team MK</a:t>
            </a:r>
          </a:p>
          <a:p>
            <a:r>
              <a:rPr lang="en-US" sz="1800" b="0" dirty="0" err="1"/>
              <a:t>Melsa</a:t>
            </a:r>
            <a:r>
              <a:rPr lang="en-US" sz="1800" b="0" dirty="0"/>
              <a:t> Fernandes – 2261031</a:t>
            </a:r>
          </a:p>
          <a:p>
            <a:r>
              <a:rPr lang="en-US" sz="1800" b="0" dirty="0" err="1"/>
              <a:t>Kanishkasri</a:t>
            </a:r>
            <a:r>
              <a:rPr lang="en-US" sz="1800" b="0" dirty="0"/>
              <a:t> V - 2261025</a:t>
            </a:r>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r="62162"/>
          <a:stretch/>
        </p:blipFill>
        <p:spPr>
          <a:xfrm>
            <a:off x="905145" y="1541422"/>
            <a:ext cx="9231076" cy="4621633"/>
          </a:xfrm>
          <a:prstGeom prst="rect">
            <a:avLst/>
          </a:prstGeom>
        </p:spPr>
      </p:pic>
    </p:spTree>
    <p:extLst>
      <p:ext uri="{BB962C8B-B14F-4D97-AF65-F5344CB8AC3E}">
        <p14:creationId xmlns:p14="http://schemas.microsoft.com/office/powerpoint/2010/main" val="22902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l="31326" r="26342"/>
          <a:stretch/>
        </p:blipFill>
        <p:spPr>
          <a:xfrm>
            <a:off x="905144" y="1541422"/>
            <a:ext cx="10327537" cy="4621633"/>
          </a:xfrm>
          <a:prstGeom prst="rect">
            <a:avLst/>
          </a:prstGeom>
        </p:spPr>
      </p:pic>
    </p:spTree>
    <p:extLst>
      <p:ext uri="{BB962C8B-B14F-4D97-AF65-F5344CB8AC3E}">
        <p14:creationId xmlns:p14="http://schemas.microsoft.com/office/powerpoint/2010/main" val="46086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Snapshots</a:t>
            </a:r>
            <a:br>
              <a:rPr lang="en-US" dirty="0"/>
            </a:br>
            <a:endParaRPr lang="en-US" dirty="0"/>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rotWithShape="1">
          <a:blip r:embed="rId3"/>
          <a:srcRect l="54446" r="3222"/>
          <a:stretch/>
        </p:blipFill>
        <p:spPr>
          <a:xfrm>
            <a:off x="905144" y="1541422"/>
            <a:ext cx="10327537" cy="4621633"/>
          </a:xfrm>
          <a:prstGeom prst="rect">
            <a:avLst/>
          </a:prstGeom>
        </p:spPr>
      </p:pic>
    </p:spTree>
    <p:extLst>
      <p:ext uri="{BB962C8B-B14F-4D97-AF65-F5344CB8AC3E}">
        <p14:creationId xmlns:p14="http://schemas.microsoft.com/office/powerpoint/2010/main" val="337469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altLang="en-US" dirty="0">
                <a:solidFill>
                  <a:schemeClr val="tx1"/>
                </a:solidFill>
                <a:latin typeface="Arial" panose="020B0604020202020204" pitchFamily="34" charset="0"/>
              </a:rPr>
              <a:t>Detailed Overview</a:t>
            </a:r>
            <a:endParaRPr lang="en-US" dirty="0"/>
          </a:p>
        </p:txBody>
      </p:sp>
    </p:spTree>
    <p:extLst>
      <p:ext uri="{BB962C8B-B14F-4D97-AF65-F5344CB8AC3E}">
        <p14:creationId xmlns:p14="http://schemas.microsoft.com/office/powerpoint/2010/main" val="91037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50B-D232-4688-407A-DAC2407E279C}"/>
              </a:ext>
            </a:extLst>
          </p:cNvPr>
          <p:cNvSpPr>
            <a:spLocks noGrp="1"/>
          </p:cNvSpPr>
          <p:nvPr>
            <p:ph type="title"/>
          </p:nvPr>
        </p:nvSpPr>
        <p:spPr>
          <a:xfrm>
            <a:off x="677334" y="694944"/>
            <a:ext cx="9584266" cy="1387852"/>
          </a:xfrm>
        </p:spPr>
        <p:txBody>
          <a:bodyPr/>
          <a:lstStyle/>
          <a:p>
            <a:r>
              <a:rPr lang="en-US" altLang="en-US" dirty="0">
                <a:solidFill>
                  <a:schemeClr val="tx1"/>
                </a:solidFill>
                <a:latin typeface="Arial" panose="020B0604020202020204" pitchFamily="34" charset="0"/>
              </a:rPr>
              <a:t>Detailed Overview</a:t>
            </a:r>
            <a:endParaRPr lang="en-US" dirty="0"/>
          </a:p>
        </p:txBody>
      </p:sp>
      <p:sp>
        <p:nvSpPr>
          <p:cNvPr id="11" name="Content Placeholder 10">
            <a:extLst>
              <a:ext uri="{FF2B5EF4-FFF2-40B4-BE49-F238E27FC236}">
                <a16:creationId xmlns:a16="http://schemas.microsoft.com/office/drawing/2014/main" id="{56DA1357-F081-D7F6-4FB3-08E62F6C3A41}"/>
              </a:ext>
            </a:extLst>
          </p:cNvPr>
          <p:cNvSpPr>
            <a:spLocks noGrp="1"/>
          </p:cNvSpPr>
          <p:nvPr>
            <p:ph sz="quarter" idx="12"/>
          </p:nvPr>
        </p:nvSpPr>
        <p:spPr>
          <a:xfrm>
            <a:off x="422809" y="2035134"/>
            <a:ext cx="5964766" cy="3083217"/>
          </a:xfrm>
        </p:spPr>
        <p:txBody>
          <a:bodyPr/>
          <a:lstStyle/>
          <a:p>
            <a:pPr marL="285750" indent="-285750">
              <a:buFont typeface="Wingdings" panose="05000000000000000000" pitchFamily="2" charset="2"/>
              <a:buChar char="q"/>
            </a:pPr>
            <a:r>
              <a:rPr lang="en-US" dirty="0"/>
              <a:t>The AI-based financial forecasting process begins with gathering historical financial data and selecting appropriate AI algorithms for forecasting. </a:t>
            </a:r>
          </a:p>
          <a:p>
            <a:pPr marL="285750" indent="-285750">
              <a:buFont typeface="Wingdings" panose="05000000000000000000" pitchFamily="2" charset="2"/>
              <a:buChar char="q"/>
            </a:pPr>
            <a:r>
              <a:rPr lang="en-US" dirty="0"/>
              <a:t>It is then trained using this data, and its forecast accuracy is evaluated. If the model is accurate, it proceeds to testing with new data; if not, the model is refined. </a:t>
            </a:r>
          </a:p>
          <a:p>
            <a:pPr marL="285750" indent="-285750">
              <a:buFont typeface="Wingdings" panose="05000000000000000000" pitchFamily="2" charset="2"/>
              <a:buChar char="q"/>
            </a:pPr>
            <a:r>
              <a:rPr lang="en-US" dirty="0"/>
              <a:t>Upon satisfactory testing results, the AI tool is implemented, and its performance is continuously monitored. The tool generates financial forecasts, which are then reviewed and analyzed to ensure accuracy.</a:t>
            </a:r>
          </a:p>
        </p:txBody>
      </p:sp>
      <p:sp>
        <p:nvSpPr>
          <p:cNvPr id="5" name="TextBox 4">
            <a:extLst>
              <a:ext uri="{FF2B5EF4-FFF2-40B4-BE49-F238E27FC236}">
                <a16:creationId xmlns:a16="http://schemas.microsoft.com/office/drawing/2014/main" id="{AA66EE7F-72DD-DCCD-1E94-FF98756202DD}"/>
              </a:ext>
            </a:extLst>
          </p:cNvPr>
          <p:cNvSpPr txBox="1"/>
          <p:nvPr/>
        </p:nvSpPr>
        <p:spPr>
          <a:xfrm>
            <a:off x="7253751" y="1915739"/>
            <a:ext cx="4430598"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t>Based on the analyzed forecasts, financial decisions are made, and their outcomes are monitored.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the outcomes are not as expected, the AI model undergoes further refinement to enhance its performance.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process emphasizes continuous improvement, ensuring that the AI model remains accurate and reliable over time, providing valuable insights for financial decision-making.</a:t>
            </a:r>
          </a:p>
          <a:p>
            <a:endParaRPr lang="en-IN" dirty="0"/>
          </a:p>
        </p:txBody>
      </p:sp>
    </p:spTree>
    <p:extLst>
      <p:ext uri="{BB962C8B-B14F-4D97-AF65-F5344CB8AC3E}">
        <p14:creationId xmlns:p14="http://schemas.microsoft.com/office/powerpoint/2010/main" val="236399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err="1"/>
              <a:t>Github</a:t>
            </a:r>
            <a:r>
              <a:rPr lang="en-US" dirty="0"/>
              <a:t> </a:t>
            </a:r>
            <a:r>
              <a:rPr lang="en-US" dirty="0" err="1"/>
              <a:t>Repositry</a:t>
            </a:r>
            <a:endParaRPr lang="en-US" dirty="0"/>
          </a:p>
        </p:txBody>
      </p:sp>
      <p:sp>
        <p:nvSpPr>
          <p:cNvPr id="3" name="TextBox 2">
            <a:extLst>
              <a:ext uri="{FF2B5EF4-FFF2-40B4-BE49-F238E27FC236}">
                <a16:creationId xmlns:a16="http://schemas.microsoft.com/office/drawing/2014/main" id="{79F48035-D0D3-4BE3-18BB-CF11CB3B656A}"/>
              </a:ext>
            </a:extLst>
          </p:cNvPr>
          <p:cNvSpPr txBox="1"/>
          <p:nvPr/>
        </p:nvSpPr>
        <p:spPr>
          <a:xfrm>
            <a:off x="677334" y="2102105"/>
            <a:ext cx="6798734" cy="646331"/>
          </a:xfrm>
          <a:prstGeom prst="rect">
            <a:avLst/>
          </a:prstGeom>
          <a:noFill/>
        </p:spPr>
        <p:txBody>
          <a:bodyPr wrap="square" rtlCol="0">
            <a:spAutoFit/>
          </a:bodyPr>
          <a:lstStyle/>
          <a:p>
            <a:r>
              <a:rPr lang="en-IN" dirty="0">
                <a:hlinkClick r:id="rId3"/>
              </a:rPr>
              <a:t>https://github.com/Melsa404/Financial-Forecasting-with-AI</a:t>
            </a:r>
            <a:endParaRPr lang="en-IN" dirty="0"/>
          </a:p>
          <a:p>
            <a:endParaRPr lang="en-IN" dirty="0"/>
          </a:p>
        </p:txBody>
      </p:sp>
    </p:spTree>
    <p:extLst>
      <p:ext uri="{BB962C8B-B14F-4D97-AF65-F5344CB8AC3E}">
        <p14:creationId xmlns:p14="http://schemas.microsoft.com/office/powerpoint/2010/main" val="367620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1732174" y="2720811"/>
            <a:ext cx="5469904" cy="1416378"/>
          </a:xfrm>
        </p:spPr>
        <p:txBody>
          <a:bodyPr/>
          <a:lstStyle/>
          <a:p>
            <a:r>
              <a:rPr lang="en-US" dirty="0"/>
              <a:t>Thank you</a:t>
            </a:r>
          </a:p>
        </p:txBody>
      </p:sp>
      <p:cxnSp>
        <p:nvCxnSpPr>
          <p:cNvPr id="9" name="Straight Connector 8">
            <a:extLst>
              <a:ext uri="{FF2B5EF4-FFF2-40B4-BE49-F238E27FC236}">
                <a16:creationId xmlns:a16="http://schemas.microsoft.com/office/drawing/2014/main" id="{4FF83FAC-5CF2-A4D5-AB57-FD993FAE0C8B}"/>
              </a:ext>
            </a:extLst>
          </p:cNvPr>
          <p:cNvCxnSpPr>
            <a:cxnSpLocks/>
          </p:cNvCxnSpPr>
          <p:nvPr/>
        </p:nvCxnSpPr>
        <p:spPr>
          <a:xfrm>
            <a:off x="7202078" y="1143000"/>
            <a:ext cx="0" cy="45974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07945B5-F0BA-885E-9B57-4101C89B3235}"/>
              </a:ext>
            </a:extLst>
          </p:cNvPr>
          <p:cNvSpPr txBox="1"/>
          <p:nvPr/>
        </p:nvSpPr>
        <p:spPr>
          <a:xfrm>
            <a:off x="7278279" y="919763"/>
            <a:ext cx="3321988" cy="5170646"/>
          </a:xfrm>
          <a:prstGeom prst="rect">
            <a:avLst/>
          </a:prstGeom>
          <a:noFill/>
        </p:spPr>
        <p:txBody>
          <a:bodyPr wrap="square" rtlCol="0">
            <a:spAutoFit/>
          </a:bodyPr>
          <a:lstStyle/>
          <a:p>
            <a:r>
              <a:rPr lang="en-IN" sz="2400" b="1" dirty="0"/>
              <a:t>Members: </a:t>
            </a:r>
          </a:p>
          <a:p>
            <a:endParaRPr lang="en-IN" dirty="0"/>
          </a:p>
          <a:p>
            <a:r>
              <a:rPr lang="en-IN" b="1" u="sng" dirty="0"/>
              <a:t>Melsa Fernandes</a:t>
            </a:r>
          </a:p>
          <a:p>
            <a:r>
              <a:rPr lang="en-IN" b="1" dirty="0"/>
              <a:t>Class</a:t>
            </a:r>
            <a:r>
              <a:rPr lang="en-IN" dirty="0"/>
              <a:t>: 5BTIT</a:t>
            </a:r>
          </a:p>
          <a:p>
            <a:r>
              <a:rPr lang="en-IN" b="1" dirty="0"/>
              <a:t>Email</a:t>
            </a:r>
            <a:r>
              <a:rPr lang="en-IN" dirty="0"/>
              <a:t>: </a:t>
            </a:r>
            <a:r>
              <a:rPr lang="en-IN" dirty="0">
                <a:solidFill>
                  <a:srgbClr val="0070C0"/>
                </a:solidFill>
              </a:rPr>
              <a:t>melsa.magdalene@btech.christuniversity.in</a:t>
            </a:r>
          </a:p>
          <a:p>
            <a:r>
              <a:rPr lang="en-IN" b="1" dirty="0"/>
              <a:t>Register No:</a:t>
            </a:r>
            <a:r>
              <a:rPr lang="en-IN" dirty="0"/>
              <a:t>2261031</a:t>
            </a:r>
          </a:p>
          <a:p>
            <a:r>
              <a:rPr lang="en-IN" b="1" dirty="0" err="1"/>
              <a:t>Github</a:t>
            </a:r>
            <a:r>
              <a:rPr lang="en-IN" dirty="0"/>
              <a:t>: </a:t>
            </a:r>
            <a:r>
              <a:rPr lang="en-IN" dirty="0">
                <a:solidFill>
                  <a:srgbClr val="0070C0"/>
                </a:solidFill>
              </a:rPr>
              <a:t>https://github.com/Melsa404</a:t>
            </a:r>
          </a:p>
          <a:p>
            <a:endParaRPr lang="en-IN" dirty="0"/>
          </a:p>
          <a:p>
            <a:r>
              <a:rPr lang="en-IN" b="1" u="sng" dirty="0" err="1"/>
              <a:t>Kanishkasri</a:t>
            </a:r>
            <a:r>
              <a:rPr lang="en-IN" b="1" u="sng" dirty="0"/>
              <a:t> V</a:t>
            </a:r>
          </a:p>
          <a:p>
            <a:r>
              <a:rPr lang="en-IN" b="1" dirty="0"/>
              <a:t>Class</a:t>
            </a:r>
            <a:r>
              <a:rPr lang="en-IN" dirty="0"/>
              <a:t>: 5BTIT</a:t>
            </a:r>
          </a:p>
          <a:p>
            <a:r>
              <a:rPr lang="en-IN" b="1" dirty="0"/>
              <a:t>Register No: </a:t>
            </a:r>
            <a:r>
              <a:rPr lang="en-IN" dirty="0"/>
              <a:t>2261025</a:t>
            </a:r>
          </a:p>
          <a:p>
            <a:r>
              <a:rPr lang="en-IN" b="1" dirty="0"/>
              <a:t>Email</a:t>
            </a:r>
            <a:r>
              <a:rPr lang="en-IN" dirty="0"/>
              <a:t>:</a:t>
            </a:r>
          </a:p>
          <a:p>
            <a:r>
              <a:rPr lang="en-IN" dirty="0">
                <a:solidFill>
                  <a:srgbClr val="0070C0"/>
                </a:solidFill>
              </a:rPr>
              <a:t>kanishkasri.v@btech.christuniversity.in</a:t>
            </a:r>
          </a:p>
          <a:p>
            <a:endParaRPr lang="en-IN" dirty="0"/>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IN" dirty="0"/>
              <a:t>Problem Statement</a:t>
            </a:r>
          </a:p>
          <a:p>
            <a:r>
              <a:rPr lang="en-US" dirty="0"/>
              <a:t>Proposed Solution</a:t>
            </a:r>
          </a:p>
          <a:p>
            <a:r>
              <a:rPr lang="en-US" dirty="0"/>
              <a:t>Model Flowchart</a:t>
            </a:r>
          </a:p>
          <a:p>
            <a:r>
              <a:rPr lang="en-US" dirty="0"/>
              <a:t>Detailed Overview</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IN" dirty="0"/>
              <a:t>Problem Statement</a:t>
            </a:r>
            <a:endParaRPr lang="en-US" dirty="0"/>
          </a:p>
        </p:txBody>
      </p:sp>
    </p:spTree>
    <p:extLst>
      <p:ext uri="{BB962C8B-B14F-4D97-AF65-F5344CB8AC3E}">
        <p14:creationId xmlns:p14="http://schemas.microsoft.com/office/powerpoint/2010/main" val="197869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63852" y="694945"/>
            <a:ext cx="5326144" cy="5468112"/>
          </a:xfrm>
          <a:noFill/>
        </p:spPr>
        <p:txBody>
          <a:bodyPr>
            <a:normAutofit/>
          </a:bodyPr>
          <a:lstStyle/>
          <a:p>
            <a:r>
              <a:rPr lang="en-US" b="1" dirty="0"/>
              <a:t>Title:</a:t>
            </a:r>
            <a:r>
              <a:rPr lang="en-US" dirty="0"/>
              <a:t> </a:t>
            </a:r>
          </a:p>
          <a:p>
            <a:r>
              <a:rPr lang="en-US" dirty="0"/>
              <a:t>AI-Driven Financial Forecasting for Stock Price Prediction</a:t>
            </a:r>
          </a:p>
          <a:p>
            <a:r>
              <a:rPr lang="en-US" b="1" dirty="0"/>
              <a:t>Domain:</a:t>
            </a:r>
            <a:br>
              <a:rPr lang="en-US" dirty="0"/>
            </a:br>
            <a:r>
              <a:rPr lang="en-US" dirty="0"/>
              <a:t>AI and Machine Learning</a:t>
            </a:r>
          </a:p>
          <a:p>
            <a:r>
              <a:rPr lang="en-US" b="1" dirty="0"/>
              <a:t>Objective:</a:t>
            </a:r>
            <a:r>
              <a:rPr lang="en-US" dirty="0"/>
              <a:t> </a:t>
            </a:r>
          </a:p>
          <a:p>
            <a:r>
              <a:rPr lang="en-US" dirty="0"/>
              <a:t>Develop an AI-driven financial forecasting tool that uses historical stock price data to predict future stock prices. The tool should utilize LSTM neural networks to model the time series data, providing actionable insights for investors and financial professionals.</a:t>
            </a:r>
          </a:p>
          <a:p>
            <a:r>
              <a:rPr lang="en-US" b="1" dirty="0"/>
              <a:t>Requirements:</a:t>
            </a:r>
          </a:p>
          <a:p>
            <a:pPr marL="285750" indent="-285750">
              <a:buFont typeface="Arial" panose="020B0604020202020204" pitchFamily="34" charset="0"/>
              <a:buChar char="•"/>
            </a:pPr>
            <a:r>
              <a:rPr lang="en-US" dirty="0"/>
              <a:t>Accurate stock price predictions.</a:t>
            </a:r>
          </a:p>
          <a:p>
            <a:pPr marL="285750" indent="-285750">
              <a:buFont typeface="Arial" panose="020B0604020202020204" pitchFamily="34" charset="0"/>
              <a:buChar char="•"/>
            </a:pPr>
            <a:r>
              <a:rPr lang="en-US" dirty="0"/>
              <a:t>Efficient and high performance of the model.</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altLang="en-US" dirty="0">
                <a:solidFill>
                  <a:schemeClr val="tx1"/>
                </a:solidFill>
                <a:latin typeface="Arial" panose="020B0604020202020204" pitchFamily="34" charset="0"/>
              </a:rPr>
              <a:t>Proposed Solution</a:t>
            </a:r>
            <a:endParaRPr lang="en-US" dirty="0"/>
          </a:p>
        </p:txBody>
      </p:sp>
    </p:spTree>
    <p:extLst>
      <p:ext uri="{BB962C8B-B14F-4D97-AF65-F5344CB8AC3E}">
        <p14:creationId xmlns:p14="http://schemas.microsoft.com/office/powerpoint/2010/main" val="118832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altLang="en-US" dirty="0">
                <a:solidFill>
                  <a:schemeClr val="tx1"/>
                </a:solidFill>
                <a:latin typeface="Arial" panose="020B0604020202020204" pitchFamily="34" charset="0"/>
              </a:rPr>
              <a:t>Proposed Solution</a:t>
            </a:r>
            <a:endParaRPr lang="en-US" dirty="0"/>
          </a:p>
        </p:txBody>
      </p:sp>
      <p:sp>
        <p:nvSpPr>
          <p:cNvPr id="6" name="Rectangle 2">
            <a:extLst>
              <a:ext uri="{FF2B5EF4-FFF2-40B4-BE49-F238E27FC236}">
                <a16:creationId xmlns:a16="http://schemas.microsoft.com/office/drawing/2014/main" id="{6ADBF52F-7E1B-3175-EDE6-24AC1AD67AA7}"/>
              </a:ext>
            </a:extLst>
          </p:cNvPr>
          <p:cNvSpPr>
            <a:spLocks noGrp="1" noChangeArrowheads="1"/>
          </p:cNvSpPr>
          <p:nvPr>
            <p:ph idx="1"/>
          </p:nvPr>
        </p:nvSpPr>
        <p:spPr bwMode="auto">
          <a:xfrm>
            <a:off x="5677687" y="694944"/>
            <a:ext cx="46421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endParaRPr lang="en-US" altLang="en-US" b="1" dirty="0">
              <a:solidFill>
                <a:schemeClr val="tx1"/>
              </a:solidFill>
              <a:latin typeface="Arial" panose="020B0604020202020204" pitchFamily="34" charset="0"/>
            </a:endParaRPr>
          </a:p>
          <a:p>
            <a:pPr lvl="0" defTabSz="914400" eaLnBrk="0" fontAlgn="base" hangingPunct="0">
              <a:spcBef>
                <a:spcPct val="0"/>
              </a:spcBef>
              <a:spcAft>
                <a:spcPct val="0"/>
              </a:spcAft>
              <a:buClrTx/>
              <a:buSzTx/>
            </a:pPr>
            <a:r>
              <a:rPr lang="en-US" altLang="en-US" dirty="0">
                <a:solidFill>
                  <a:schemeClr val="tx1"/>
                </a:solidFill>
                <a:latin typeface="Arial" panose="020B0604020202020204" pitchFamily="34" charset="0"/>
              </a:rPr>
              <a:t>The proposed solution is an AI-driven tool designed to predict future stock prices using historical stock price data. The tool leverages </a:t>
            </a:r>
            <a:r>
              <a:rPr lang="en-US" altLang="en-US" i="1" dirty="0">
                <a:solidFill>
                  <a:schemeClr val="tx1"/>
                </a:solidFill>
                <a:latin typeface="Arial" panose="020B0604020202020204" pitchFamily="34" charset="0"/>
              </a:rPr>
              <a:t>Long Short-Term Memory (LSTM)</a:t>
            </a:r>
            <a:r>
              <a:rPr lang="en-US" altLang="en-US" dirty="0">
                <a:solidFill>
                  <a:schemeClr val="tx1"/>
                </a:solidFill>
                <a:latin typeface="Arial" panose="020B0604020202020204" pitchFamily="34" charset="0"/>
              </a:rPr>
              <a:t> neural networks, a type of recurrent neural network (RNN) that excels in modeling time series data. </a:t>
            </a:r>
          </a:p>
          <a:p>
            <a:pPr lvl="0" defTabSz="914400" eaLnBrk="0" fontAlgn="base" hangingPunct="0">
              <a:spcBef>
                <a:spcPct val="0"/>
              </a:spcBef>
              <a:spcAft>
                <a:spcPct val="0"/>
              </a:spcAft>
              <a:buClrTx/>
              <a:buSzTx/>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ClrTx/>
              <a:buSzTx/>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ClrTx/>
              <a:buSzTx/>
            </a:pPr>
            <a:r>
              <a:rPr lang="en-US" altLang="en-US" dirty="0">
                <a:solidFill>
                  <a:schemeClr val="tx1"/>
                </a:solidFill>
                <a:latin typeface="Arial" panose="020B0604020202020204" pitchFamily="34" charset="0"/>
              </a:rPr>
              <a:t>The solution is implemented in Python and utilizes popular libraries such as </a:t>
            </a:r>
            <a:r>
              <a:rPr lang="en-US" altLang="en-US" i="1" dirty="0" err="1">
                <a:solidFill>
                  <a:schemeClr val="tx1"/>
                </a:solidFill>
                <a:latin typeface="Arial" panose="020B0604020202020204" pitchFamily="34" charset="0"/>
              </a:rPr>
              <a:t>yfinance</a:t>
            </a:r>
            <a:r>
              <a:rPr lang="en-US" altLang="en-US" dirty="0">
                <a:solidFill>
                  <a:schemeClr val="tx1"/>
                </a:solidFill>
                <a:latin typeface="Arial" panose="020B0604020202020204" pitchFamily="34" charset="0"/>
              </a:rPr>
              <a:t> for data collection, </a:t>
            </a:r>
            <a:r>
              <a:rPr lang="en-US" altLang="en-US" i="1" dirty="0" err="1">
                <a:solidFill>
                  <a:schemeClr val="tx1"/>
                </a:solidFill>
                <a:latin typeface="Arial" panose="020B0604020202020204" pitchFamily="34" charset="0"/>
              </a:rPr>
              <a:t>numpy</a:t>
            </a:r>
            <a:r>
              <a:rPr lang="en-US" altLang="en-US" dirty="0">
                <a:solidFill>
                  <a:schemeClr val="tx1"/>
                </a:solidFill>
                <a:latin typeface="Arial" panose="020B0604020202020204" pitchFamily="34" charset="0"/>
              </a:rPr>
              <a:t> and </a:t>
            </a:r>
            <a:r>
              <a:rPr lang="en-US" altLang="en-US" i="1" dirty="0">
                <a:solidFill>
                  <a:schemeClr val="tx1"/>
                </a:solidFill>
                <a:latin typeface="Arial" panose="020B0604020202020204" pitchFamily="34" charset="0"/>
              </a:rPr>
              <a:t>pandas</a:t>
            </a:r>
            <a:r>
              <a:rPr lang="en-US" altLang="en-US" dirty="0">
                <a:solidFill>
                  <a:schemeClr val="tx1"/>
                </a:solidFill>
                <a:latin typeface="Arial" panose="020B0604020202020204" pitchFamily="34" charset="0"/>
              </a:rPr>
              <a:t> for data preprocessing, </a:t>
            </a:r>
            <a:r>
              <a:rPr lang="en-US" altLang="en-US" i="1" dirty="0">
                <a:solidFill>
                  <a:schemeClr val="tx1"/>
                </a:solidFill>
                <a:latin typeface="Arial" panose="020B0604020202020204" pitchFamily="34" charset="0"/>
              </a:rPr>
              <a:t>scikit-learn</a:t>
            </a:r>
            <a:r>
              <a:rPr lang="en-US" altLang="en-US" dirty="0">
                <a:solidFill>
                  <a:schemeClr val="tx1"/>
                </a:solidFill>
                <a:latin typeface="Arial" panose="020B0604020202020204" pitchFamily="34" charset="0"/>
              </a:rPr>
              <a:t> for normalization, and </a:t>
            </a:r>
            <a:r>
              <a:rPr lang="en-US" altLang="en-US" i="1" dirty="0">
                <a:solidFill>
                  <a:schemeClr val="tx1"/>
                </a:solidFill>
                <a:latin typeface="Arial" panose="020B0604020202020204" pitchFamily="34" charset="0"/>
              </a:rPr>
              <a:t>TensorFlow</a:t>
            </a:r>
            <a:r>
              <a:rPr lang="en-US" altLang="en-US" dirty="0">
                <a:solidFill>
                  <a:schemeClr val="tx1"/>
                </a:solidFill>
                <a:latin typeface="Arial" panose="020B0604020202020204" pitchFamily="34" charset="0"/>
              </a:rPr>
              <a:t> for building and training the LSTM model.</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10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IN" dirty="0"/>
              <a:t>Model Flowchart</a:t>
            </a:r>
            <a:endParaRPr lang="en-US" dirty="0"/>
          </a:p>
        </p:txBody>
      </p:sp>
    </p:spTree>
    <p:extLst>
      <p:ext uri="{BB962C8B-B14F-4D97-AF65-F5344CB8AC3E}">
        <p14:creationId xmlns:p14="http://schemas.microsoft.com/office/powerpoint/2010/main" val="428130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IN" dirty="0"/>
              <a:t>Model Flowchart</a:t>
            </a:r>
            <a:endParaRPr lang="en-US" dirty="0"/>
          </a:p>
        </p:txBody>
      </p:sp>
      <p:sp>
        <p:nvSpPr>
          <p:cNvPr id="6" name="Rectangle 2">
            <a:extLst>
              <a:ext uri="{FF2B5EF4-FFF2-40B4-BE49-F238E27FC236}">
                <a16:creationId xmlns:a16="http://schemas.microsoft.com/office/drawing/2014/main" id="{6ADBF52F-7E1B-3175-EDE6-24AC1AD67AA7}"/>
              </a:ext>
            </a:extLst>
          </p:cNvPr>
          <p:cNvSpPr>
            <a:spLocks noGrp="1" noChangeArrowheads="1"/>
          </p:cNvSpPr>
          <p:nvPr>
            <p:ph idx="1"/>
          </p:nvPr>
        </p:nvSpPr>
        <p:spPr bwMode="auto">
          <a:xfrm>
            <a:off x="5404399" y="694944"/>
            <a:ext cx="46421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lang="en-US" dirty="0"/>
              <a:t>The below model flowchart outlines a process for developing, testing, and implementing an AI tool for financial forecasting. </a:t>
            </a:r>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endParaRPr lang="en-US" dirty="0"/>
          </a:p>
          <a:p>
            <a:pPr lvl="0" defTabSz="914400" eaLnBrk="0" fontAlgn="base" hangingPunct="0">
              <a:spcBef>
                <a:spcPct val="0"/>
              </a:spcBef>
              <a:spcAft>
                <a:spcPct val="0"/>
              </a:spcAft>
              <a:buClrTx/>
              <a:buSzTx/>
            </a:pPr>
            <a:r>
              <a:rPr lang="en-US" dirty="0"/>
              <a:t>It represents a cyclical process of continuous improvement, where the AI model is constantly monitored, evaluated, and refined to ensure it provides accurate financial forecasts.</a:t>
            </a:r>
          </a:p>
          <a:p>
            <a:pPr lvl="0" defTabSz="914400" eaLnBrk="0" fontAlgn="base" hangingPunct="0">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04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Model Flowchart Overview</a:t>
            </a:r>
          </a:p>
        </p:txBody>
      </p:sp>
      <p:pic>
        <p:nvPicPr>
          <p:cNvPr id="7" name="Picture 6">
            <a:extLst>
              <a:ext uri="{FF2B5EF4-FFF2-40B4-BE49-F238E27FC236}">
                <a16:creationId xmlns:a16="http://schemas.microsoft.com/office/drawing/2014/main" id="{F292B784-DDDB-D3B4-2DAD-C92784C30388}"/>
              </a:ext>
            </a:extLst>
          </p:cNvPr>
          <p:cNvPicPr>
            <a:picLocks noChangeAspect="1"/>
          </p:cNvPicPr>
          <p:nvPr/>
        </p:nvPicPr>
        <p:blipFill>
          <a:blip r:embed="rId3"/>
          <a:stretch>
            <a:fillRect/>
          </a:stretch>
        </p:blipFill>
        <p:spPr>
          <a:xfrm>
            <a:off x="68567" y="2485583"/>
            <a:ext cx="12054866" cy="2283699"/>
          </a:xfrm>
          <a:prstGeom prst="rect">
            <a:avLst/>
          </a:prstGeom>
        </p:spPr>
      </p:pic>
      <p:sp>
        <p:nvSpPr>
          <p:cNvPr id="8" name="TextBox 7">
            <a:extLst>
              <a:ext uri="{FF2B5EF4-FFF2-40B4-BE49-F238E27FC236}">
                <a16:creationId xmlns:a16="http://schemas.microsoft.com/office/drawing/2014/main" id="{C77C8AAD-6631-B62C-F610-EE4DC516DBF8}"/>
              </a:ext>
            </a:extLst>
          </p:cNvPr>
          <p:cNvSpPr txBox="1"/>
          <p:nvPr/>
        </p:nvSpPr>
        <p:spPr>
          <a:xfrm>
            <a:off x="512364" y="5701390"/>
            <a:ext cx="10388339" cy="923330"/>
          </a:xfrm>
          <a:prstGeom prst="rect">
            <a:avLst/>
          </a:prstGeom>
          <a:noFill/>
        </p:spPr>
        <p:txBody>
          <a:bodyPr wrap="square" rtlCol="0">
            <a:spAutoFit/>
          </a:bodyPr>
          <a:lstStyle/>
          <a:p>
            <a:r>
              <a:rPr kumimoji="0" lang="en-US" altLang="en-US" sz="1800" i="1" u="none" strike="noStrike" cap="none" normalizeH="0" baseline="0" dirty="0">
                <a:ln>
                  <a:noFill/>
                </a:ln>
                <a:solidFill>
                  <a:schemeClr val="tx1"/>
                </a:solidFill>
                <a:effectLst/>
                <a:latin typeface="Arial" panose="020B0604020202020204" pitchFamily="34" charset="0"/>
              </a:rPr>
              <a:t>Note: The Flowchart image may be to large to view comfortably. Please lookover the next few slides for closer snapshots.</a:t>
            </a:r>
          </a:p>
          <a:p>
            <a:endParaRPr lang="en-IN" dirty="0"/>
          </a:p>
        </p:txBody>
      </p:sp>
    </p:spTree>
    <p:extLst>
      <p:ext uri="{BB962C8B-B14F-4D97-AF65-F5344CB8AC3E}">
        <p14:creationId xmlns:p14="http://schemas.microsoft.com/office/powerpoint/2010/main" val="3943410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0C90279-38E5-4D6A-8DA9-FD0F4A6A4865}">
  <ds:schemaRefs>
    <ds:schemaRef ds:uri="http://schemas.microsoft.com/sharepoint/v3/contenttype/forms"/>
  </ds:schemaRefs>
</ds:datastoreItem>
</file>

<file path=customXml/itemProps3.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92</TotalTime>
  <Words>519</Words>
  <Application>Microsoft Office PowerPoint</Application>
  <PresentationFormat>Widescreen</PresentationFormat>
  <Paragraphs>81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Trebuchet MS</vt:lpstr>
      <vt:lpstr>Wingdings</vt:lpstr>
      <vt:lpstr>Wingdings 3</vt:lpstr>
      <vt:lpstr>Facet</vt:lpstr>
      <vt:lpstr>Financial Forecasting using AI</vt:lpstr>
      <vt:lpstr>Agenda</vt:lpstr>
      <vt:lpstr>Problem Statement</vt:lpstr>
      <vt:lpstr>Problem Statement</vt:lpstr>
      <vt:lpstr>Proposed Solution</vt:lpstr>
      <vt:lpstr>Proposed Solution</vt:lpstr>
      <vt:lpstr>Model Flowchart</vt:lpstr>
      <vt:lpstr>Model Flowchart</vt:lpstr>
      <vt:lpstr>Model Flowchart Overview</vt:lpstr>
      <vt:lpstr>Model Flowchart Snapshots </vt:lpstr>
      <vt:lpstr>Model Flowchart Snapshots </vt:lpstr>
      <vt:lpstr>Model Flowchart Snapshots </vt:lpstr>
      <vt:lpstr>Detailed Overview</vt:lpstr>
      <vt:lpstr>Detailed Overview</vt:lpstr>
      <vt:lpstr>Github Repositry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Melsa</dc:creator>
  <cp:lastModifiedBy>Melsa</cp:lastModifiedBy>
  <cp:revision>2</cp:revision>
  <dcterms:created xsi:type="dcterms:W3CDTF">2024-01-19T19:15:36Z</dcterms:created>
  <dcterms:modified xsi:type="dcterms:W3CDTF">2024-07-28T18:23:24Z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