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50" r:id="rId7"/>
    <p:sldMasterId id="2147483652" r:id="rId8"/>
  </p:sldMasterIdLst>
  <p:notesMasterIdLst>
    <p:notesMasterId r:id="rId23"/>
  </p:notesMasterIdLst>
  <p:handoutMasterIdLst>
    <p:handoutMasterId r:id="rId24"/>
  </p:handoutMasterIdLst>
  <p:sldIdLst>
    <p:sldId id="273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293" r:id="rId22"/>
  </p:sldIdLst>
  <p:sldSz cx="6858000" cy="5143500"/>
  <p:notesSz cx="9144000" cy="6858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pos="3072" userDrawn="1">
          <p15:clr>
            <a:srgbClr val="A4A3A4"/>
          </p15:clr>
        </p15:guide>
        <p15:guide id="3" pos="89" userDrawn="1">
          <p15:clr>
            <a:srgbClr val="A4A3A4"/>
          </p15:clr>
        </p15:guide>
        <p15:guide id="4" pos="685" userDrawn="1">
          <p15:clr>
            <a:srgbClr val="A4A3A4"/>
          </p15:clr>
        </p15:guide>
        <p15:guide id="5" pos="1502" userDrawn="1">
          <p15:clr>
            <a:srgbClr val="A4A3A4"/>
          </p15:clr>
        </p15:guide>
        <p15:guide id="6" pos="1877" userDrawn="1">
          <p15:clr>
            <a:srgbClr val="A4A3A4"/>
          </p15:clr>
        </p15:guide>
        <p15:guide id="7" pos="2477" userDrawn="1">
          <p15:clr>
            <a:srgbClr val="A4A3A4"/>
          </p15:clr>
        </p15:guide>
        <p15:guide id="8" pos="1173" userDrawn="1">
          <p15:clr>
            <a:srgbClr val="A4A3A4"/>
          </p15:clr>
        </p15:guide>
        <p15:guide id="9" pos="12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BARATER" initials="DB" lastIdx="3" clrIdx="0">
    <p:extLst>
      <p:ext uri="{19B8F6BF-5375-455C-9EA6-DF929625EA0E}">
        <p15:presenceInfo xmlns:p15="http://schemas.microsoft.com/office/powerpoint/2012/main" userId="S::davide.barater@unipr.it::7640eb6f-0f6c-46b8-98b4-c11af9a17e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CCC"/>
    <a:srgbClr val="F5E8E7"/>
    <a:srgbClr val="70AD47"/>
    <a:srgbClr val="4472C4"/>
    <a:srgbClr val="007F66"/>
    <a:srgbClr val="FF3300"/>
    <a:srgbClr val="C3231E"/>
    <a:srgbClr val="7373FF"/>
    <a:srgbClr val="0097CC"/>
    <a:srgbClr val="00B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5213" autoAdjust="0"/>
  </p:normalViewPr>
  <p:slideViewPr>
    <p:cSldViewPr snapToObjects="1" showGuides="1">
      <p:cViewPr varScale="1">
        <p:scale>
          <a:sx n="112" d="100"/>
          <a:sy n="112" d="100"/>
        </p:scale>
        <p:origin x="715" y="77"/>
      </p:cViewPr>
      <p:guideLst>
        <p:guide orient="horz" pos="972"/>
        <p:guide pos="3072"/>
        <p:guide pos="89"/>
        <p:guide pos="685"/>
        <p:guide pos="1502"/>
        <p:guide pos="1877"/>
        <p:guide pos="2477"/>
        <p:guide pos="1173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92D5-9EBB-E847-9931-EF6E16186753}" type="datetime1">
              <a:rPr lang="it-IT" smtClean="0"/>
              <a:pPr/>
              <a:t>25/05/2020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75B5-60F1-6445-AB72-1F30929110D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646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2FB9-173A-6946-9410-B0C04CCFFB3C}" type="datetime1">
              <a:rPr lang="it-IT" smtClean="0"/>
              <a:pPr/>
              <a:t>25/05/2020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B44B-55DC-D44A-B854-7BA97431354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207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64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testo 9"/>
          <p:cNvSpPr>
            <a:spLocks noGrp="1"/>
          </p:cNvSpPr>
          <p:nvPr>
            <p:ph type="body" sz="quarter" idx="20" hasCustomPrompt="1"/>
          </p:nvPr>
        </p:nvSpPr>
        <p:spPr>
          <a:xfrm>
            <a:off x="1584723" y="4438530"/>
            <a:ext cx="5273278" cy="2592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"/>
            </a:lvl1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/>
              <a:t>Contains confidential proprietary and trade secrets information of CNH Industrial. Any use of this work without express written consent is strictly prohibited.</a:t>
            </a:r>
          </a:p>
          <a:p>
            <a:pPr lvl="0"/>
            <a:endParaRPr lang="en-US" noProof="0"/>
          </a:p>
        </p:txBody>
      </p:sp>
      <p:sp>
        <p:nvSpPr>
          <p:cNvPr id="28" name="Segnaposto tes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312" y="4242122"/>
            <a:ext cx="2587638" cy="18669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900">
                <a:solidFill>
                  <a:srgbClr val="6E6E6E"/>
                </a:solidFill>
              </a:defRPr>
            </a:lvl1pPr>
          </a:lstStyle>
          <a:p>
            <a:r>
              <a:rPr lang="en-US" sz="900" noProof="0">
                <a:solidFill>
                  <a:srgbClr val="6E6E6E"/>
                </a:solidFill>
                <a:latin typeface="Arial"/>
                <a:cs typeface="Arial"/>
              </a:rPr>
              <a:t>October 25th, 2013</a:t>
            </a:r>
          </a:p>
        </p:txBody>
      </p:sp>
      <p:sp>
        <p:nvSpPr>
          <p:cNvPr id="29" name="Titolo 1"/>
          <p:cNvSpPr>
            <a:spLocks noGrp="1"/>
          </p:cNvSpPr>
          <p:nvPr>
            <p:ph type="ctrTitle" hasCustomPrompt="1"/>
          </p:nvPr>
        </p:nvSpPr>
        <p:spPr>
          <a:xfrm>
            <a:off x="1584312" y="1721244"/>
            <a:ext cx="5031042" cy="461664"/>
          </a:xfrm>
          <a:prstGeom prst="rect">
            <a:avLst/>
          </a:prstGeom>
        </p:spPr>
        <p:txBody>
          <a:bodyPr lIns="0" bIns="0"/>
          <a:lstStyle>
            <a:lvl1pPr>
              <a:defRPr>
                <a:solidFill>
                  <a:srgbClr val="C3231E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0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84312" y="2197543"/>
            <a:ext cx="4800600" cy="259228"/>
          </a:xfrm>
          <a:prstGeom prst="rect">
            <a:avLst/>
          </a:prstGeom>
        </p:spPr>
        <p:txBody>
          <a:bodyPr lIns="0" rIns="0" bIns="0" anchor="t"/>
          <a:lstStyle>
            <a:lvl1pPr marL="0" indent="0" algn="l">
              <a:buNone/>
              <a:defRPr baseline="0">
                <a:solidFill>
                  <a:srgbClr val="6E6E6E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Possible subtitle of the presentation</a:t>
            </a:r>
          </a:p>
        </p:txBody>
      </p:sp>
      <p:sp>
        <p:nvSpPr>
          <p:cNvPr id="31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84312" y="3543858"/>
            <a:ext cx="1771650" cy="3429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en-US" noProof="0"/>
              <a:t>Name and title </a:t>
            </a:r>
          </a:p>
        </p:txBody>
      </p:sp>
      <p:sp>
        <p:nvSpPr>
          <p:cNvPr id="32" name="Segnaposto testo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4722" y="3983518"/>
            <a:ext cx="1303734" cy="258604"/>
          </a:xfrm>
          <a:prstGeom prst="rect">
            <a:avLst/>
          </a:prstGeom>
        </p:spPr>
        <p:txBody>
          <a:bodyPr vert="horz" lIns="0" rIns="0"/>
          <a:lstStyle>
            <a:lvl1pPr>
              <a:defRPr>
                <a:solidFill>
                  <a:srgbClr val="C3231E"/>
                </a:solidFill>
              </a:defRPr>
            </a:lvl1pPr>
            <a:lvl2pPr>
              <a:defRPr>
                <a:solidFill>
                  <a:srgbClr val="C3231E"/>
                </a:solidFill>
              </a:defRPr>
            </a:lvl2pPr>
            <a:lvl3pPr>
              <a:defRPr>
                <a:solidFill>
                  <a:srgbClr val="C3231E"/>
                </a:solidFill>
              </a:defRPr>
            </a:lvl3pPr>
            <a:lvl4pPr>
              <a:defRPr>
                <a:solidFill>
                  <a:srgbClr val="C3231E"/>
                </a:solidFill>
              </a:defRPr>
            </a:lvl4pPr>
            <a:lvl5pPr>
              <a:defRPr>
                <a:solidFill>
                  <a:srgbClr val="C3231E"/>
                </a:solidFill>
              </a:defRPr>
            </a:lvl5pPr>
          </a:lstStyle>
          <a:p>
            <a:pPr lvl="0"/>
            <a:r>
              <a:rPr lang="en-US" noProof="0"/>
              <a:t>City, Nation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51155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621810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342901" y="1200151"/>
            <a:ext cx="2628899" cy="3394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dirty="0"/>
              <a:t>Text text</a:t>
            </a:r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104965" y="1200151"/>
            <a:ext cx="343868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 flipV="1">
            <a:off x="342900" y="1200151"/>
            <a:ext cx="6303206" cy="3394472"/>
          </a:xfrm>
          <a:prstGeom prst="rect">
            <a:avLst/>
          </a:prstGeom>
        </p:spPr>
        <p:txBody>
          <a:bodyPr vert="eaVert" lIns="0" tIns="0" rIns="0" bIns="0"/>
          <a:lstStyle>
            <a:lvl1pPr marL="257175" indent="-257175">
              <a:buFont typeface="Wingdings" charset="2"/>
              <a:buChar char="§"/>
              <a:defRPr sz="1350" baseline="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243013" indent="-214313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85913" indent="-214313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adipiscing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4109" y="4491983"/>
            <a:ext cx="6862109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rgbClr val="FFFFFF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rgbClr val="FFFFFF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  <p:sp>
        <p:nvSpPr>
          <p:cNvPr id="12" name="Rettangolo 11"/>
          <p:cNvSpPr/>
          <p:nvPr/>
        </p:nvSpPr>
        <p:spPr>
          <a:xfrm flipV="1">
            <a:off x="1092703" y="2057400"/>
            <a:ext cx="5765297" cy="75438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4" name="Titolo 2"/>
          <p:cNvSpPr txBox="1">
            <a:spLocks/>
          </p:cNvSpPr>
          <p:nvPr/>
        </p:nvSpPr>
        <p:spPr>
          <a:xfrm>
            <a:off x="1143000" y="1968242"/>
            <a:ext cx="5142309" cy="8915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Backup</a:t>
            </a:r>
          </a:p>
        </p:txBody>
      </p:sp>
      <p:pic>
        <p:nvPicPr>
          <p:cNvPr id="11" name="Immagine 6" descr="AW_CNH_Industrial_Color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199" y="4680090"/>
            <a:ext cx="434618" cy="366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13479" y="622472"/>
            <a:ext cx="5031042" cy="346248"/>
          </a:xfrm>
        </p:spPr>
        <p:txBody>
          <a:bodyPr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Modena e Reggio Emilia</a:t>
            </a:r>
            <a:b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UNIMORE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olo 3">
            <a:extLst>
              <a:ext uri="{FF2B5EF4-FFF2-40B4-BE49-F238E27FC236}">
                <a16:creationId xmlns:a16="http://schemas.microsoft.com/office/drawing/2014/main" id="{B009230B-2B76-4EA8-A795-73CCDF63ACE6}"/>
              </a:ext>
            </a:extLst>
          </p:cNvPr>
          <p:cNvSpPr txBox="1">
            <a:spLocks/>
          </p:cNvSpPr>
          <p:nvPr/>
        </p:nvSpPr>
        <p:spPr>
          <a:xfrm>
            <a:off x="1134419" y="1275606"/>
            <a:ext cx="4589162" cy="1872208"/>
          </a:xfrm>
          <a:prstGeom prst="rect">
            <a:avLst/>
          </a:prstGeom>
        </p:spPr>
        <p:txBody>
          <a:bodyPr l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Opportunities of Hairpin Technologies</a:t>
            </a:r>
            <a:endParaRPr lang="it-IT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olo 3"/>
          <p:cNvSpPr txBox="1">
            <a:spLocks/>
          </p:cNvSpPr>
          <p:nvPr/>
        </p:nvSpPr>
        <p:spPr>
          <a:xfrm>
            <a:off x="913479" y="3651870"/>
            <a:ext cx="5031042" cy="346248"/>
          </a:xfrm>
          <a:prstGeom prst="rect">
            <a:avLst/>
          </a:prstGeom>
        </p:spPr>
        <p:txBody>
          <a:bodyPr lIns="0" bIns="0"/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Ingegneria "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Enzo Ferrari</a:t>
            </a: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005064" y="915566"/>
            <a:ext cx="2629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hairpin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size is 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density is not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omogenously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disposed in the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losses near the slot opening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 descr="Immagine che contiene orologio, computer&#10;&#10;Descrizione generata automaticamente">
            <a:extLst>
              <a:ext uri="{FF2B5EF4-FFF2-40B4-BE49-F238E27FC236}">
                <a16:creationId xmlns:a16="http://schemas.microsoft.com/office/drawing/2014/main" id="{D81B746B-D614-4474-A5F3-C03182AD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039124"/>
            <a:ext cx="3600000" cy="2041958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DC1B81-47B8-461D-BA95-36D787A4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29" y="3285315"/>
            <a:ext cx="2700000" cy="13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293096" y="915566"/>
            <a:ext cx="2341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slot opening</a:t>
            </a: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42900" y="1063650"/>
            <a:ext cx="3600000" cy="3575883"/>
            <a:chOff x="342900" y="1063650"/>
            <a:chExt cx="3600000" cy="357588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1063650"/>
              <a:ext cx="3600000" cy="1992906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8629" y="3285315"/>
              <a:ext cx="2700000" cy="1354218"/>
            </a:xfrm>
            <a:prstGeom prst="rect">
              <a:avLst/>
            </a:prstGeom>
          </p:spPr>
        </p:pic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E7D6A915-FD75-419B-AEF8-CE615922E12A}"/>
                </a:ext>
              </a:extLst>
            </p:cNvPr>
            <p:cNvSpPr/>
            <p:nvPr/>
          </p:nvSpPr>
          <p:spPr>
            <a:xfrm>
              <a:off x="2348880" y="1556047"/>
              <a:ext cx="1008112" cy="1008112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DDC0A44F-35DB-478F-AC4F-4C19AFAE0B3F}"/>
                </a:ext>
              </a:extLst>
            </p:cNvPr>
            <p:cNvCxnSpPr>
              <a:cxnSpLocks/>
            </p:cNvCxnSpPr>
            <p:nvPr/>
          </p:nvCxnSpPr>
          <p:spPr>
            <a:xfrm>
              <a:off x="2924944" y="2598052"/>
              <a:ext cx="144016" cy="1053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05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342900" y="1050550"/>
            <a:ext cx="3600000" cy="3588983"/>
            <a:chOff x="342900" y="1050550"/>
            <a:chExt cx="3600000" cy="358898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1050550"/>
              <a:ext cx="3600000" cy="2019106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8629" y="3285315"/>
              <a:ext cx="2700000" cy="1354218"/>
            </a:xfrm>
            <a:prstGeom prst="rect">
              <a:avLst/>
            </a:prstGeom>
          </p:spPr>
        </p:pic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89E7C3C2-B928-4EF6-A492-B70886AF958E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3017415" y="2506949"/>
              <a:ext cx="82586" cy="13609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62FAA329-8FBD-4956-AF5E-EA4876D525DB}"/>
                </a:ext>
              </a:extLst>
            </p:cNvPr>
            <p:cNvSpPr/>
            <p:nvPr/>
          </p:nvSpPr>
          <p:spPr>
            <a:xfrm>
              <a:off x="2749846" y="1635646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586E9FD4-1CE9-439F-B54F-F56CCB3C8DB1}"/>
                </a:ext>
              </a:extLst>
            </p:cNvPr>
            <p:cNvSpPr/>
            <p:nvPr/>
          </p:nvSpPr>
          <p:spPr>
            <a:xfrm>
              <a:off x="2214749" y="1635645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8D002CE-6FBE-476A-8A1F-721CF7C7342D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2482318" y="2506948"/>
              <a:ext cx="82586" cy="14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llaDiTesto 16"/>
          <p:cNvSpPr txBox="1"/>
          <p:nvPr/>
        </p:nvSpPr>
        <p:spPr>
          <a:xfrm>
            <a:off x="4293096" y="915566"/>
            <a:ext cx="23411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39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3645024" y="2001665"/>
            <a:ext cx="3212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operative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non-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negligible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2FB3409-2D3E-4846-BFF0-7488543E495E}"/>
              </a:ext>
            </a:extLst>
          </p:cNvPr>
          <p:cNvSpPr txBox="1"/>
          <p:nvPr/>
        </p:nvSpPr>
        <p:spPr>
          <a:xfrm rot="16200000">
            <a:off x="-242613" y="1243122"/>
            <a:ext cx="122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Conventional</a:t>
            </a:r>
            <a:endParaRPr lang="it-IT" sz="14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941E86-BFBE-4BB3-B2BA-ED90DF232B53}"/>
              </a:ext>
            </a:extLst>
          </p:cNvPr>
          <p:cNvSpPr txBox="1"/>
          <p:nvPr/>
        </p:nvSpPr>
        <p:spPr>
          <a:xfrm rot="16200000">
            <a:off x="-199744" y="2655788"/>
            <a:ext cx="1134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Asymmetric</a:t>
            </a:r>
            <a:endParaRPr lang="it-IT" sz="14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29FD75B-C8F2-4E6D-A838-F465C93BBE56}"/>
              </a:ext>
            </a:extLst>
          </p:cNvPr>
          <p:cNvSpPr txBox="1"/>
          <p:nvPr/>
        </p:nvSpPr>
        <p:spPr>
          <a:xfrm rot="16200000">
            <a:off x="-199744" y="4056178"/>
            <a:ext cx="1134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Segmented</a:t>
            </a:r>
            <a:endParaRPr lang="it-IT" sz="1400" dirty="0"/>
          </a:p>
        </p:txBody>
      </p:sp>
      <p:grpSp>
        <p:nvGrpSpPr>
          <p:cNvPr id="3" name="Gruppo 2"/>
          <p:cNvGrpSpPr/>
          <p:nvPr/>
        </p:nvGrpSpPr>
        <p:grpSpPr>
          <a:xfrm>
            <a:off x="550408" y="786912"/>
            <a:ext cx="2685692" cy="4151486"/>
            <a:chOff x="550408" y="786912"/>
            <a:chExt cx="2685692" cy="4151486"/>
          </a:xfrm>
        </p:grpSpPr>
        <p:pic>
          <p:nvPicPr>
            <p:cNvPr id="9" name="Immagine 8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F436699D-4E36-467A-ADBE-482B33BE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0152" y="2194933"/>
              <a:ext cx="2662568" cy="1335444"/>
            </a:xfrm>
            <a:prstGeom prst="rect">
              <a:avLst/>
            </a:prstGeom>
          </p:spPr>
        </p:pic>
        <p:pic>
          <p:nvPicPr>
            <p:cNvPr id="16" name="Immagine 15" descr="Immagine che contiene mappa&#10;&#10;Descrizione generata automaticamente">
              <a:extLst>
                <a:ext uri="{FF2B5EF4-FFF2-40B4-BE49-F238E27FC236}">
                  <a16:creationId xmlns:a16="http://schemas.microsoft.com/office/drawing/2014/main" id="{5C94D22F-298A-4599-A422-8476D46D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532" y="786912"/>
              <a:ext cx="2662568" cy="1335444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C14D1990-B55E-445A-BB92-B090F3536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408" y="3602954"/>
              <a:ext cx="2662568" cy="133544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CFFDA2E-9B46-4515-93BD-D202E829D361}"/>
                </a:ext>
              </a:extLst>
            </p:cNvPr>
            <p:cNvSpPr txBox="1"/>
            <p:nvPr/>
          </p:nvSpPr>
          <p:spPr>
            <a:xfrm>
              <a:off x="2060848" y="142030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</a:t>
              </a:r>
              <a:r>
                <a:rPr lang="it-IT" sz="600" dirty="0"/>
                <a:t>MAX</a:t>
              </a:r>
              <a:r>
                <a:rPr lang="it-IT" sz="1400" dirty="0"/>
                <a:t>=169°C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6F79BCA-060F-468B-A1CA-70A6D6B0573B}"/>
                </a:ext>
              </a:extLst>
            </p:cNvPr>
            <p:cNvSpPr txBox="1"/>
            <p:nvPr/>
          </p:nvSpPr>
          <p:spPr>
            <a:xfrm>
              <a:off x="2060848" y="2848936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</a:t>
              </a:r>
              <a:r>
                <a:rPr lang="it-IT" sz="600" dirty="0"/>
                <a:t>MAX</a:t>
              </a:r>
              <a:r>
                <a:rPr lang="it-IT" sz="1400" dirty="0"/>
                <a:t>=145°C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D3E6F239-0141-40E1-9254-55D7E700BD3C}"/>
                </a:ext>
              </a:extLst>
            </p:cNvPr>
            <p:cNvSpPr txBox="1"/>
            <p:nvPr/>
          </p:nvSpPr>
          <p:spPr>
            <a:xfrm>
              <a:off x="2060848" y="4256003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</a:t>
              </a:r>
              <a:r>
                <a:rPr lang="it-IT" sz="600" dirty="0"/>
                <a:t>MAX</a:t>
              </a:r>
              <a:r>
                <a:rPr lang="it-IT" sz="1400" dirty="0"/>
                <a:t>=139°C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46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2E2A20-9B5C-4E2B-9246-813C95E5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EC305AC-9CD0-40E8-AC6C-810C00E53686}"/>
              </a:ext>
            </a:extLst>
          </p:cNvPr>
          <p:cNvSpPr txBox="1">
            <a:spLocks/>
          </p:cNvSpPr>
          <p:nvPr/>
        </p:nvSpPr>
        <p:spPr>
          <a:xfrm>
            <a:off x="2852936" y="4245370"/>
            <a:ext cx="3903503" cy="7401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None/>
              <a:defRPr sz="9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43514" y="4726318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1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/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Presentation </a:t>
            </a:r>
            <a:r>
              <a:rPr lang="it-IT" sz="2400" dirty="0" err="1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topics</a:t>
            </a:r>
            <a:r>
              <a:rPr lang="it-IT" sz="2400" dirty="0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8680" y="987574"/>
            <a:ext cx="6012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it-IT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</a:pPr>
            <a:endParaRPr lang="it-IT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vs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FF0000"/>
              </a:buClr>
            </a:pP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fr-F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 phases</a:t>
            </a: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fr-FR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Contacting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standard for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with </a:t>
            </a:r>
            <a:r>
              <a:rPr lang="it-IT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</a:t>
            </a: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+mj-lt"/>
              <a:buAutoNum type="arabicPeriod"/>
            </a:pPr>
            <a:r>
              <a:rPr lang="it-I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</a:t>
            </a:r>
            <a:r>
              <a:rPr lang="it-I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6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/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42900" y="843558"/>
            <a:ext cx="621844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Electrification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marine and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Maximisation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torque-to-weight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ratios represents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objective.</a:t>
            </a:r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the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it-IT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006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icrement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36401"/>
              </p:ext>
            </p:extLst>
          </p:nvPr>
        </p:nvGraphicFramePr>
        <p:xfrm>
          <a:off x="620688" y="934908"/>
          <a:ext cx="547260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85131012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984506598"/>
                    </a:ext>
                  </a:extLst>
                </a:gridCol>
              </a:tblGrid>
              <a:tr h="242049">
                <a:tc>
                  <a:txBody>
                    <a:bodyPr/>
                    <a:lstStyle/>
                    <a:p>
                      <a:pPr algn="ctr"/>
                      <a:r>
                        <a:rPr lang="it-IT" sz="12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Torque</a:t>
                      </a:r>
                      <a:endParaRPr lang="it-IT" sz="12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i="1" dirty="0" err="1" smtClean="0">
                          <a:solidFill>
                            <a:schemeClr val="bg1"/>
                          </a:solidFill>
                        </a:rPr>
                        <a:t>Speed</a:t>
                      </a:r>
                      <a:endParaRPr lang="it-IT" sz="12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50512"/>
                  </a:ext>
                </a:extLst>
              </a:tr>
              <a:tr h="17866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 gap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new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thermal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endParaRPr lang="it-IT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innovative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it-IT" sz="1200" dirty="0"/>
                    </a:p>
                  </a:txBody>
                  <a:tcPr>
                    <a:solidFill>
                      <a:srgbClr val="E9CC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 with no impact on</a:t>
                      </a: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magnetic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machine design</a:t>
                      </a: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pole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Parasitic</a:t>
                      </a:r>
                      <a:r>
                        <a:rPr lang="it-IT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</a:t>
                      </a:r>
                      <a:endParaRPr lang="it-IT" sz="12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compensation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it-IT" sz="12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reliability</a:t>
                      </a:r>
                      <a:endParaRPr lang="it-IT" sz="1200" dirty="0"/>
                    </a:p>
                  </a:txBody>
                  <a:tcPr>
                    <a:solidFill>
                      <a:srgbClr val="E9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73510"/>
                  </a:ext>
                </a:extLst>
              </a:tr>
              <a:tr h="264191"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2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technologies</a:t>
                      </a:r>
                      <a:endParaRPr lang="it-IT" sz="1200" b="1" i="1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0848"/>
                  </a:ext>
                </a:extLst>
              </a:tr>
              <a:tr h="87546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winding resistance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(larger wire diameters, reduced end winding lengths)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AC parasitic effects </a:t>
                      </a:r>
                      <a:r>
                        <a:rPr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(multi-stranded 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it-IT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i="1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fill factor</a:t>
                      </a:r>
                      <a:endParaRPr lang="it-IT" sz="1200" b="1" i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0" y="1348930"/>
            <a:ext cx="4898431" cy="123697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60648" y="91556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pattern: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60648" y="3003798"/>
            <a:ext cx="60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stator,laminated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plug-in tooth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4" y="3722895"/>
            <a:ext cx="1042670" cy="1012190"/>
          </a:xfrm>
          <a:prstGeom prst="rect">
            <a:avLst/>
          </a:prstGeom>
          <a:noFill/>
        </p:spPr>
      </p:pic>
      <p:pic>
        <p:nvPicPr>
          <p:cNvPr id="15" name="Immagine 1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7" r="38585"/>
          <a:stretch/>
        </p:blipFill>
        <p:spPr bwMode="auto">
          <a:xfrm>
            <a:off x="4509120" y="3722895"/>
            <a:ext cx="1136015" cy="8832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60648" y="915566"/>
            <a:ext cx="637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slot due to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Immagin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2139702"/>
            <a:ext cx="2464668" cy="1440160"/>
          </a:xfrm>
          <a:prstGeom prst="rect">
            <a:avLst/>
          </a:prstGeom>
        </p:spPr>
      </p:pic>
      <p:sp>
        <p:nvSpPr>
          <p:cNvPr id="16" name="CasellaDiTesto 15"/>
          <p:cNvSpPr txBox="1"/>
          <p:nvPr/>
        </p:nvSpPr>
        <p:spPr>
          <a:xfrm>
            <a:off x="260648" y="1573303"/>
            <a:ext cx="637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fullfill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 with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endParaRPr lang="it-IT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7" name="Immagine 1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2" b="15356"/>
          <a:stretch/>
        </p:blipFill>
        <p:spPr bwMode="auto">
          <a:xfrm>
            <a:off x="3884209" y="3579862"/>
            <a:ext cx="2326004" cy="9272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CasellaDiTesto 18"/>
          <p:cNvSpPr txBox="1"/>
          <p:nvPr/>
        </p:nvSpPr>
        <p:spPr>
          <a:xfrm>
            <a:off x="3884209" y="2669331"/>
            <a:ext cx="21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it-IT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60648" y="915566"/>
            <a:ext cx="637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Preparatory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straightening, stripping and cutting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 process: Shaping of the rectangular conductors, assembly in the stator, mechanical twisting, contacting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365249" y="4013651"/>
            <a:ext cx="637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Contacting</a:t>
            </a:r>
            <a:r>
              <a:rPr lang="it-IT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it-IT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mass production and </a:t>
            </a:r>
            <a:r>
              <a:rPr lang="it-IT" i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endParaRPr lang="it-IT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15962"/>
              </p:ext>
            </p:extLst>
          </p:nvPr>
        </p:nvGraphicFramePr>
        <p:xfrm>
          <a:off x="1111348" y="2101534"/>
          <a:ext cx="4572000" cy="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502219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8776954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02967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87458835"/>
                    </a:ext>
                  </a:extLst>
                </a:gridCol>
              </a:tblGrid>
              <a:tr h="473246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Shaping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Assembly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Twisting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Contacting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04746"/>
                  </a:ext>
                </a:extLst>
              </a:tr>
            </a:tbl>
          </a:graphicData>
        </a:graphic>
      </p:graphicFrame>
      <p:pic>
        <p:nvPicPr>
          <p:cNvPr id="27" name="Immagine 2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2640048"/>
            <a:ext cx="744317" cy="820167"/>
          </a:xfrm>
          <a:prstGeom prst="rect">
            <a:avLst/>
          </a:prstGeom>
        </p:spPr>
      </p:pic>
      <p:pic>
        <p:nvPicPr>
          <p:cNvPr id="28" name="Immagine 2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68" y="2640243"/>
            <a:ext cx="817208" cy="819972"/>
          </a:xfrm>
          <a:prstGeom prst="rect">
            <a:avLst/>
          </a:prstGeom>
        </p:spPr>
      </p:pic>
      <p:pic>
        <p:nvPicPr>
          <p:cNvPr id="29" name="Immagine 2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370" y="2669331"/>
            <a:ext cx="881742" cy="790884"/>
          </a:xfrm>
          <a:prstGeom prst="rect">
            <a:avLst/>
          </a:prstGeom>
        </p:spPr>
      </p:pic>
      <p:pic>
        <p:nvPicPr>
          <p:cNvPr id="30" name="Immagine 2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44" y="2643758"/>
            <a:ext cx="864096" cy="8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Contacting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60648" y="3147814"/>
            <a:ext cx="6373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production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time, high reliability,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Laser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welding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soldering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28713" r="28713" b="9979"/>
          <a:stretch/>
        </p:blipFill>
        <p:spPr>
          <a:xfrm>
            <a:off x="1052736" y="761595"/>
            <a:ext cx="4304674" cy="203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standard for </a:t>
            </a:r>
            <a:r>
              <a:rPr lang="it-IT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igura a mano libera 37"/>
          <p:cNvSpPr/>
          <p:nvPr/>
        </p:nvSpPr>
        <p:spPr>
          <a:xfrm>
            <a:off x="3397348" y="2669331"/>
            <a:ext cx="2500873" cy="2036720"/>
          </a:xfrm>
          <a:custGeom>
            <a:avLst/>
            <a:gdLst>
              <a:gd name="connsiteX0" fmla="*/ 0 w 2500873"/>
              <a:gd name="connsiteY0" fmla="*/ 2036312 h 2036720"/>
              <a:gd name="connsiteX1" fmla="*/ 1484141 w 2500873"/>
              <a:gd name="connsiteY1" fmla="*/ 1733857 h 2036720"/>
              <a:gd name="connsiteX2" fmla="*/ 2384474 w 2500873"/>
              <a:gd name="connsiteY2" fmla="*/ 193444 h 2036720"/>
              <a:gd name="connsiteX3" fmla="*/ 2461846 w 2500873"/>
              <a:gd name="connsiteY3" fmla="*/ 73869 h 20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873" h="2036720">
                <a:moveTo>
                  <a:pt x="0" y="2036312"/>
                </a:moveTo>
                <a:cubicBezTo>
                  <a:pt x="543364" y="2038657"/>
                  <a:pt x="1086729" y="2041002"/>
                  <a:pt x="1484141" y="1733857"/>
                </a:cubicBezTo>
                <a:cubicBezTo>
                  <a:pt x="1881553" y="1426712"/>
                  <a:pt x="2221523" y="470109"/>
                  <a:pt x="2384474" y="193444"/>
                </a:cubicBezTo>
                <a:cubicBezTo>
                  <a:pt x="2547425" y="-83221"/>
                  <a:pt x="2504635" y="-4676"/>
                  <a:pt x="2461846" y="73869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60648" y="915566"/>
            <a:ext cx="6373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predisposed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IEC60317-0-2 standard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grade</a:t>
            </a:r>
          </a:p>
        </p:txBody>
      </p:sp>
      <p:pic>
        <p:nvPicPr>
          <p:cNvPr id="11" name="Immagin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14" y="1833822"/>
            <a:ext cx="4140185" cy="31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rporate_ALL_Brand_E (16_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28B5EE86-3E12-417D-89F0-52CDAC9181BF}"/>
    </a:ext>
  </a:extLst>
</a:theme>
</file>

<file path=ppt/theme/theme2.xml><?xml version="1.0" encoding="utf-8"?>
<a:theme xmlns:a="http://schemas.openxmlformats.org/drawingml/2006/main" name="DIVIDER_Backup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4AF1E0C6-0BE6-49B6-A6CB-790F3BDFC3FE}"/>
    </a:ext>
  </a:extLst>
</a:theme>
</file>

<file path=ppt/theme/theme3.xml><?xml version="1.0" encoding="utf-8"?>
<a:theme xmlns:a="http://schemas.openxmlformats.org/drawingml/2006/main" name="1_Tema di Office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A71533E0-BFC6-49F7-A375-E5AE7896C4D1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18fbfd49-c8e6-4618-a77f-5ef25245836c">
  <element uid="4ecbf47d-2ec6-497d-85fc-f65b66e62fe7" value=""/>
</sis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5C8516B41304083CB3DC0F5E710CD" ma:contentTypeVersion="0" ma:contentTypeDescription="Create a new document." ma:contentTypeScope="" ma:versionID="c872a6b7b2fb01e53cc47a775cff1d97">
  <xsd:schema xmlns:xsd="http://www.w3.org/2001/XMLSchema" xmlns:xs="http://www.w3.org/2001/XMLSchema" xmlns:p="http://schemas.microsoft.com/office/2006/metadata/properties" xmlns:ns2="9aaf376d-5abf-4c70-a47d-cafafa54a10f" targetNamespace="http://schemas.microsoft.com/office/2006/metadata/properties" ma:root="true" ma:fieldsID="de7831713625326c17f0014f0e79464d" ns2:_="">
    <xsd:import namespace="9aaf376d-5abf-4c70-a47d-cafafa54a10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f376d-5abf-4c70-a47d-cafafa54a1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af376d-5abf-4c70-a47d-cafafa54a10f">AW5P35CUVXNT-290-23</_dlc_DocId>
    <_dlc_DocIdUrl xmlns="9aaf376d-5abf-4c70-a47d-cafafa54a10f">
      <Url>https://my.cnhindustrial.portal/en/Company/VisualIdentity/_layouts/DocIdRedir.aspx?ID=AW5P35CUVXNT-290-23</Url>
      <Description>AW5P35CUVXNT-290-23</Description>
    </_dlc_DocIdUrl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5774B36-ECCD-47C9-81D7-CBEFB4946DE9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E43DCE11-9ABB-4F01-97E0-A1FF5E8357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08249-A26F-4AD8-93B5-311FCBDDB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f376d-5abf-4c70-a47d-cafafa54a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F03D266-9C7D-4739-B595-7621D871A9E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9aaf376d-5abf-4c70-a47d-cafafa54a10f"/>
    <ds:schemaRef ds:uri="http://schemas.microsoft.com/office/2006/documentManagement/types"/>
    <ds:schemaRef ds:uri="http://schemas.openxmlformats.org/package/2006/metadata/core-properties"/>
  </ds:schemaRefs>
</ds:datastoreItem>
</file>

<file path=customXml/itemProps5.xml><?xml version="1.0" encoding="utf-8"?>
<ds:datastoreItem xmlns:ds="http://schemas.openxmlformats.org/officeDocument/2006/customXml" ds:itemID="{C9009951-7B85-438E-A79E-DE9B8818338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CNH Industrial - Full Template - All Brands - 16-9 Template</Template>
  <TotalTime>269</TotalTime>
  <Words>492</Words>
  <Application>Microsoft Office PowerPoint</Application>
  <PresentationFormat>Personalizzato</PresentationFormat>
  <Paragraphs>138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14</vt:i4>
      </vt:variant>
    </vt:vector>
  </HeadingPairs>
  <TitlesOfParts>
    <vt:vector size="23" baseType="lpstr">
      <vt:lpstr>Arial</vt:lpstr>
      <vt:lpstr>Calibri</vt:lpstr>
      <vt:lpstr>Courier New</vt:lpstr>
      <vt:lpstr>Segoe UI Historic</vt:lpstr>
      <vt:lpstr>Times New Roman</vt:lpstr>
      <vt:lpstr>Wingdings</vt:lpstr>
      <vt:lpstr>1_Corporate_ALL_Brand_E (16_9)</vt:lpstr>
      <vt:lpstr>DIVIDER_Backup</vt:lpstr>
      <vt:lpstr>1_Tema di Office</vt:lpstr>
      <vt:lpstr>Università degli Studi di Modena e Reggio Emilia UNIMORE </vt:lpstr>
      <vt:lpstr>Presentation topics </vt:lpstr>
      <vt:lpstr>Power requirements</vt:lpstr>
      <vt:lpstr>Power icrement contributes</vt:lpstr>
      <vt:lpstr>Round conductors</vt:lpstr>
      <vt:lpstr>Rectangular conductors</vt:lpstr>
      <vt:lpstr>Manufactory main phases </vt:lpstr>
      <vt:lpstr>Contacting techniques</vt:lpstr>
      <vt:lpstr>Reference standard for sizing</vt:lpstr>
      <vt:lpstr>Standard hairpin winding</vt:lpstr>
      <vt:lpstr>Innovative geometry: asymmetric hairpins</vt:lpstr>
      <vt:lpstr>Innovative geometry: segmented hairpins</vt:lpstr>
      <vt:lpstr>Thermal comparison</vt:lpstr>
      <vt:lpstr>Presentazione standard di PowerPoint</vt:lpstr>
    </vt:vector>
  </TitlesOfParts>
  <Manager/>
  <Company>****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MELEGARI MARIO</dc:creator>
  <cp:keywords/>
  <dc:description/>
  <cp:lastModifiedBy>Pietro Braglia</cp:lastModifiedBy>
  <cp:revision>681</cp:revision>
  <dcterms:created xsi:type="dcterms:W3CDTF">2017-11-28T11:12:34Z</dcterms:created>
  <dcterms:modified xsi:type="dcterms:W3CDTF">2020-05-25T09:48:14Z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0x0101006A05C8516B41304083CB3DC0F5E710CD</vt:lpwstr>
  </property>
  <property fmtid="{D5CDD505-2E9C-101B-9397-08002B2CF9AE}" pid="3" name="_dlc_DocIdItemGuid">
    <vt:lpwstr>7266496c-a587-4370-b7b0-d0b4f68c3a8d</vt:lpwstr>
  </property>
  <property fmtid="{D5CDD505-2E9C-101B-9397-08002B2CF9AE}" pid="4" name="docIndexRef">
    <vt:lpwstr>8f1ffd06-7801-4636-863b-be20efb39066</vt:lpwstr>
  </property>
  <property fmtid="{D5CDD505-2E9C-101B-9397-08002B2CF9AE}" pid="5" name="bjSaver">
    <vt:lpwstr>5eD5L+z/EiMmCrYJQEsFz7gDdiu53TMP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policy="18fbfd49-c8e6-4618-a77f-5ef25245836c" xmlns="http://www.boldonjames.com/2008/01/sie/i</vt:lpwstr>
  </property>
  <property fmtid="{D5CDD505-2E9C-101B-9397-08002B2CF9AE}" pid="7" name="bjDocumentLabelXML-0">
    <vt:lpwstr>nternal/label"&gt;&lt;element uid="4ecbf47d-2ec6-497d-85fc-f65b66e62fe7" value="" /&gt;&lt;/sisl&gt;</vt:lpwstr>
  </property>
  <property fmtid="{D5CDD505-2E9C-101B-9397-08002B2CF9AE}" pid="8" name="bjDocumentSecurityLabel">
    <vt:lpwstr>CNH Industrial: GENERAL BUSINESS [Minor prejudice to Company from unauthorised disclosure.]</vt:lpwstr>
  </property>
  <property fmtid="{D5CDD505-2E9C-101B-9397-08002B2CF9AE}" pid="9" name="CNH-LabelledBy:">
    <vt:lpwstr>F24794C,28/11/2017 12:13:04,GENERAL BUSINESS</vt:lpwstr>
  </property>
  <property fmtid="{D5CDD505-2E9C-101B-9397-08002B2CF9AE}" pid="10" name="CNH-Classification">
    <vt:lpwstr>[GENERAL BUSINESS]</vt:lpwstr>
  </property>
</Properties>
</file>