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650" r:id="rId7"/>
    <p:sldMasterId id="2147483652" r:id="rId8"/>
  </p:sldMasterIdLst>
  <p:notesMasterIdLst>
    <p:notesMasterId r:id="rId39"/>
  </p:notesMasterIdLst>
  <p:handoutMasterIdLst>
    <p:handoutMasterId r:id="rId40"/>
  </p:handoutMasterIdLst>
  <p:sldIdLst>
    <p:sldId id="273" r:id="rId9"/>
    <p:sldId id="321" r:id="rId10"/>
    <p:sldId id="358" r:id="rId11"/>
    <p:sldId id="361" r:id="rId12"/>
    <p:sldId id="363" r:id="rId13"/>
    <p:sldId id="364" r:id="rId14"/>
    <p:sldId id="365" r:id="rId15"/>
    <p:sldId id="366" r:id="rId16"/>
    <p:sldId id="367" r:id="rId17"/>
    <p:sldId id="371" r:id="rId18"/>
    <p:sldId id="372" r:id="rId19"/>
    <p:sldId id="359" r:id="rId20"/>
    <p:sldId id="322" r:id="rId21"/>
    <p:sldId id="323" r:id="rId22"/>
    <p:sldId id="324" r:id="rId23"/>
    <p:sldId id="325" r:id="rId24"/>
    <p:sldId id="334" r:id="rId25"/>
    <p:sldId id="338" r:id="rId26"/>
    <p:sldId id="340" r:id="rId27"/>
    <p:sldId id="355" r:id="rId28"/>
    <p:sldId id="350" r:id="rId29"/>
    <p:sldId id="347" r:id="rId30"/>
    <p:sldId id="348" r:id="rId31"/>
    <p:sldId id="349" r:id="rId32"/>
    <p:sldId id="357" r:id="rId33"/>
    <p:sldId id="352" r:id="rId34"/>
    <p:sldId id="353" r:id="rId35"/>
    <p:sldId id="354" r:id="rId36"/>
    <p:sldId id="337" r:id="rId37"/>
    <p:sldId id="293" r:id="rId38"/>
  </p:sldIdLst>
  <p:sldSz cx="6858000" cy="5143500"/>
  <p:notesSz cx="9144000" cy="6858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2" userDrawn="1">
          <p15:clr>
            <a:srgbClr val="A4A3A4"/>
          </p15:clr>
        </p15:guide>
        <p15:guide id="2" pos="3072" userDrawn="1">
          <p15:clr>
            <a:srgbClr val="A4A3A4"/>
          </p15:clr>
        </p15:guide>
        <p15:guide id="3" pos="89" userDrawn="1">
          <p15:clr>
            <a:srgbClr val="A4A3A4"/>
          </p15:clr>
        </p15:guide>
        <p15:guide id="4" pos="685" userDrawn="1">
          <p15:clr>
            <a:srgbClr val="A4A3A4"/>
          </p15:clr>
        </p15:guide>
        <p15:guide id="5" pos="1502" userDrawn="1">
          <p15:clr>
            <a:srgbClr val="A4A3A4"/>
          </p15:clr>
        </p15:guide>
        <p15:guide id="6" pos="1877" userDrawn="1">
          <p15:clr>
            <a:srgbClr val="A4A3A4"/>
          </p15:clr>
        </p15:guide>
        <p15:guide id="7" pos="2477" userDrawn="1">
          <p15:clr>
            <a:srgbClr val="A4A3A4"/>
          </p15:clr>
        </p15:guide>
        <p15:guide id="8" pos="1173" userDrawn="1">
          <p15:clr>
            <a:srgbClr val="A4A3A4"/>
          </p15:clr>
        </p15:guide>
        <p15:guide id="9" pos="12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e BARATER" initials="DB" lastIdx="3" clrIdx="0">
    <p:extLst>
      <p:ext uri="{19B8F6BF-5375-455C-9EA6-DF929625EA0E}">
        <p15:presenceInfo xmlns:p15="http://schemas.microsoft.com/office/powerpoint/2012/main" userId="S::davide.barater@unipr.it::7640eb6f-0f6c-46b8-98b4-c11af9a17e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AD47"/>
    <a:srgbClr val="007F66"/>
    <a:srgbClr val="FF3300"/>
    <a:srgbClr val="C3231E"/>
    <a:srgbClr val="7373FF"/>
    <a:srgbClr val="0097CC"/>
    <a:srgbClr val="00B0EE"/>
    <a:srgbClr val="B1452E"/>
    <a:srgbClr val="6E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238" autoAdjust="0"/>
  </p:normalViewPr>
  <p:slideViewPr>
    <p:cSldViewPr snapToObjects="1" showGuides="1">
      <p:cViewPr varScale="1">
        <p:scale>
          <a:sx n="146" d="100"/>
          <a:sy n="146" d="100"/>
        </p:scale>
        <p:origin x="1680" y="126"/>
      </p:cViewPr>
      <p:guideLst>
        <p:guide orient="horz" pos="972"/>
        <p:guide pos="3072"/>
        <p:guide pos="89"/>
        <p:guide pos="685"/>
        <p:guide pos="1502"/>
        <p:guide pos="1877"/>
        <p:guide pos="2477"/>
        <p:guide pos="1173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92D5-9EBB-E847-9931-EF6E16186753}" type="datetime1">
              <a:rPr lang="it-IT" smtClean="0"/>
              <a:pPr/>
              <a:t>15/10/2020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C75B5-60F1-6445-AB72-1F30929110D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16465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F2FB9-173A-6946-9410-B0C04CCFFB3C}" type="datetime1">
              <a:rPr lang="it-IT" smtClean="0"/>
              <a:pPr/>
              <a:t>15/10/2020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BB44B-55DC-D44A-B854-7BA97431354A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82071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B44B-55DC-D44A-B854-7BA97431354A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264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egnaposto testo 9"/>
          <p:cNvSpPr>
            <a:spLocks noGrp="1"/>
          </p:cNvSpPr>
          <p:nvPr>
            <p:ph type="body" sz="quarter" idx="20" hasCustomPrompt="1"/>
          </p:nvPr>
        </p:nvSpPr>
        <p:spPr>
          <a:xfrm>
            <a:off x="1584723" y="4438530"/>
            <a:ext cx="5273278" cy="259200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257175" marR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600"/>
            </a:lvl1pPr>
          </a:lstStyle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/>
              <a:t>Contains confidential proprietary and trade secrets information of CNH Industrial. Any use of this work without express written consent is strictly prohibited.</a:t>
            </a:r>
          </a:p>
          <a:p>
            <a:pPr lvl="0"/>
            <a:endParaRPr lang="en-US" noProof="0"/>
          </a:p>
        </p:txBody>
      </p:sp>
      <p:sp>
        <p:nvSpPr>
          <p:cNvPr id="28" name="Segnaposto testo 14"/>
          <p:cNvSpPr>
            <a:spLocks noGrp="1"/>
          </p:cNvSpPr>
          <p:nvPr>
            <p:ph type="body" sz="quarter" idx="17" hasCustomPrompt="1"/>
          </p:nvPr>
        </p:nvSpPr>
        <p:spPr>
          <a:xfrm>
            <a:off x="1584312" y="4242122"/>
            <a:ext cx="2587638" cy="18669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900">
                <a:solidFill>
                  <a:srgbClr val="6E6E6E"/>
                </a:solidFill>
              </a:defRPr>
            </a:lvl1pPr>
          </a:lstStyle>
          <a:p>
            <a:r>
              <a:rPr lang="en-US" sz="900" noProof="0">
                <a:solidFill>
                  <a:srgbClr val="6E6E6E"/>
                </a:solidFill>
                <a:latin typeface="Arial"/>
                <a:cs typeface="Arial"/>
              </a:rPr>
              <a:t>October 25th, 2013</a:t>
            </a:r>
          </a:p>
        </p:txBody>
      </p:sp>
      <p:sp>
        <p:nvSpPr>
          <p:cNvPr id="29" name="Titolo 1"/>
          <p:cNvSpPr>
            <a:spLocks noGrp="1"/>
          </p:cNvSpPr>
          <p:nvPr>
            <p:ph type="ctrTitle" hasCustomPrompt="1"/>
          </p:nvPr>
        </p:nvSpPr>
        <p:spPr>
          <a:xfrm>
            <a:off x="1584312" y="1721244"/>
            <a:ext cx="5031042" cy="461664"/>
          </a:xfrm>
          <a:prstGeom prst="rect">
            <a:avLst/>
          </a:prstGeom>
        </p:spPr>
        <p:txBody>
          <a:bodyPr lIns="0" bIns="0"/>
          <a:lstStyle>
            <a:lvl1pPr>
              <a:defRPr>
                <a:solidFill>
                  <a:srgbClr val="C3231E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0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584312" y="2197543"/>
            <a:ext cx="4800600" cy="259228"/>
          </a:xfrm>
          <a:prstGeom prst="rect">
            <a:avLst/>
          </a:prstGeom>
        </p:spPr>
        <p:txBody>
          <a:bodyPr lIns="0" rIns="0" bIns="0" anchor="t"/>
          <a:lstStyle>
            <a:lvl1pPr marL="0" indent="0" algn="l">
              <a:buNone/>
              <a:defRPr baseline="0">
                <a:solidFill>
                  <a:srgbClr val="6E6E6E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Possible subtitle of the presentation</a:t>
            </a:r>
          </a:p>
        </p:txBody>
      </p:sp>
      <p:sp>
        <p:nvSpPr>
          <p:cNvPr id="31" name="Segnaposto tes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1584312" y="3543858"/>
            <a:ext cx="1771650" cy="3429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en-US" noProof="0"/>
              <a:t>Name and title </a:t>
            </a:r>
          </a:p>
        </p:txBody>
      </p:sp>
      <p:sp>
        <p:nvSpPr>
          <p:cNvPr id="32" name="Segnaposto testo 7"/>
          <p:cNvSpPr>
            <a:spLocks noGrp="1"/>
          </p:cNvSpPr>
          <p:nvPr>
            <p:ph type="body" sz="quarter" idx="14" hasCustomPrompt="1"/>
          </p:nvPr>
        </p:nvSpPr>
        <p:spPr>
          <a:xfrm>
            <a:off x="1584722" y="3983518"/>
            <a:ext cx="1303734" cy="258604"/>
          </a:xfrm>
          <a:prstGeom prst="rect">
            <a:avLst/>
          </a:prstGeom>
        </p:spPr>
        <p:txBody>
          <a:bodyPr vert="horz" lIns="0" rIns="0"/>
          <a:lstStyle>
            <a:lvl1pPr>
              <a:defRPr>
                <a:solidFill>
                  <a:srgbClr val="C3231E"/>
                </a:solidFill>
              </a:defRPr>
            </a:lvl1pPr>
            <a:lvl2pPr>
              <a:defRPr>
                <a:solidFill>
                  <a:srgbClr val="C3231E"/>
                </a:solidFill>
              </a:defRPr>
            </a:lvl2pPr>
            <a:lvl3pPr>
              <a:defRPr>
                <a:solidFill>
                  <a:srgbClr val="C3231E"/>
                </a:solidFill>
              </a:defRPr>
            </a:lvl3pPr>
            <a:lvl4pPr>
              <a:defRPr>
                <a:solidFill>
                  <a:srgbClr val="C3231E"/>
                </a:solidFill>
              </a:defRPr>
            </a:lvl4pPr>
            <a:lvl5pPr>
              <a:defRPr>
                <a:solidFill>
                  <a:srgbClr val="C3231E"/>
                </a:solidFill>
              </a:defRPr>
            </a:lvl5pPr>
          </a:lstStyle>
          <a:p>
            <a:pPr lvl="0"/>
            <a:r>
              <a:rPr lang="en-US" noProof="0"/>
              <a:t>City, Nation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355756" y="1870273"/>
            <a:ext cx="6173537" cy="3010457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80000" y="2241000"/>
            <a:ext cx="4800600" cy="81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3360"/>
              </a:lnSpc>
              <a:defRPr sz="33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80000" y="3294000"/>
            <a:ext cx="4800600" cy="4698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340"/>
              </a:lnSpc>
              <a:buNone/>
              <a:defRPr sz="2250">
                <a:solidFill>
                  <a:srgbClr val="FFFFFF"/>
                </a:solidFill>
                <a:latin typeface="Helvetica Neue LT Std 55 Roman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9" y="132147"/>
            <a:ext cx="3708722" cy="24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0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VIDER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cxnSp>
        <p:nvCxnSpPr>
          <p:cNvPr id="15" name="Connettore 1 14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  <p:sp>
        <p:nvSpPr>
          <p:cNvPr id="13" name="Segnaposto contenuto 2"/>
          <p:cNvSpPr>
            <a:spLocks noGrp="1"/>
          </p:cNvSpPr>
          <p:nvPr>
            <p:ph idx="12" hasCustomPrompt="1"/>
          </p:nvPr>
        </p:nvSpPr>
        <p:spPr>
          <a:xfrm>
            <a:off x="342900" y="1200151"/>
            <a:ext cx="3032094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511550" y="1200151"/>
            <a:ext cx="3032094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ex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contenuto 2"/>
          <p:cNvSpPr>
            <a:spLocks noGrp="1"/>
          </p:cNvSpPr>
          <p:nvPr>
            <p:ph idx="12" hasCustomPrompt="1"/>
          </p:nvPr>
        </p:nvSpPr>
        <p:spPr>
          <a:xfrm>
            <a:off x="342900" y="1200151"/>
            <a:ext cx="6218100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9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1 12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342901" y="1200151"/>
            <a:ext cx="2628899" cy="33944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dirty="0"/>
              <a:t>Text text</a:t>
            </a:r>
          </a:p>
        </p:txBody>
      </p:sp>
      <p:cxnSp>
        <p:nvCxnSpPr>
          <p:cNvPr id="13" name="Connettore 1 12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1" name="Segnaposto contenuto 2"/>
          <p:cNvSpPr>
            <a:spLocks noGrp="1"/>
          </p:cNvSpPr>
          <p:nvPr>
            <p:ph idx="14" hasCustomPrompt="1"/>
          </p:nvPr>
        </p:nvSpPr>
        <p:spPr>
          <a:xfrm>
            <a:off x="3104965" y="1200151"/>
            <a:ext cx="3438680" cy="339447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3" indent="-214313">
              <a:buFont typeface="Wingdings" charset="2"/>
              <a:buChar char="§"/>
              <a:defRPr sz="135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157288" indent="-128588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00188" indent="-128588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sp>
        <p:nvSpPr>
          <p:cNvPr id="12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1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 flipV="1">
            <a:off x="342900" y="1200151"/>
            <a:ext cx="6303206" cy="3394472"/>
          </a:xfrm>
          <a:prstGeom prst="rect">
            <a:avLst/>
          </a:prstGeom>
        </p:spPr>
        <p:txBody>
          <a:bodyPr vert="eaVert" lIns="0" tIns="0" rIns="0" bIns="0"/>
          <a:lstStyle>
            <a:lvl1pPr marL="257175" indent="-257175">
              <a:buFont typeface="Wingdings" charset="2"/>
              <a:buChar char="§"/>
              <a:defRPr sz="1350" baseline="0">
                <a:solidFill>
                  <a:srgbClr val="000000"/>
                </a:solidFill>
              </a:defRPr>
            </a:lvl1pPr>
            <a:lvl2pPr marL="557213" indent="-214313">
              <a:buSzPct val="120000"/>
              <a:buFont typeface="Arial"/>
              <a:buChar char="•"/>
              <a:defRPr sz="1200">
                <a:solidFill>
                  <a:srgbClr val="000000"/>
                </a:solidFill>
              </a:defRPr>
            </a:lvl2pPr>
            <a:lvl3pPr marL="900113" indent="-214313">
              <a:buSzPct val="80000"/>
              <a:buFont typeface="Wingdings" charset="2"/>
              <a:buChar char="ü"/>
              <a:defRPr sz="1050">
                <a:solidFill>
                  <a:srgbClr val="000000"/>
                </a:solidFill>
              </a:defRPr>
            </a:lvl3pPr>
            <a:lvl4pPr marL="1243013" indent="-214313">
              <a:buSzPct val="80000"/>
              <a:buFont typeface="Courier New"/>
              <a:buChar char="o"/>
              <a:defRPr sz="900">
                <a:solidFill>
                  <a:srgbClr val="000000"/>
                </a:solidFill>
              </a:defRPr>
            </a:lvl4pPr>
            <a:lvl5pPr marL="1585913" indent="-214313">
              <a:buSzPct val="80000"/>
              <a:buFont typeface="Wingdings" charset="2"/>
              <a:buChar char="²"/>
              <a:defRPr sz="900">
                <a:solidFill>
                  <a:srgbClr val="000000"/>
                </a:solidFill>
              </a:defRPr>
            </a:lvl5pPr>
          </a:lstStyle>
          <a:p>
            <a:pPr lvl="0"/>
            <a:r>
              <a:rPr lang="it-IT" dirty="0"/>
              <a:t>Text Lorem ipsum dolor sit amet, consectetuer adipiscing elit</a:t>
            </a:r>
          </a:p>
          <a:p>
            <a:pPr lvl="1"/>
            <a:r>
              <a:rPr lang="it-IT" dirty="0"/>
              <a:t>Second level</a:t>
            </a:r>
          </a:p>
          <a:p>
            <a:pPr lvl="2"/>
            <a:r>
              <a:rPr lang="it-IT" dirty="0"/>
              <a:t>Third level</a:t>
            </a:r>
          </a:p>
          <a:p>
            <a:pPr lvl="3"/>
            <a:r>
              <a:rPr lang="it-IT" dirty="0"/>
              <a:t>Fourth level</a:t>
            </a:r>
          </a:p>
          <a:p>
            <a:pPr lvl="4"/>
            <a:r>
              <a:rPr lang="it-IT" dirty="0"/>
              <a:t>Fifth level</a:t>
            </a:r>
          </a:p>
        </p:txBody>
      </p:sp>
      <p:cxnSp>
        <p:nvCxnSpPr>
          <p:cNvPr id="14" name="Connettore 1 13"/>
          <p:cNvCxnSpPr/>
          <p:nvPr userDrawn="1"/>
        </p:nvCxnSpPr>
        <p:spPr>
          <a:xfrm>
            <a:off x="0" y="702068"/>
            <a:ext cx="1079748" cy="0"/>
          </a:xfrm>
          <a:prstGeom prst="line">
            <a:avLst/>
          </a:prstGeom>
          <a:ln w="3175" cap="flat" cmpd="sng" algn="ctr">
            <a:solidFill>
              <a:srgbClr val="C3231E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291318" y="4743360"/>
            <a:ext cx="342900" cy="2592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675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4F2263D-2B56-3241-AE08-5B72161B433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 hasCustomPrompt="1"/>
          </p:nvPr>
        </p:nvSpPr>
        <p:spPr>
          <a:xfrm>
            <a:off x="342900" y="105218"/>
            <a:ext cx="6218448" cy="31769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50" b="1" baseline="0"/>
            </a:lvl1pPr>
          </a:lstStyle>
          <a:p>
            <a:r>
              <a:rPr lang="it-IT" dirty="0"/>
              <a:t>Title lorem ipsum dolor sit amet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422909"/>
            <a:ext cx="6218448" cy="2586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200">
                <a:solidFill>
                  <a:srgbClr val="6E6E6E"/>
                </a:solidFill>
              </a:defRPr>
            </a:lvl1pPr>
          </a:lstStyle>
          <a:p>
            <a:pPr lvl="0"/>
            <a:r>
              <a:rPr lang="it-IT" dirty="0"/>
              <a:t>Subtitle lorem ipsum dolor sit amet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80000" y="229500"/>
            <a:ext cx="5378400" cy="3861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80000" y="1795500"/>
            <a:ext cx="4922100" cy="25434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225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202669" y="4729759"/>
            <a:ext cx="312431" cy="273844"/>
          </a:xfrm>
          <a:prstGeom prst="rect">
            <a:avLst/>
          </a:prstGeom>
        </p:spPr>
        <p:txBody>
          <a:bodyPr anchor="t" anchorCtr="0"/>
          <a:lstStyle>
            <a:lvl1pPr>
              <a:defRPr sz="675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631800"/>
            <a:ext cx="5378400" cy="2457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95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51" y="4754540"/>
            <a:ext cx="701999" cy="131328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080001" y="4729759"/>
            <a:ext cx="699671" cy="273844"/>
          </a:xfrm>
          <a:prstGeom prst="rect">
            <a:avLst/>
          </a:prstGeom>
        </p:spPr>
        <p:txBody>
          <a:bodyPr anchor="t" anchorCtr="0"/>
          <a:lstStyle>
            <a:lvl1pPr>
              <a:defRPr sz="75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0253324A-E001-4EB8-9D0B-4AB601037572}" type="datetime1">
              <a:rPr lang="it-IT" smtClean="0"/>
              <a:t>15/10/2020</a:t>
            </a:fld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926619" y="4729759"/>
            <a:ext cx="3881411" cy="273844"/>
          </a:xfrm>
          <a:prstGeom prst="rect">
            <a:avLst/>
          </a:prstGeom>
        </p:spPr>
        <p:txBody>
          <a:bodyPr anchor="t" anchorCtr="0"/>
          <a:lstStyle>
            <a:lvl1pPr algn="l">
              <a:defRPr sz="75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707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-4109" y="4491983"/>
            <a:ext cx="6862109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None/>
        <a:defRPr sz="900" kern="1200">
          <a:solidFill>
            <a:srgbClr val="FFFFFF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rgbClr val="FFFFFF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rgbClr val="FFFFFF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092703" y="4798170"/>
            <a:ext cx="5769407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235869" y="4743360"/>
            <a:ext cx="1147763" cy="259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675" b="0" dirty="0">
                <a:solidFill>
                  <a:srgbClr val="FFFFFF"/>
                </a:solidFill>
              </a:rPr>
              <a:t>April 12th, 2018</a:t>
            </a:r>
          </a:p>
        </p:txBody>
      </p:sp>
      <p:sp>
        <p:nvSpPr>
          <p:cNvPr id="12" name="Rettangolo 11"/>
          <p:cNvSpPr/>
          <p:nvPr/>
        </p:nvSpPr>
        <p:spPr>
          <a:xfrm flipV="1">
            <a:off x="1092703" y="2057400"/>
            <a:ext cx="5765297" cy="75438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14" name="Titolo 2"/>
          <p:cNvSpPr txBox="1">
            <a:spLocks/>
          </p:cNvSpPr>
          <p:nvPr/>
        </p:nvSpPr>
        <p:spPr>
          <a:xfrm>
            <a:off x="1143000" y="1968242"/>
            <a:ext cx="5142309" cy="8915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Backup</a:t>
            </a:r>
          </a:p>
        </p:txBody>
      </p:sp>
      <p:pic>
        <p:nvPicPr>
          <p:cNvPr id="11" name="Immagine 6" descr="AW_CNH_Industrial_Color_RG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0199" y="4680090"/>
            <a:ext cx="434618" cy="3669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675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9001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2430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859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1092703" y="4798170"/>
            <a:ext cx="5769407" cy="162000"/>
          </a:xfrm>
          <a:prstGeom prst="rect">
            <a:avLst/>
          </a:prstGeom>
          <a:solidFill>
            <a:srgbClr val="C323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235869" y="4743360"/>
            <a:ext cx="1147763" cy="259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it-IT" sz="675" b="0" dirty="0">
                <a:solidFill>
                  <a:srgbClr val="FFFFFF"/>
                </a:solidFill>
              </a:rPr>
              <a:t>April 12th,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1" r:id="rId8"/>
  </p:sldLayoutIdLst>
  <p:hf hdr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rgbClr val="C3231E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None/>
        <a:defRPr sz="675" kern="1200">
          <a:solidFill>
            <a:srgbClr val="FFFFFF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350" kern="1200">
          <a:solidFill>
            <a:schemeClr val="tx1"/>
          </a:solidFill>
          <a:latin typeface="Arial"/>
          <a:ea typeface="+mn-ea"/>
          <a:cs typeface="Arial"/>
        </a:defRPr>
      </a:lvl2pPr>
      <a:lvl3pPr marL="9001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2430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4pPr>
      <a:lvl5pPr marL="1585913" indent="-214313" algn="l" defTabSz="342900" rtl="0" eaLnBrk="1" latinLnBrk="0" hangingPunct="1">
        <a:spcBef>
          <a:spcPct val="20000"/>
        </a:spcBef>
        <a:buClr>
          <a:srgbClr val="C3231E"/>
        </a:buClr>
        <a:buFont typeface="Wingdings" charset="2"/>
        <a:buChar char="§"/>
        <a:defRPr sz="105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www.pes.ee.ethz.ch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13479" y="622472"/>
            <a:ext cx="5031042" cy="346248"/>
          </a:xfrm>
        </p:spPr>
        <p:txBody>
          <a:bodyPr/>
          <a:lstStyle/>
          <a:p>
            <a:pPr algn="ctr"/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degli Studi di Modena e Reggio Emilia</a:t>
            </a:r>
            <a:b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UNIMORE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olo 3">
            <a:extLst>
              <a:ext uri="{FF2B5EF4-FFF2-40B4-BE49-F238E27FC236}">
                <a16:creationId xmlns:a16="http://schemas.microsoft.com/office/drawing/2014/main" id="{B009230B-2B76-4EA8-A795-73CCDF63ACE6}"/>
              </a:ext>
            </a:extLst>
          </p:cNvPr>
          <p:cNvSpPr txBox="1">
            <a:spLocks/>
          </p:cNvSpPr>
          <p:nvPr/>
        </p:nvSpPr>
        <p:spPr>
          <a:xfrm>
            <a:off x="1134419" y="1275606"/>
            <a:ext cx="4589162" cy="1872208"/>
          </a:xfrm>
          <a:prstGeom prst="rect">
            <a:avLst/>
          </a:prstGeom>
        </p:spPr>
        <p:txBody>
          <a:bodyPr lIns="0" bIns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C3231E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Grant:</a:t>
            </a:r>
          </a:p>
          <a:p>
            <a:pPr algn="ctr"/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endParaRPr lang="it-IT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olo 3"/>
          <p:cNvSpPr txBox="1">
            <a:spLocks/>
          </p:cNvSpPr>
          <p:nvPr/>
        </p:nvSpPr>
        <p:spPr>
          <a:xfrm>
            <a:off x="913479" y="3651870"/>
            <a:ext cx="5031042" cy="346248"/>
          </a:xfrm>
          <a:prstGeom prst="rect">
            <a:avLst/>
          </a:prstGeom>
        </p:spPr>
        <p:txBody>
          <a:bodyPr lIns="0" bIns="0"/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>
                <a:solidFill>
                  <a:srgbClr val="C3231E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Dipartimento di Ingegneria "</a:t>
            </a:r>
            <a:r>
              <a:rPr lang="it-IT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Enzo Ferrari</a:t>
            </a:r>
            <a:r>
              <a:rPr lang="it-IT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it-IT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olo 3"/>
          <p:cNvSpPr txBox="1">
            <a:spLocks/>
          </p:cNvSpPr>
          <p:nvPr/>
        </p:nvSpPr>
        <p:spPr>
          <a:xfrm>
            <a:off x="918238" y="3305622"/>
            <a:ext cx="5031042" cy="346248"/>
          </a:xfrm>
          <a:prstGeom prst="rect">
            <a:avLst/>
          </a:prstGeom>
        </p:spPr>
        <p:txBody>
          <a:bodyPr lIns="0" bIns="0"/>
          <a:lstStyle>
            <a:lvl1pPr algn="l" defTabSz="342900" rtl="0" eaLnBrk="1" latinLnBrk="0" hangingPunct="1">
              <a:spcBef>
                <a:spcPct val="0"/>
              </a:spcBef>
              <a:buNone/>
              <a:defRPr sz="2100" kern="1200">
                <a:solidFill>
                  <a:srgbClr val="C3231E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it-IT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it-IT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r>
              <a:rPr lang="it-IT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Pietro Braglia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229500"/>
            <a:ext cx="6469370" cy="3861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Innovative </a:t>
            </a:r>
            <a:r>
              <a:rPr lang="it-IT" dirty="0" err="1">
                <a:solidFill>
                  <a:schemeClr val="bg1"/>
                </a:solidFill>
              </a:rPr>
              <a:t>geometry</a:t>
            </a:r>
            <a:r>
              <a:rPr lang="it-IT" dirty="0">
                <a:solidFill>
                  <a:schemeClr val="bg1"/>
                </a:solidFill>
              </a:rPr>
              <a:t>: </a:t>
            </a:r>
            <a:r>
              <a:rPr lang="it-IT" dirty="0" err="1">
                <a:solidFill>
                  <a:schemeClr val="bg1"/>
                </a:solidFill>
              </a:rPr>
              <a:t>segmented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hairpins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15/10/2020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35802" y="4624058"/>
            <a:ext cx="1568513" cy="379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0000"/>
              </a:solidFill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257175" y="985877"/>
            <a:ext cx="3974923" cy="3654189"/>
            <a:chOff x="342900" y="1050550"/>
            <a:chExt cx="3600000" cy="3588983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D81B746B-D614-4474-A5F3-C03182AD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42900" y="1050550"/>
              <a:ext cx="3600000" cy="2019106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97DC1B81-47B8-461D-BA95-36D787A4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8629" y="3285315"/>
              <a:ext cx="2700000" cy="1354218"/>
            </a:xfrm>
            <a:prstGeom prst="rect">
              <a:avLst/>
            </a:prstGeom>
          </p:spPr>
        </p:pic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89E7C3C2-B928-4EF6-A492-B70886AF958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017415" y="2506949"/>
              <a:ext cx="82586" cy="13609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2">
              <a:extLst>
                <a:ext uri="{FF2B5EF4-FFF2-40B4-BE49-F238E27FC236}">
                  <a16:creationId xmlns:a16="http://schemas.microsoft.com/office/drawing/2014/main" id="{62FAA329-8FBD-4956-AF5E-EA4876D525DB}"/>
                </a:ext>
              </a:extLst>
            </p:cNvPr>
            <p:cNvSpPr/>
            <p:nvPr/>
          </p:nvSpPr>
          <p:spPr>
            <a:xfrm>
              <a:off x="2749846" y="1635646"/>
              <a:ext cx="535138" cy="871303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sp>
          <p:nvSpPr>
            <p:cNvPr id="15" name="Rettangolo con angoli arrotondati 12">
              <a:extLst>
                <a:ext uri="{FF2B5EF4-FFF2-40B4-BE49-F238E27FC236}">
                  <a16:creationId xmlns:a16="http://schemas.microsoft.com/office/drawing/2014/main" id="{586E9FD4-1CE9-439F-B54F-F56CCB3C8DB1}"/>
                </a:ext>
              </a:extLst>
            </p:cNvPr>
            <p:cNvSpPr/>
            <p:nvPr/>
          </p:nvSpPr>
          <p:spPr>
            <a:xfrm>
              <a:off x="2214749" y="1635645"/>
              <a:ext cx="535138" cy="871303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48D002CE-6FBE-476A-8A1F-721CF7C7342D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482318" y="2506948"/>
              <a:ext cx="82586" cy="14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sellaDiTesto 16"/>
          <p:cNvSpPr txBox="1"/>
          <p:nvPr/>
        </p:nvSpPr>
        <p:spPr>
          <a:xfrm>
            <a:off x="4232098" y="948269"/>
            <a:ext cx="25794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idea: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peaks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manufactory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116632" y="4730636"/>
            <a:ext cx="6741368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059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39365" y="2867420"/>
            <a:ext cx="6193410" cy="127147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cap="small" dirty="0"/>
              <a:t>Challenges </a:t>
            </a:r>
            <a:r>
              <a:rPr lang="en-US" sz="3600" b="1" cap="small" dirty="0"/>
              <a:t>and Future Opportunities of Hairpin Technologies</a:t>
            </a:r>
          </a:p>
        </p:txBody>
      </p:sp>
      <p:sp>
        <p:nvSpPr>
          <p:cNvPr id="6" name="Titolo 1"/>
          <p:cNvSpPr>
            <a:spLocks noGrp="1"/>
          </p:cNvSpPr>
          <p:nvPr>
            <p:ph type="ctrTitle"/>
          </p:nvPr>
        </p:nvSpPr>
        <p:spPr>
          <a:xfrm>
            <a:off x="1036224" y="1903985"/>
            <a:ext cx="4800600" cy="810000"/>
          </a:xfrm>
        </p:spPr>
        <p:txBody>
          <a:bodyPr/>
          <a:lstStyle/>
          <a:p>
            <a:pPr algn="ctr"/>
            <a:r>
              <a:rPr lang="it-IT" b="0" dirty="0" smtClean="0"/>
              <a:t>ISIE 2020 </a:t>
            </a:r>
            <a:r>
              <a:rPr lang="it-IT" b="0" dirty="0"/>
              <a:t/>
            </a:r>
            <a:br>
              <a:rPr lang="it-IT" b="0" dirty="0"/>
            </a:br>
            <a:r>
              <a:rPr lang="it-IT" sz="2400" b="0" dirty="0"/>
              <a:t>3</a:t>
            </a:r>
            <a:r>
              <a:rPr lang="it-IT" sz="2400" b="0" dirty="0"/>
              <a:t> </a:t>
            </a:r>
            <a:r>
              <a:rPr lang="it-IT" sz="2400" b="0" dirty="0" err="1"/>
              <a:t>June</a:t>
            </a:r>
            <a:r>
              <a:rPr lang="it-IT" sz="2400" b="0" dirty="0"/>
              <a:t> </a:t>
            </a:r>
            <a:r>
              <a:rPr lang="it-IT" sz="2400" b="0" dirty="0"/>
              <a:t>2020</a:t>
            </a:r>
          </a:p>
        </p:txBody>
      </p:sp>
      <p:sp>
        <p:nvSpPr>
          <p:cNvPr id="5" name="Rettangolo 4"/>
          <p:cNvSpPr/>
          <p:nvPr/>
        </p:nvSpPr>
        <p:spPr>
          <a:xfrm>
            <a:off x="116632" y="4730636"/>
            <a:ext cx="6741368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175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/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Reference architectures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48680" y="987574"/>
            <a:ext cx="601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2-levels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3-levels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3-levels T-type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2-levels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T-type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-delay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Kolar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135638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2-levels – basic case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7" y="1979793"/>
            <a:ext cx="5898708" cy="2763568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66597" y="876361"/>
            <a:ext cx="58987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carrier wave, three modulating waves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 MOS must be able to sustain 1200 V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THD due to 2 levels limitation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transistor model </a:t>
            </a:r>
            <a:r>
              <a:rPr lang="it-IT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C3M0075120K</a:t>
            </a: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Tx/>
              <a:buChar char="-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4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3-levels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1" y="2283718"/>
            <a:ext cx="5919628" cy="2437279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66597" y="876360"/>
            <a:ext cx="594832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carrier wave, three modulating waves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 MOS must be able to sustain 600 V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THD with respect to 2 levels inverter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clamping diodes for each inverter’s leg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Doubled number of transistor with respect to 2 levels inveter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it-IT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transistor model </a:t>
            </a:r>
            <a:r>
              <a:rPr lang="it-IT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SCT3080AR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endParaRPr lang="it-IT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Tx/>
              <a:buChar char="-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0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3-levels T-type</a:t>
            </a:r>
            <a:b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66597" y="876360"/>
            <a:ext cx="59483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carrier wave, three modulating waves (POD PWM)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leg: 2 devices must be able to sustain 1200 V, the other 2 (mid-point) 600V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THD with respect to 2 levels inverter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Doubled number of transistor with respect to 2 levels inveter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conduction losses compared to conventional 3 level  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THD depending on the chosen PWM technique</a:t>
            </a:r>
          </a:p>
          <a:p>
            <a:pPr marL="285750" indent="-285750">
              <a:buClr>
                <a:srgbClr val="FF0000"/>
              </a:buClr>
              <a:buFont typeface="Times New Roman" panose="02020603050405020304" pitchFamily="18" charset="0"/>
              <a:buChar char="―"/>
            </a:pP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Tx/>
              <a:buChar char="-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" y="2392520"/>
            <a:ext cx="6250462" cy="23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5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T-type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-delay</a:t>
            </a:r>
          </a:p>
        </p:txBody>
      </p:sp>
      <p:sp>
        <p:nvSpPr>
          <p:cNvPr id="8" name="Rettangolo 7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/>
              <p:cNvSpPr/>
              <p:nvPr/>
            </p:nvSpPr>
            <p:spPr>
              <a:xfrm>
                <a:off x="266597" y="876360"/>
                <a:ext cx="5948322" cy="1109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Insertion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at every transition of PWM voltage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depends on </a:t>
                </a:r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characteristics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𝐿𝐶</m:t>
                        </m:r>
                      </m:e>
                    </m:rad>
                  </m:oMath>
                </a14:m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Reduction of voltage overshoot 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reflection of the wave</a:t>
                </a:r>
              </a:p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en-GB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Doubled number of transistor 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respect to 2 levels inverter</a:t>
                </a:r>
              </a:p>
              <a:p>
                <a:pPr marL="285750" indent="-285750">
                  <a:buClr>
                    <a:srgbClr val="FF0000"/>
                  </a:buClr>
                  <a:buFontTx/>
                  <a:buChar char="-"/>
                </a:pP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additional losses (two additional devices are conducting just for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β</m:t>
                    </m:r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Rettango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7" y="876360"/>
                <a:ext cx="5948322" cy="1109663"/>
              </a:xfrm>
              <a:prstGeom prst="rect">
                <a:avLst/>
              </a:prstGeom>
              <a:blipFill>
                <a:blip r:embed="rId2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" y="2356452"/>
            <a:ext cx="6346826" cy="237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6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Multi-leg converter – 2 levels</a:t>
            </a:r>
          </a:p>
        </p:txBody>
      </p:sp>
      <p:sp>
        <p:nvSpPr>
          <p:cNvPr id="8" name="Rettangolo 7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66597" y="876360"/>
            <a:ext cx="5948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Tx/>
              <a:buChar char="-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66597" y="645458"/>
                <a:ext cx="5948322" cy="2286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obtained placing more legs in parallel, the result with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parallel legs cause a voltage gap in time equivalent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GB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Reduction of voltage overshoot </a:t>
                </a:r>
              </a:p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Controlled equalized distribution of high load currents to individual bridge-legs can be achieved</a:t>
                </a:r>
              </a:p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2 legs, 1 coupling inductors is required (M2 and M3) with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every 2 transformers will be connected to another coupling one (M4)</a:t>
                </a:r>
              </a:p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devices but with lower current Pcond=RI^2</a:t>
                </a:r>
              </a:p>
              <a:p>
                <a:pPr marL="285750" indent="-285750">
                  <a:buClr>
                    <a:srgbClr val="FF0000"/>
                  </a:buClr>
                  <a:buFontTx/>
                  <a:buChar char="-"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rgbClr val="FF0000"/>
                  </a:buClr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7" y="645458"/>
                <a:ext cx="5948322" cy="2286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44624" y="3491011"/>
                <a:ext cx="1466452" cy="10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expected to observe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GB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GB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GB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sz="1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4" y="3491011"/>
                <a:ext cx="1466452" cy="1097032"/>
              </a:xfrm>
              <a:prstGeom prst="rect">
                <a:avLst/>
              </a:prstGeom>
              <a:blipFill>
                <a:blip r:embed="rId3"/>
                <a:stretch>
                  <a:fillRect t="-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42" y="2355726"/>
            <a:ext cx="2900766" cy="276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3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18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Multi-leg converter – 4 levels (Kolar)</a:t>
            </a:r>
          </a:p>
        </p:txBody>
      </p:sp>
      <p:sp>
        <p:nvSpPr>
          <p:cNvPr id="8" name="Rettangolo 7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66597" y="876360"/>
            <a:ext cx="5948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Tx/>
              <a:buChar char="-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266597" y="645458"/>
                <a:ext cx="5948322" cy="1322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Tx/>
                  <a:buChar char="-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Blue line contains the 2 level architecture </a:t>
                </a:r>
              </a:p>
              <a:p>
                <a:pPr marL="285750" indent="-285750">
                  <a:buClr>
                    <a:srgbClr val="FF0000"/>
                  </a:buClr>
                  <a:buFontTx/>
                  <a:buChar char="-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number of transistors will be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 phase</a:t>
                </a:r>
              </a:p>
              <a:p>
                <a:pPr marL="285750" indent="-285750">
                  <a:buClr>
                    <a:srgbClr val="FF0000"/>
                  </a:buCl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reduced </a:t>
                </a:r>
              </a:p>
              <a:p>
                <a:pPr>
                  <a:buClr>
                    <a:srgbClr val="FF0000"/>
                  </a:buClr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97" y="645458"/>
                <a:ext cx="5948322" cy="1322285"/>
              </a:xfrm>
              <a:prstGeom prst="rect">
                <a:avLst/>
              </a:prstGeom>
              <a:blipFill>
                <a:blip r:embed="rId2"/>
                <a:stretch>
                  <a:fillRect l="-820" t="-2765" r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44624" y="3491011"/>
                <a:ext cx="14664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it-IT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single phase circuit contains 4 legs, 3 coupled inductor, a modulating wave.</a:t>
                </a:r>
              </a:p>
              <a:p>
                <a:endParaRPr lang="it-IT" sz="12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4" y="3491011"/>
                <a:ext cx="146645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60" y="2310661"/>
            <a:ext cx="4797152" cy="24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levels case – Voltage Phase to GND (detail)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000503" y="4734611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/>
              <p:cNvSpPr/>
              <p:nvPr/>
            </p:nvSpPr>
            <p:spPr>
              <a:xfrm>
                <a:off x="0" y="1317603"/>
                <a:ext cx="7749480" cy="1045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Carrier frequency 10.000 Hz</a:t>
                </a:r>
                <a:endParaRPr lang="it-IT" sz="1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Modulating frequency 50 Hz</a:t>
                </a:r>
              </a:p>
              <a:p>
                <a:pPr marL="285750" indent="-285750">
                  <a:buClr>
                    <a:srgbClr val="FF0000"/>
                  </a:buClr>
                  <a:buFont typeface="Times New Roman" panose="02020603050405020304" pitchFamily="18" charset="0"/>
                  <a:buChar char="―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ttango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7603"/>
                <a:ext cx="7749480" cy="1045286"/>
              </a:xfrm>
              <a:prstGeom prst="rect">
                <a:avLst/>
              </a:prstGeom>
              <a:blipFill>
                <a:blip r:embed="rId2"/>
                <a:stretch>
                  <a:fillRect l="-472" t="-2907" b="-2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36" y="627534"/>
            <a:ext cx="3633940" cy="406253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915"/>
            <a:ext cx="2943544" cy="1438044"/>
          </a:xfrm>
          <a:prstGeom prst="rect">
            <a:avLst/>
          </a:prstGeom>
        </p:spPr>
      </p:pic>
      <p:sp>
        <p:nvSpPr>
          <p:cNvPr id="10" name="Ovale 9"/>
          <p:cNvSpPr/>
          <p:nvPr/>
        </p:nvSpPr>
        <p:spPr>
          <a:xfrm>
            <a:off x="1265635" y="2850540"/>
            <a:ext cx="363165" cy="130538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2" name="Connettore diritto 11"/>
          <p:cNvCxnSpPr>
            <a:stCxn id="10" idx="0"/>
          </p:cNvCxnSpPr>
          <p:nvPr/>
        </p:nvCxnSpPr>
        <p:spPr>
          <a:xfrm flipV="1">
            <a:off x="1447218" y="887194"/>
            <a:ext cx="3998006" cy="19633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>
            <a:stCxn id="10" idx="4"/>
          </p:cNvCxnSpPr>
          <p:nvPr/>
        </p:nvCxnSpPr>
        <p:spPr>
          <a:xfrm>
            <a:off x="1447218" y="4155925"/>
            <a:ext cx="1909774" cy="504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0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/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r>
              <a:rPr lang="it-IT" sz="2400" dirty="0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Brief </a:t>
            </a:r>
            <a:r>
              <a:rPr lang="it-IT" sz="2400" dirty="0" err="1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presentation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48680" y="987574"/>
            <a:ext cx="60126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Bachelor’s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1">
              <a:buClr>
                <a:srgbClr val="FF0000"/>
              </a:buClr>
            </a:pPr>
            <a:r>
              <a:rPr lang="it-IT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it-IT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Progettazione di controllo PID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UNIMORE</a:t>
            </a:r>
          </a:p>
          <a:p>
            <a:pPr marL="0" lvl="1">
              <a:buClr>
                <a:srgbClr val="FF0000"/>
              </a:buClr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FF0000"/>
              </a:buClr>
            </a:pP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“Modeling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control of a Multi Mode Hybrid Architecture with e-CVT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PTO”, UNIMORE</a:t>
            </a:r>
          </a:p>
          <a:p>
            <a:pPr lvl="1">
              <a:buClr>
                <a:srgbClr val="FF0000"/>
              </a:buClr>
            </a:pP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holder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6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20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pPr>
              <a:buClr>
                <a:srgbClr val="FF0000"/>
              </a:buClr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266597" y="876360"/>
            <a:ext cx="5948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Tx/>
              <a:buChar char="-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66597" y="645458"/>
            <a:ext cx="5948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Tx/>
              <a:buChar char="-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line contains Beta inherit solution</a:t>
            </a:r>
          </a:p>
          <a:p>
            <a:pPr marL="285750" indent="-285750">
              <a:buClr>
                <a:srgbClr val="FF0000"/>
              </a:buClr>
              <a:buFontTx/>
              <a:buChar char="-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line contains Multi-Leg (Kolar) inherit solution</a:t>
            </a:r>
          </a:p>
          <a:p>
            <a:pPr>
              <a:buClr>
                <a:srgbClr val="FF0000"/>
              </a:buClr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4" y="1419621"/>
            <a:ext cx="5298975" cy="3030621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1196752" y="2283718"/>
            <a:ext cx="1008112" cy="1368152"/>
          </a:xfrm>
          <a:prstGeom prst="rect">
            <a:avLst/>
          </a:prstGeom>
          <a:noFill/>
          <a:ln>
            <a:solidFill>
              <a:srgbClr val="4472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2060848" y="1779662"/>
            <a:ext cx="1440160" cy="23762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27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21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260648" y="915566"/>
                <a:ext cx="6336704" cy="3868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following slides, simulations results of the previous architectures are compared: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 is imposed to obtain 5 A, 10 A, 20 A peak current on the load.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sub>
                    </m:sSub>
                  </m:oMath>
                </a14:m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imposed 500 V, 600 V and 800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 different values of carrier frequency for PWM are imposed: 10k Hz, 20k Hz, 40k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N.B: a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resistance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2m</a:t>
                </a:r>
                <a:r>
                  <a:rPr lang="el-GR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placed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series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winding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coupled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inductors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present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Multi-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Leg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(Kolar)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in the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</a:t>
                </a:r>
                <a:r>
                  <a:rPr lang="it-IT" sz="1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4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</a:t>
                </a:r>
                <a:endParaRPr lang="it-IT" sz="1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48" y="915566"/>
                <a:ext cx="6336704" cy="3868623"/>
              </a:xfrm>
              <a:prstGeom prst="rect">
                <a:avLst/>
              </a:prstGeom>
              <a:blipFill>
                <a:blip r:embed="rId2"/>
                <a:stretch>
                  <a:fillRect l="-802" t="-65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25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– 800 V 10kHz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44624" y="401191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losses: </a:t>
            </a:r>
            <a:r>
              <a:rPr lang="it-IT" sz="14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losses: </a:t>
            </a:r>
            <a:r>
              <a:rPr lang="it-IT" sz="1400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" y="770400"/>
            <a:ext cx="3349593" cy="2016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08" y="770400"/>
            <a:ext cx="3354053" cy="2016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61" y="2786400"/>
            <a:ext cx="3354053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0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23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– 800 V 20kHz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44624" y="401191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losses: </a:t>
            </a:r>
            <a:r>
              <a:rPr lang="it-IT" sz="14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losses: </a:t>
            </a:r>
            <a:r>
              <a:rPr lang="it-IT" sz="1400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" y="770400"/>
            <a:ext cx="3349593" cy="2016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559" y="770400"/>
            <a:ext cx="3354053" cy="2016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323" y="2786400"/>
            <a:ext cx="3354053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93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24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– 800 V 40kHz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44624" y="4011910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losses: </a:t>
            </a:r>
            <a:r>
              <a:rPr lang="it-IT" sz="1400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losses: </a:t>
            </a:r>
            <a:r>
              <a:rPr lang="it-IT" sz="1400" dirty="0">
                <a:solidFill>
                  <a:srgbClr val="70AD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" y="770400"/>
            <a:ext cx="3349593" cy="20160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307" y="770400"/>
            <a:ext cx="3354053" cy="20160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324" y="2788798"/>
            <a:ext cx="3354052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calculations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174906" y="2499742"/>
                <a:ext cx="6638470" cy="1390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level </a:t>
                </a:r>
                <a:r>
                  <a:rPr lang="en-GB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invereter</a:t>
                </a:r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Beta 2 level inverter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both 2 level inverter and Beta inverter, the phase reliability function is dependent only from 1 single device. 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" y="2499742"/>
                <a:ext cx="6638470" cy="1390702"/>
              </a:xfrm>
              <a:prstGeom prst="rect">
                <a:avLst/>
              </a:prstGeom>
              <a:blipFill>
                <a:blip r:embed="rId2"/>
                <a:stretch>
                  <a:fillRect l="-826" t="-2193" b="-6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/>
              <p:cNvSpPr/>
              <p:nvPr/>
            </p:nvSpPr>
            <p:spPr>
              <a:xfrm>
                <a:off x="0" y="771550"/>
                <a:ext cx="685800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reliability study, the following assumptions are taken: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 failure mechanism is bond wire lift-off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it-IT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=7.42</m:t>
                    </m:r>
                    <m:r>
                      <a:rPr lang="it-IT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depend</m:t>
                    </m:r>
                    <m:r>
                      <m:rPr>
                        <m:nor/>
                      </m:rPr>
                      <a:rPr lang="it-IT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contact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area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it-IT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𝑺𝒊𝑶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it-IT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it-IT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𝑺𝒊𝑪</m:t>
                    </m:r>
                  </m:oMath>
                </a14:m>
                <a:endParaRPr lang="it-IT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1.65∗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it-IT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it-IT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cycles</a:t>
                </a:r>
                <a:r>
                  <a:rPr lang="it-I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it-IT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</a:t>
                </a:r>
                <a:r>
                  <a:rPr lang="it-IT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thermal</a:t>
                </a:r>
                <a:r>
                  <a:rPr lang="it-IT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cycle</a:t>
                </a:r>
                <a:endParaRPr lang="it-IT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ttango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1550"/>
                <a:ext cx="6858000" cy="2031325"/>
              </a:xfrm>
              <a:prstGeom prst="rect">
                <a:avLst/>
              </a:prstGeom>
              <a:blipFill>
                <a:blip r:embed="rId3"/>
                <a:stretch>
                  <a:fillRect l="-711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580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calculations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174906" y="3003798"/>
                <a:ext cx="6638470" cy="1445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Kolar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Kolar inverter, after the transient, n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SiC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MOS work in parallel, here n=4, so the reliability is defined by the formula defined above.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" y="3003798"/>
                <a:ext cx="6638470" cy="1445909"/>
              </a:xfrm>
              <a:prstGeom prst="rect">
                <a:avLst/>
              </a:prstGeom>
              <a:blipFill>
                <a:blip r:embed="rId2"/>
                <a:stretch>
                  <a:fillRect l="-826" t="-2532" b="-59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174906" y="771550"/>
                <a:ext cx="6710478" cy="1983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b="1" i="1" kern="1400" spc="-5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 level inverter</a:t>
                </a:r>
                <a:endParaRPr lang="it-IT" kern="1400" spc="-5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kern="1400" spc="-5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𝑅</m:t>
                      </m:r>
                      <m:d>
                        <m:dPr>
                          <m:ctrlPr>
                            <a:rPr lang="it-IT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it-IT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it-IT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 kern="1400" spc="-5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 kern="1400" spc="-5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i="1" kern="1400" spc="-5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𝛽</m:t>
                              </m:r>
                            </m:sup>
                          </m:sSup>
                        </m:sup>
                      </m:sSup>
                      <m:r>
                        <a:rPr lang="en-GB" i="1" kern="1400" spc="-5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it-IT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 kern="1400" spc="-5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 kern="1400" spc="-5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i="1" kern="1400" spc="-5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𝛽</m:t>
                              </m:r>
                            </m:sup>
                          </m:sSup>
                        </m:sup>
                      </m:sSup>
                      <m:r>
                        <a:rPr lang="en-GB" i="1" kern="1400" spc="-50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it-IT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it-IT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400" spc="-5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it-IT" i="1" kern="1400" spc="-5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i="1" kern="1400" spc="-5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2∗</m:t>
                              </m:r>
                              <m:d>
                                <m:dPr>
                                  <m:ctrlPr>
                                    <a:rPr lang="it-IT" i="1" kern="1400" spc="-5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it-IT" i="1" kern="1400" spc="-5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i="1" kern="1400" spc="-5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𝛽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it-IT" kern="1400" spc="-5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kern="1400" spc="-5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For 3 level inverter, the series of 2 </a:t>
                </a:r>
                <a:r>
                  <a:rPr lang="en-GB" kern="1400" spc="-5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SiC</a:t>
                </a:r>
                <a:r>
                  <a:rPr lang="en-GB" kern="1400" spc="-5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MOS is always maintained per phase so the reliability of the phase is equivalent to the product of the elements in series.</a:t>
                </a:r>
                <a:endParaRPr lang="it-IT" kern="1400" spc="-5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" y="771550"/>
                <a:ext cx="6710478" cy="1983043"/>
              </a:xfrm>
              <a:prstGeom prst="rect">
                <a:avLst/>
              </a:prstGeom>
              <a:blipFill>
                <a:blip r:embed="rId3"/>
                <a:stretch>
                  <a:fillRect l="-818" t="-1846" r="-1364" b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307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27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calculations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/>
              <p:cNvSpPr/>
              <p:nvPr/>
            </p:nvSpPr>
            <p:spPr>
              <a:xfrm>
                <a:off x="174906" y="2034583"/>
                <a:ext cx="6638470" cy="25533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it-IT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it-IT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it-IT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</a:t>
                </a:r>
                <a:r>
                  <a:rPr lang="it-IT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Proposed solution inverter, the 2 MOS in series guarantee the 0 V level, n SiC MOS work in parallel, here n=2, so the reliability is defined by the formula defined above.</a:t>
                </a:r>
              </a:p>
              <a:p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tango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" y="2034583"/>
                <a:ext cx="6638470" cy="2553391"/>
              </a:xfrm>
              <a:prstGeom prst="rect">
                <a:avLst/>
              </a:prstGeom>
              <a:blipFill>
                <a:blip r:embed="rId2"/>
                <a:stretch>
                  <a:fillRect l="-826" r="-3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/>
              <p:cNvSpPr/>
              <p:nvPr/>
            </p:nvSpPr>
            <p:spPr>
              <a:xfrm>
                <a:off x="174906" y="771550"/>
                <a:ext cx="6710478" cy="1659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T-type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0.5∗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2∗</m:t>
                                  </m:r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T-type inverter, considering M=0.5, half of the period the output is at 0V and the other half at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V_dc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During the former, 2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SiC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MOS are in series per phase and during the latter a single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SiC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MOS is working.</a:t>
                </a:r>
                <a:endParaRPr lang="it-I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tango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6" y="771550"/>
                <a:ext cx="6710478" cy="1659878"/>
              </a:xfrm>
              <a:prstGeom prst="rect">
                <a:avLst/>
              </a:prstGeom>
              <a:blipFill>
                <a:blip r:embed="rId3"/>
                <a:stretch>
                  <a:fillRect l="-818" t="-2206" r="-545" b="-5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6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28</a:t>
            </a:fld>
            <a:endParaRPr lang="it-IT" dirty="0"/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572286"/>
                  </p:ext>
                </p:extLst>
              </p:nvPr>
            </p:nvGraphicFramePr>
            <p:xfrm>
              <a:off x="116634" y="843558"/>
              <a:ext cx="6517585" cy="7494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3517">
                      <a:extLst>
                        <a:ext uri="{9D8B030D-6E8A-4147-A177-3AD203B41FA5}">
                          <a16:colId xmlns:a16="http://schemas.microsoft.com/office/drawing/2014/main" val="1369633720"/>
                        </a:ext>
                      </a:extLst>
                    </a:gridCol>
                    <a:gridCol w="1072745">
                      <a:extLst>
                        <a:ext uri="{9D8B030D-6E8A-4147-A177-3AD203B41FA5}">
                          <a16:colId xmlns:a16="http://schemas.microsoft.com/office/drawing/2014/main" val="1730361365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747393822"/>
                        </a:ext>
                      </a:extLst>
                    </a:gridCol>
                    <a:gridCol w="1181622">
                      <a:extLst>
                        <a:ext uri="{9D8B030D-6E8A-4147-A177-3AD203B41FA5}">
                          <a16:colId xmlns:a16="http://schemas.microsoft.com/office/drawing/2014/main" val="1317801797"/>
                        </a:ext>
                      </a:extLst>
                    </a:gridCol>
                    <a:gridCol w="1303517">
                      <a:extLst>
                        <a:ext uri="{9D8B030D-6E8A-4147-A177-3AD203B41FA5}">
                          <a16:colId xmlns:a16="http://schemas.microsoft.com/office/drawing/2014/main" val="1536993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 </a:t>
                          </a:r>
                          <a:r>
                            <a:rPr lang="it-IT" dirty="0" err="1"/>
                            <a:t>level</a:t>
                          </a:r>
                          <a:r>
                            <a:rPr lang="it-IT" dirty="0"/>
                            <a:t> &amp; Beta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 </a:t>
                          </a:r>
                          <a:r>
                            <a:rPr lang="it-IT" dirty="0" err="1"/>
                            <a:t>level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Ttype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Kolar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8159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it-IT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it-IT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it-IT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it-IT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it-IT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it-IT" sz="1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it-IT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00" i="1" kern="1400" spc="-5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00" i="1" kern="1400" spc="-5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GB" sz="1000" i="1" kern="1400" spc="-5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it-IT" sz="1000" i="1" kern="1400" spc="-5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000" i="1" kern="1400" spc="-5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2∗</m:t>
                                        </m:r>
                                        <m:d>
                                          <m:dPr>
                                            <m:ctrlPr>
                                              <a:rPr lang="it-IT" sz="1000" i="1" kern="1400" spc="-50"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it-IT" sz="1000" i="1" kern="1400" spc="-50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it-IT" sz="1000" i="1" kern="1400" spc="-50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  <m:t>𝑡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it-IT" sz="1000" i="1" kern="1400" spc="-50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</a:rPr>
                                                  <m:t>𝛼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it-IT" sz="1000" i="1" kern="1400" spc="-5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it-IT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0.5∗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it-IT" sz="1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1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2∗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it-IT" sz="1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it-IT" sz="10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it-IT" sz="10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it-IT" sz="10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𝛼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it-IT" sz="1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  <m:r>
                                      <a:rPr lang="it-IT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it-IT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GB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it-IT" sz="1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it-IT" sz="1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it-IT" sz="10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it-IT" sz="10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it-IT" sz="10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𝛼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it-IT" sz="1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𝛽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it-IT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it-IT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it-IT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it-IT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0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GB" sz="1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it-IT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it-IT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it-IT" sz="1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it-IT" sz="1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it-IT" sz="1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𝛼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it-IT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sup>
                                            </m:sSup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1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0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it-IT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it-IT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0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it-IT" sz="1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it-IT" sz="1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GB" sz="10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it-IT" sz="1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it-IT" sz="10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f>
                                                      <m:fPr>
                                                        <m:ctrlPr>
                                                          <a:rPr lang="it-IT" sz="10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it-IT" sz="10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it-IT" sz="1000" i="1" kern="1200">
                                                            <a:solidFill>
                                                              <a:schemeClr val="dk1"/>
                                                            </a:solidFill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+mn-ea"/>
                                                            <a:cs typeface="+mn-cs"/>
                                                          </a:rPr>
                                                          <m:t>𝛼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it-IT" sz="10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sup>
                                            </m:sSup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10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1680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572286"/>
                  </p:ext>
                </p:extLst>
              </p:nvPr>
            </p:nvGraphicFramePr>
            <p:xfrm>
              <a:off x="116634" y="843558"/>
              <a:ext cx="6517585" cy="7494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3517">
                      <a:extLst>
                        <a:ext uri="{9D8B030D-6E8A-4147-A177-3AD203B41FA5}">
                          <a16:colId xmlns:a16="http://schemas.microsoft.com/office/drawing/2014/main" val="1369633720"/>
                        </a:ext>
                      </a:extLst>
                    </a:gridCol>
                    <a:gridCol w="1072745">
                      <a:extLst>
                        <a:ext uri="{9D8B030D-6E8A-4147-A177-3AD203B41FA5}">
                          <a16:colId xmlns:a16="http://schemas.microsoft.com/office/drawing/2014/main" val="1730361365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747393822"/>
                        </a:ext>
                      </a:extLst>
                    </a:gridCol>
                    <a:gridCol w="1181622">
                      <a:extLst>
                        <a:ext uri="{9D8B030D-6E8A-4147-A177-3AD203B41FA5}">
                          <a16:colId xmlns:a16="http://schemas.microsoft.com/office/drawing/2014/main" val="1317801797"/>
                        </a:ext>
                      </a:extLst>
                    </a:gridCol>
                    <a:gridCol w="1303517">
                      <a:extLst>
                        <a:ext uri="{9D8B030D-6E8A-4147-A177-3AD203B41FA5}">
                          <a16:colId xmlns:a16="http://schemas.microsoft.com/office/drawing/2014/main" val="1536993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 </a:t>
                          </a:r>
                          <a:r>
                            <a:rPr lang="it-IT" dirty="0" err="1"/>
                            <a:t>level</a:t>
                          </a:r>
                          <a:r>
                            <a:rPr lang="it-IT" dirty="0"/>
                            <a:t> &amp; Beta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 </a:t>
                          </a:r>
                          <a:r>
                            <a:rPr lang="it-IT" dirty="0" err="1"/>
                            <a:t>level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Ttype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Kolar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PS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8159315"/>
                      </a:ext>
                    </a:extLst>
                  </a:tr>
                  <a:tr h="378587"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971" t="-103333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123810" t="-103333" r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143511" t="-103333" r="-1503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343011" t="-103333" r="-111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3333" r="-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16806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24" y="1707982"/>
            <a:ext cx="4322964" cy="324098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2373" y="4652766"/>
            <a:ext cx="2304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 </a:t>
            </a:r>
            <a:r>
              <a:rPr lang="it-IT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expressed</a:t>
            </a:r>
            <a:r>
              <a:rPr lang="it-IT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it-IT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endParaRPr lang="it-IT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14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29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"Reducing dv/dt of Motor Inverters by Staggered-Edge Switching of Multiple Parallel SiC Half-Bridge Cells“,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T. Fuchslueger, TU Wien/Power Electronics Section, Austria, thomas.fuchslueger@tuwien.ac.at M. Vogelsberger, Bombardier Transportation Austria GmbH, PPC/GSC-Drives, Austria H. Ertl, TU Wien/Power Electronics Section, Austria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"An Overvoltage Suppression Scheme for AC Motor Drives Using a Half DC-Link Voltage level at Each PWM Transition", 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Sangcheol Lee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Student Member, IEEE, 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Kwanghee Nam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Member, IEEE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of Auxiliary Resonant Commutated Pole (ARCP) and Its benefits for Electric Motor Drives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James Hamond, Derek Kroes, Bruce Renouard, Nigel Springett </a:t>
            </a:r>
            <a:endParaRPr 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"Design and Implementation of 3-Phase 3-Level T-type Inverter with Different PWM Techniques"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Amit Singh Jadon Department of Electrical Engineering Madhav Institute of Technology &amp; Science Gwalior, India, Praveen Bansal Department of Electrical Engineering Madhav Institute of Technology &amp; Science Gwalior, India,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Anmol Ratna Saxena Department of Electrical &amp; Electronics Engineering National Institute of Technology Delhi, India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"Advanced 3-</a:t>
            </a:r>
            <a:r>
              <a:rPr lang="el-GR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SiC/GaNPWM Inverter &amp; Rectifier Systems"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J.W. Kolar, M. Guacci, M. Antivachis, D. Bortis, Swiss Federal Institute of Technology (ETH)  Zurich, Power Electronic Systems Laboratory,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www.pes.ee.ethz.ch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Dielectric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Breakdown of 4H-SiC MOS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DMOSFETs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K. </a:t>
            </a:r>
            <a:r>
              <a:rPr lang="it-IT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Matocha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</a:t>
            </a:r>
            <a:r>
              <a:rPr lang="it-IT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Dunne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it-IT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Soloviev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</a:t>
            </a:r>
            <a:r>
              <a:rPr lang="it-IT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Beaupre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 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it-IT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Electron </a:t>
            </a:r>
            <a:r>
              <a:rPr lang="it-IT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55, no. 8, pp. 1830-1834, </a:t>
            </a:r>
            <a:r>
              <a:rPr lang="it-IT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2008, </a:t>
            </a:r>
            <a:r>
              <a:rPr lang="it-IT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it-IT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10.1109/TED.2008.926595.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Liangchun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Dunne, Greg &amp;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Matocha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Kevin &amp; Cheung, Kin &amp;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Suehle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&amp; Sheng,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(2011). Reliability Issues of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MOSFETs: A Technology for High-Temperature Environments. Device and Materials Reliability, IEEE Transactions on. 10. 418 - 426. 10.1109/TDMR.2010.2077295. 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470476" cy="317690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142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999790" y="4730636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4149080" y="4307715"/>
            <a:ext cx="55894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400" dirty="0"/>
          </a:p>
        </p:txBody>
      </p:sp>
      <p:sp>
        <p:nvSpPr>
          <p:cNvPr id="10" name="Titolo 3"/>
          <p:cNvSpPr>
            <a:spLocks noGrp="1"/>
          </p:cNvSpPr>
          <p:nvPr>
            <p:ph type="title"/>
          </p:nvPr>
        </p:nvSpPr>
        <p:spPr>
          <a:xfrm>
            <a:off x="342900" y="123478"/>
            <a:ext cx="6218448" cy="317690"/>
          </a:xfrm>
        </p:spPr>
        <p:txBody>
          <a:bodyPr>
            <a:noAutofit/>
          </a:bodyPr>
          <a:lstStyle/>
          <a:p>
            <a:r>
              <a:rPr lang="it-IT" sz="2400" dirty="0" err="1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Rsearch</a:t>
            </a:r>
            <a:r>
              <a:rPr lang="it-IT" sz="2400" dirty="0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grant</a:t>
            </a:r>
            <a:r>
              <a:rPr lang="it-IT" sz="2400" dirty="0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 smtClean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topics</a:t>
            </a:r>
            <a:endParaRPr lang="it-IT" sz="24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48680" y="987574"/>
            <a:ext cx="601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r>
              <a:rPr lang="it-IT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it-IT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11/2019 to 01/2020)</a:t>
            </a:r>
            <a:endParaRPr lang="it-IT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Inverter structures for active voltage overshoot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(from 01/2020 to 10/2020)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more-electric tractors for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more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(PhD main topic)</a:t>
            </a:r>
            <a:endParaRPr lang="it-IT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4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32E2A20-9B5C-4E2B-9246-813C95E51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F2263D-2B56-3241-AE08-5B72161B4332}" type="slidenum">
              <a:rPr lang="it-IT" smtClean="0"/>
              <a:pPr/>
              <a:t>30</a:t>
            </a:fld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EC305AC-9CD0-40E8-AC6C-810C00E53686}"/>
              </a:ext>
            </a:extLst>
          </p:cNvPr>
          <p:cNvSpPr txBox="1">
            <a:spLocks/>
          </p:cNvSpPr>
          <p:nvPr/>
        </p:nvSpPr>
        <p:spPr>
          <a:xfrm>
            <a:off x="2852936" y="4245370"/>
            <a:ext cx="3903503" cy="7401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None/>
              <a:defRPr sz="9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57350" indent="-28575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buClr>
                <a:srgbClr val="C3231E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4" name="Rettangolo 3"/>
          <p:cNvSpPr/>
          <p:nvPr/>
        </p:nvSpPr>
        <p:spPr>
          <a:xfrm>
            <a:off x="1043514" y="4726318"/>
            <a:ext cx="5215129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31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229500"/>
            <a:ext cx="6469370" cy="386100"/>
          </a:xfrm>
          <a:solidFill>
            <a:srgbClr val="FF0000"/>
          </a:solidFill>
        </p:spPr>
        <p:txBody>
          <a:bodyPr/>
          <a:lstStyle/>
          <a:p>
            <a:r>
              <a:rPr lang="it-IT" dirty="0" smtClean="0">
                <a:solidFill>
                  <a:schemeClr val="bg1"/>
                </a:solidFill>
              </a:rPr>
              <a:t>Main </a:t>
            </a:r>
            <a:r>
              <a:rPr lang="it-IT" dirty="0">
                <a:solidFill>
                  <a:schemeClr val="bg1"/>
                </a:solidFill>
              </a:rPr>
              <a:t>topics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15/10/2020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35802" y="4624058"/>
            <a:ext cx="1568513" cy="379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000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411510" y="740681"/>
            <a:ext cx="624429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FF0000"/>
              </a:buClr>
            </a:pPr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vs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Clr>
                <a:srgbClr val="FF0000"/>
              </a:buClr>
              <a:buFont typeface="+mj-lt"/>
              <a:buAutoNum type="arabicPeriod"/>
            </a:pP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conductor</a:t>
            </a:r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Clr>
                <a:srgbClr val="FF0000"/>
              </a:buClr>
              <a:buFont typeface="+mj-lt"/>
              <a:buAutoNum type="arabicPeriod"/>
            </a:pP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endParaRPr lang="it-IT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Clr>
                <a:srgbClr val="FF0000"/>
              </a:buClr>
              <a:buFont typeface="+mj-lt"/>
              <a:buAutoNum type="arabicPeriod"/>
            </a:pPr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Clr>
                <a:srgbClr val="FF0000"/>
              </a:buClr>
              <a:buFont typeface="+mj-lt"/>
              <a:buAutoNum type="arabicPeriod"/>
            </a:pPr>
            <a:endParaRPr lang="it-IT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Clr>
                <a:srgbClr val="FF0000"/>
              </a:buClr>
              <a:buFont typeface="+mj-lt"/>
              <a:buAutoNum type="arabicPeriod"/>
            </a:pPr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Manufactory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fr-F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fr-FR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endParaRPr lang="fr-FR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it-IT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with </a:t>
            </a:r>
            <a:r>
              <a:rPr lang="it-IT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lvl="1" indent="-257175">
              <a:buClr>
                <a:srgbClr val="FF0000"/>
              </a:buClr>
              <a:buFont typeface="+mj-lt"/>
              <a:buAutoNum type="arabicPeriod"/>
            </a:pPr>
            <a:r>
              <a:rPr lang="it-IT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</a:t>
            </a:r>
            <a:r>
              <a:rPr lang="it-IT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Hairpins</a:t>
            </a:r>
            <a:endParaRPr lang="it-IT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16632" y="4730636"/>
            <a:ext cx="6741368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579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229500"/>
            <a:ext cx="6469370" cy="3861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Power </a:t>
            </a:r>
            <a:r>
              <a:rPr lang="it-IT" dirty="0" err="1">
                <a:solidFill>
                  <a:schemeClr val="bg1"/>
                </a:solidFill>
              </a:rPr>
              <a:t>icrement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contributes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15/10/2020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35802" y="4624058"/>
            <a:ext cx="1568513" cy="379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0000"/>
              </a:solidFill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/>
          </p:nvPr>
        </p:nvGraphicFramePr>
        <p:xfrm>
          <a:off x="465516" y="701182"/>
          <a:ext cx="6190286" cy="442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143">
                  <a:extLst>
                    <a:ext uri="{9D8B030D-6E8A-4147-A177-3AD203B41FA5}">
                      <a16:colId xmlns:a16="http://schemas.microsoft.com/office/drawing/2014/main" val="1851310127"/>
                    </a:ext>
                  </a:extLst>
                </a:gridCol>
                <a:gridCol w="3095143">
                  <a:extLst>
                    <a:ext uri="{9D8B030D-6E8A-4147-A177-3AD203B41FA5}">
                      <a16:colId xmlns:a16="http://schemas.microsoft.com/office/drawing/2014/main" val="984506598"/>
                    </a:ext>
                  </a:extLst>
                </a:gridCol>
              </a:tblGrid>
              <a:tr h="318116">
                <a:tc>
                  <a:txBody>
                    <a:bodyPr/>
                    <a:lstStyle/>
                    <a:p>
                      <a:pPr algn="ctr"/>
                      <a:r>
                        <a:rPr lang="it-IT" sz="14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Torque</a:t>
                      </a:r>
                      <a:endParaRPr lang="it-IT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 err="1" smtClean="0">
                          <a:solidFill>
                            <a:schemeClr val="bg1"/>
                          </a:solidFill>
                        </a:rPr>
                        <a:t>Speed</a:t>
                      </a:r>
                      <a:endParaRPr lang="it-IT" sz="1400" i="1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50512"/>
                  </a:ext>
                </a:extLst>
              </a:tr>
              <a:tr h="26509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 gap </a:t>
                      </a: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flux</a:t>
                      </a: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it-IT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electromagnetic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</a:t>
                      </a: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it-IT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new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cooling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thermal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</a:t>
                      </a: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  <a:endParaRPr lang="it-IT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innovative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endParaRPr lang="it-IT" sz="14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</a:t>
                      </a:r>
                      <a:endParaRPr lang="it-IT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strength with no impact on</a:t>
                      </a:r>
                    </a:p>
                    <a:p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magnetic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machine design</a:t>
                      </a:r>
                    </a:p>
                    <a:p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pole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Parasitic</a:t>
                      </a:r>
                      <a:r>
                        <a:rPr lang="it-IT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1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</a:t>
                      </a:r>
                      <a:endParaRPr lang="it-IT" sz="1400" b="1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compensation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</a:t>
                      </a:r>
                      <a:endParaRPr lang="it-IT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reliability</a:t>
                      </a:r>
                      <a:endParaRPr lang="it-IT" sz="14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573510"/>
                  </a:ext>
                </a:extLst>
              </a:tr>
              <a:tr h="318116"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b="1" i="1" u="none" strike="noStrike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Winding</a:t>
                      </a:r>
                      <a:r>
                        <a:rPr lang="it-IT" sz="1400" b="1" i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technologies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40848"/>
                  </a:ext>
                </a:extLst>
              </a:tr>
              <a:tr h="1097280"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winding resistance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(larger wire diameters, reduced end winding lengths)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Decrease AC parasitic effects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(multi-stranded 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end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winding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it-IT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1" u="sng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fill factor</a:t>
                      </a:r>
                      <a:endParaRPr lang="it-IT" sz="1400" b="1" i="1" u="sng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30858"/>
                  </a:ext>
                </a:extLst>
              </a:tr>
            </a:tbl>
          </a:graphicData>
        </a:graphic>
      </p:graphicFrame>
      <p:sp>
        <p:nvSpPr>
          <p:cNvPr id="7" name="Rettangolo 6"/>
          <p:cNvSpPr/>
          <p:nvPr/>
        </p:nvSpPr>
        <p:spPr>
          <a:xfrm>
            <a:off x="6655802" y="4730636"/>
            <a:ext cx="202198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716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229500"/>
            <a:ext cx="6469370" cy="3861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Round </a:t>
            </a:r>
            <a:r>
              <a:rPr lang="it-IT" dirty="0" err="1">
                <a:solidFill>
                  <a:schemeClr val="bg1"/>
                </a:solidFill>
              </a:rPr>
              <a:t>conductors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15/10/2020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35802" y="4624058"/>
            <a:ext cx="1568513" cy="379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0000"/>
              </a:solidFill>
            </a:endParaRPr>
          </a:p>
        </p:txBody>
      </p:sp>
      <p:pic>
        <p:nvPicPr>
          <p:cNvPr id="7" name="Immagin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70" y="1131892"/>
            <a:ext cx="4269931" cy="126145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95486" y="686674"/>
            <a:ext cx="50434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pattern:</a:t>
            </a:r>
            <a:endParaRPr lang="it-IT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56007" y="2574091"/>
            <a:ext cx="63302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Stator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1" name="Immagin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02" y="3100526"/>
            <a:ext cx="1498013" cy="1350909"/>
          </a:xfrm>
          <a:prstGeom prst="rect">
            <a:avLst/>
          </a:prstGeom>
          <a:noFill/>
        </p:spPr>
      </p:pic>
      <p:pic>
        <p:nvPicPr>
          <p:cNvPr id="12" name="Immagin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7" r="38585"/>
          <a:stretch/>
        </p:blipFill>
        <p:spPr bwMode="auto">
          <a:xfrm>
            <a:off x="4227922" y="3237074"/>
            <a:ext cx="1717294" cy="12154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ttangolo 3"/>
          <p:cNvSpPr/>
          <p:nvPr/>
        </p:nvSpPr>
        <p:spPr>
          <a:xfrm>
            <a:off x="958864" y="4452760"/>
            <a:ext cx="13532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stator</a:t>
            </a:r>
            <a:endParaRPr lang="it-IT" sz="1350" dirty="0"/>
          </a:p>
        </p:txBody>
      </p:sp>
      <p:sp>
        <p:nvSpPr>
          <p:cNvPr id="5" name="Rettangolo 4"/>
          <p:cNvSpPr/>
          <p:nvPr/>
        </p:nvSpPr>
        <p:spPr>
          <a:xfrm>
            <a:off x="4181272" y="4487304"/>
            <a:ext cx="181011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laminated plug-in tooth</a:t>
            </a:r>
            <a:endParaRPr lang="it-IT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229500"/>
            <a:ext cx="6469370" cy="386100"/>
          </a:xfrm>
          <a:solidFill>
            <a:srgbClr val="FF0000"/>
          </a:solidFill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Rectangular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conductors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15/10/2020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35802" y="4624058"/>
            <a:ext cx="1568513" cy="379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000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86431" y="762176"/>
            <a:ext cx="6469370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slot due to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geometrical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shapes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it-IT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Immagine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9" y="2508143"/>
            <a:ext cx="1848501" cy="1080120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186432" y="1743158"/>
            <a:ext cx="64693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fullfill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slot with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rectangular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conductors</a:t>
            </a:r>
            <a:endParaRPr lang="it-IT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6" name="Immagine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2" b="15356"/>
          <a:stretch/>
        </p:blipFill>
        <p:spPr bwMode="auto">
          <a:xfrm>
            <a:off x="3874690" y="3469677"/>
            <a:ext cx="2445982" cy="11046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CasellaDiTesto 16"/>
          <p:cNvSpPr txBox="1"/>
          <p:nvPr/>
        </p:nvSpPr>
        <p:spPr>
          <a:xfrm>
            <a:off x="3598957" y="2670032"/>
            <a:ext cx="1880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it-IT" sz="21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endParaRPr lang="it-IT" sz="21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116632" y="4730636"/>
            <a:ext cx="6741368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63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229500"/>
            <a:ext cx="6469370" cy="386100"/>
          </a:xfrm>
          <a:solidFill>
            <a:srgbClr val="FF0000"/>
          </a:solidFill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Manufactory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main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phases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15/10/2020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35802" y="4624058"/>
            <a:ext cx="1568513" cy="379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000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95486" y="686674"/>
            <a:ext cx="6460315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Preparatory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straightening, stripping and cutting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Manufactory process: Shaping of the rectangular conductors, assembly in the stator, mechanical twisting, contacting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195486" y="4060597"/>
            <a:ext cx="64603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Contacting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it-IT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mass production and </a:t>
            </a:r>
            <a:r>
              <a:rPr lang="it-IT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endParaRPr lang="it-IT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/>
          </p:nvPr>
        </p:nvGraphicFramePr>
        <p:xfrm>
          <a:off x="833511" y="2035707"/>
          <a:ext cx="4603400" cy="35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850">
                  <a:extLst>
                    <a:ext uri="{9D8B030D-6E8A-4147-A177-3AD203B41FA5}">
                      <a16:colId xmlns:a16="http://schemas.microsoft.com/office/drawing/2014/main" val="2850221918"/>
                    </a:ext>
                  </a:extLst>
                </a:gridCol>
                <a:gridCol w="1150850">
                  <a:extLst>
                    <a:ext uri="{9D8B030D-6E8A-4147-A177-3AD203B41FA5}">
                      <a16:colId xmlns:a16="http://schemas.microsoft.com/office/drawing/2014/main" val="1487769547"/>
                    </a:ext>
                  </a:extLst>
                </a:gridCol>
                <a:gridCol w="1150850">
                  <a:extLst>
                    <a:ext uri="{9D8B030D-6E8A-4147-A177-3AD203B41FA5}">
                      <a16:colId xmlns:a16="http://schemas.microsoft.com/office/drawing/2014/main" val="130296768"/>
                    </a:ext>
                  </a:extLst>
                </a:gridCol>
                <a:gridCol w="1150850">
                  <a:extLst>
                    <a:ext uri="{9D8B030D-6E8A-4147-A177-3AD203B41FA5}">
                      <a16:colId xmlns:a16="http://schemas.microsoft.com/office/drawing/2014/main" val="3087458835"/>
                    </a:ext>
                  </a:extLst>
                </a:gridCol>
              </a:tblGrid>
              <a:tr h="354935"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Shaping</a:t>
                      </a:r>
                      <a:endParaRPr lang="it-IT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 smtClean="0"/>
                        <a:t>Assembly</a:t>
                      </a:r>
                      <a:endParaRPr lang="it-IT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Twisting</a:t>
                      </a:r>
                      <a:endParaRPr lang="it-IT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 err="1" smtClean="0"/>
                        <a:t>Contacting</a:t>
                      </a:r>
                      <a:endParaRPr lang="it-IT" sz="1000" dirty="0"/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04746"/>
                  </a:ext>
                </a:extLst>
              </a:tr>
            </a:tbl>
          </a:graphicData>
        </a:graphic>
      </p:graphicFrame>
      <p:pic>
        <p:nvPicPr>
          <p:cNvPr id="16" name="Immagin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71" y="2439593"/>
            <a:ext cx="828101" cy="914506"/>
          </a:xfrm>
          <a:prstGeom prst="rect">
            <a:avLst/>
          </a:prstGeom>
        </p:spPr>
      </p:pic>
      <p:pic>
        <p:nvPicPr>
          <p:cNvPr id="17" name="Immagine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69" y="2454917"/>
            <a:ext cx="988795" cy="914360"/>
          </a:xfrm>
          <a:prstGeom prst="rect">
            <a:avLst/>
          </a:prstGeom>
        </p:spPr>
      </p:pic>
      <p:pic>
        <p:nvPicPr>
          <p:cNvPr id="18" name="Immagin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34" y="2461555"/>
            <a:ext cx="1115978" cy="892544"/>
          </a:xfrm>
          <a:prstGeom prst="rect">
            <a:avLst/>
          </a:prstGeom>
        </p:spPr>
      </p:pic>
      <p:pic>
        <p:nvPicPr>
          <p:cNvPr id="19" name="Immagine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083" y="2468625"/>
            <a:ext cx="996197" cy="934966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116632" y="4730636"/>
            <a:ext cx="6741368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215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229500"/>
            <a:ext cx="6469370" cy="386100"/>
          </a:xfrm>
          <a:solidFill>
            <a:srgbClr val="FF0000"/>
          </a:solidFill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Contacting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techniques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15/10/2020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35802" y="4624058"/>
            <a:ext cx="1568513" cy="3795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FF000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95486" y="3011311"/>
            <a:ext cx="64009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production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time, high reliability,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Laser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welding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it-IT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accepts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it-IT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soldering</a:t>
            </a:r>
            <a:endParaRPr lang="it-IT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2"/>
          <a:srcRect l="28713" r="28713" b="9979"/>
          <a:stretch/>
        </p:blipFill>
        <p:spPr>
          <a:xfrm>
            <a:off x="1121848" y="762092"/>
            <a:ext cx="4504094" cy="213290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116632" y="4730636"/>
            <a:ext cx="6741368" cy="25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130920"/>
      </p:ext>
    </p:extLst>
  </p:cSld>
  <p:clrMapOvr>
    <a:masterClrMapping/>
  </p:clrMapOvr>
</p:sld>
</file>

<file path=ppt/theme/theme1.xml><?xml version="1.0" encoding="utf-8"?>
<a:theme xmlns:a="http://schemas.openxmlformats.org/drawingml/2006/main" name="1_Corporate_ALL_Brand_E (16_9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28B5EE86-3E12-417D-89F0-52CDAC9181BF}"/>
    </a:ext>
  </a:extLst>
</a:theme>
</file>

<file path=ppt/theme/theme2.xml><?xml version="1.0" encoding="utf-8"?>
<a:theme xmlns:a="http://schemas.openxmlformats.org/drawingml/2006/main" name="DIVIDER_Backup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4AF1E0C6-0BE6-49B6-A6CB-790F3BDFC3FE}"/>
    </a:ext>
  </a:extLst>
</a:theme>
</file>

<file path=ppt/theme/theme3.xml><?xml version="1.0" encoding="utf-8"?>
<a:theme xmlns:a="http://schemas.openxmlformats.org/drawingml/2006/main" name="1_Tema di Office">
  <a:themeElements>
    <a:clrScheme name="CNH Industrial">
      <a:dk1>
        <a:srgbClr val="000000"/>
      </a:dk1>
      <a:lt1>
        <a:sysClr val="window" lastClr="FFFFFF"/>
      </a:lt1>
      <a:dk2>
        <a:srgbClr val="969696"/>
      </a:dk2>
      <a:lt2>
        <a:srgbClr val="EEECE1"/>
      </a:lt2>
      <a:accent1>
        <a:srgbClr val="C3231E"/>
      </a:accent1>
      <a:accent2>
        <a:srgbClr val="969696"/>
      </a:accent2>
      <a:accent3>
        <a:srgbClr val="5A5A5A"/>
      </a:accent3>
      <a:accent4>
        <a:srgbClr val="323232"/>
      </a:accent4>
      <a:accent5>
        <a:srgbClr val="000000"/>
      </a:accent5>
      <a:accent6>
        <a:srgbClr val="FF9600"/>
      </a:accent6>
      <a:hlink>
        <a:srgbClr val="6E0000"/>
      </a:hlink>
      <a:folHlink>
        <a:srgbClr val="46000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H Industrial - Full Template - All Brands - 16-9 Template.potx [Read-Only]" id="{5925D6C8-9F74-4A24-9F87-252E4B13EA73}" vid="{A71533E0-BFC6-49F7-A375-E5AE7896C4D1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05C8516B41304083CB3DC0F5E710CD" ma:contentTypeVersion="0" ma:contentTypeDescription="Create a new document." ma:contentTypeScope="" ma:versionID="c872a6b7b2fb01e53cc47a775cff1d97">
  <xsd:schema xmlns:xsd="http://www.w3.org/2001/XMLSchema" xmlns:xs="http://www.w3.org/2001/XMLSchema" xmlns:p="http://schemas.microsoft.com/office/2006/metadata/properties" xmlns:ns2="9aaf376d-5abf-4c70-a47d-cafafa54a10f" targetNamespace="http://schemas.microsoft.com/office/2006/metadata/properties" ma:root="true" ma:fieldsID="de7831713625326c17f0014f0e79464d" ns2:_="">
    <xsd:import namespace="9aaf376d-5abf-4c70-a47d-cafafa54a10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af376d-5abf-4c70-a47d-cafafa54a10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aaf376d-5abf-4c70-a47d-cafafa54a10f">AW5P35CUVXNT-290-23</_dlc_DocId>
    <_dlc_DocIdUrl xmlns="9aaf376d-5abf-4c70-a47d-cafafa54a10f">
      <Url>https://my.cnhindustrial.portal/en/Company/VisualIdentity/_layouts/DocIdRedir.aspx?ID=AW5P35CUVXNT-290-23</Url>
      <Description>AW5P35CUVXNT-290-23</Description>
    </_dlc_DocIdUrl>
  </documentManagement>
</p:properties>
</file>

<file path=customXml/item3.xml><?xml version="1.0" encoding="utf-8"?>
<sisl xmlns:xsi="http://www.w3.org/2001/XMLSchema-instance" xmlns:xsd="http://www.w3.org/2001/XMLSchema" xmlns="http://www.boldonjames.com/2008/01/sie/internal/label" sislVersion="0" policy="18fbfd49-c8e6-4618-a77f-5ef25245836c">
  <element uid="4ecbf47d-2ec6-497d-85fc-f65b66e62fe7" value=""/>
</sis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5608249-A26F-4AD8-93B5-311FCBDDB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af376d-5abf-4c70-a47d-cafafa54a1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03D266-9C7D-4739-B595-7621D871A9EC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9aaf376d-5abf-4c70-a47d-cafafa54a10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5774B36-ECCD-47C9-81D7-CBEFB4946DE9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E43DCE11-9ABB-4F01-97E0-A1FF5E83571D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C9009951-7B85-438E-A79E-DE9B8818338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CNH Industrial - Full Template - All Brands - 16-9 Template</Template>
  <TotalTime>21</TotalTime>
  <Words>1065</Words>
  <Application>Microsoft Office PowerPoint</Application>
  <PresentationFormat>Personalizzato</PresentationFormat>
  <Paragraphs>266</Paragraphs>
  <Slides>30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30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Helvetica Neue</vt:lpstr>
      <vt:lpstr>Helvetica Neue Light</vt:lpstr>
      <vt:lpstr>Helvetica Neue LT Std 55 Roman</vt:lpstr>
      <vt:lpstr>Helvetica Neue Medium</vt:lpstr>
      <vt:lpstr>Segoe UI Historic</vt:lpstr>
      <vt:lpstr>Times New Roman</vt:lpstr>
      <vt:lpstr>Wingdings</vt:lpstr>
      <vt:lpstr>1_Corporate_ALL_Brand_E (16_9)</vt:lpstr>
      <vt:lpstr>DIVIDER_Backup</vt:lpstr>
      <vt:lpstr>1_Tema di Office</vt:lpstr>
      <vt:lpstr>Università degli Studi di Modena e Reggio Emilia UNIMORE </vt:lpstr>
      <vt:lpstr>Brief presentation</vt:lpstr>
      <vt:lpstr>Rsearch grant topics</vt:lpstr>
      <vt:lpstr>Main topics </vt:lpstr>
      <vt:lpstr>Power icrement contributes</vt:lpstr>
      <vt:lpstr>Round conductors</vt:lpstr>
      <vt:lpstr>Rectangular conductors</vt:lpstr>
      <vt:lpstr>Manufactory main phases </vt:lpstr>
      <vt:lpstr>Contacting techniques</vt:lpstr>
      <vt:lpstr>Innovative geometry: segmented hairpins</vt:lpstr>
      <vt:lpstr>ISIE 2020  3 June 2020</vt:lpstr>
      <vt:lpstr>Reference architectures</vt:lpstr>
      <vt:lpstr>Inverter 2-levels – basic case</vt:lpstr>
      <vt:lpstr>Inverter 3-levels</vt:lpstr>
      <vt:lpstr>Inverter 3-levels T-type </vt:lpstr>
      <vt:lpstr>Inverter T-type β-delay</vt:lpstr>
      <vt:lpstr>Multi-leg converter – 2 levels</vt:lpstr>
      <vt:lpstr>Multi-leg converter – 4 levels (Kolar)</vt:lpstr>
      <vt:lpstr>4 levels case – Voltage Phase to GND (detail)</vt:lpstr>
      <vt:lpstr>Proposed solution</vt:lpstr>
      <vt:lpstr>Simulation results</vt:lpstr>
      <vt:lpstr>Simulation results – 800 V 10kHz</vt:lpstr>
      <vt:lpstr>Simulation results – 800 V 20kHz</vt:lpstr>
      <vt:lpstr>Simulation results – 800 V 40kHz</vt:lpstr>
      <vt:lpstr>Reliability calculations</vt:lpstr>
      <vt:lpstr>Reliability calculations</vt:lpstr>
      <vt:lpstr>Reliability calculations</vt:lpstr>
      <vt:lpstr>Reliability summary</vt:lpstr>
      <vt:lpstr>Bibliography</vt:lpstr>
      <vt:lpstr>Presentazione standard di PowerPoint</vt:lpstr>
    </vt:vector>
  </TitlesOfParts>
  <Manager/>
  <Company>****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MELEGARI MARIO</dc:creator>
  <cp:keywords/>
  <dc:description/>
  <cp:lastModifiedBy>Pietro Braglia</cp:lastModifiedBy>
  <cp:revision>675</cp:revision>
  <dcterms:created xsi:type="dcterms:W3CDTF">2017-11-28T11:12:34Z</dcterms:created>
  <dcterms:modified xsi:type="dcterms:W3CDTF">2020-10-15T08:42:25Z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0x0101006A05C8516B41304083CB3DC0F5E710CD</vt:lpwstr>
  </property>
  <property fmtid="{D5CDD505-2E9C-101B-9397-08002B2CF9AE}" pid="3" name="_dlc_DocIdItemGuid">
    <vt:lpwstr>7266496c-a587-4370-b7b0-d0b4f68c3a8d</vt:lpwstr>
  </property>
  <property fmtid="{D5CDD505-2E9C-101B-9397-08002B2CF9AE}" pid="4" name="docIndexRef">
    <vt:lpwstr>8f1ffd06-7801-4636-863b-be20efb39066</vt:lpwstr>
  </property>
  <property fmtid="{D5CDD505-2E9C-101B-9397-08002B2CF9AE}" pid="5" name="bjSaver">
    <vt:lpwstr>5eD5L+z/EiMmCrYJQEsFz7gDdiu53TMP</vt:lpwstr>
  </property>
  <property fmtid="{D5CDD505-2E9C-101B-9397-08002B2CF9AE}" pid="6" name="bjDocumentLabelXML">
    <vt:lpwstr>&lt;?xml version="1.0" encoding="us-ascii"?&gt;&lt;sisl xmlns:xsi="http://www.w3.org/2001/XMLSchema-instance" xmlns:xsd="http://www.w3.org/2001/XMLSchema" sislVersion="0" policy="18fbfd49-c8e6-4618-a77f-5ef25245836c" xmlns="http://www.boldonjames.com/2008/01/sie/i</vt:lpwstr>
  </property>
  <property fmtid="{D5CDD505-2E9C-101B-9397-08002B2CF9AE}" pid="7" name="bjDocumentLabelXML-0">
    <vt:lpwstr>nternal/label"&gt;&lt;element uid="4ecbf47d-2ec6-497d-85fc-f65b66e62fe7" value="" /&gt;&lt;/sisl&gt;</vt:lpwstr>
  </property>
  <property fmtid="{D5CDD505-2E9C-101B-9397-08002B2CF9AE}" pid="8" name="bjDocumentSecurityLabel">
    <vt:lpwstr>CNH Industrial: GENERAL BUSINESS [Minor prejudice to Company from unauthorised disclosure.]</vt:lpwstr>
  </property>
  <property fmtid="{D5CDD505-2E9C-101B-9397-08002B2CF9AE}" pid="9" name="CNH-LabelledBy:">
    <vt:lpwstr>F24794C,28/11/2017 12:13:04,GENERAL BUSINESS</vt:lpwstr>
  </property>
  <property fmtid="{D5CDD505-2E9C-101B-9397-08002B2CF9AE}" pid="10" name="CNH-Classification">
    <vt:lpwstr>[GENERAL BUSINESS]</vt:lpwstr>
  </property>
</Properties>
</file>