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87ec92e0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87ec92e0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87ec92e06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87ec92e06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82a7062d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82a7062d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9d08fd88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9d08fd88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a10a643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a10a643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82a7062d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82a7062d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10" Type="http://schemas.openxmlformats.org/officeDocument/2006/relationships/image" Target="../media/image3.png"/><Relationship Id="rId9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Advanced AB testing in practice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By: Eltsefon Mark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Bootstrapping</a:t>
            </a:r>
            <a:r>
              <a:rPr lang="en-GB"/>
              <a:t>. What is it?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450"/>
            <a:ext cx="76887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What do we need for </a:t>
            </a:r>
            <a:r>
              <a:rPr lang="en-GB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bootstrapping</a:t>
            </a:r>
            <a:r>
              <a:rPr lang="en-GB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?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Additional data ? NO!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Complex algorithms ? NO!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Can be used for any metric ? YES!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Are there any constraints on the distribution ? NO!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Bootstrapping</a:t>
            </a:r>
            <a:r>
              <a:rPr lang="en-GB"/>
              <a:t>. Steps</a:t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1119375" y="2156100"/>
            <a:ext cx="5483700" cy="24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600"/>
              <a:buChar char="●"/>
            </a:pPr>
            <a:r>
              <a:rPr lang="en-GB" sz="1600">
                <a:solidFill>
                  <a:srgbClr val="555555"/>
                </a:solidFill>
                <a:highlight>
                  <a:srgbClr val="FFFFFF"/>
                </a:highlight>
              </a:rPr>
              <a:t>Assume we have sample S with number of N </a:t>
            </a:r>
            <a:endParaRPr sz="16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600"/>
              <a:buChar char="●"/>
            </a:pPr>
            <a:r>
              <a:rPr lang="en-GB" sz="1600">
                <a:solidFill>
                  <a:srgbClr val="555555"/>
                </a:solidFill>
                <a:highlight>
                  <a:srgbClr val="FFFFFF"/>
                </a:highlight>
              </a:rPr>
              <a:t>Choose a number of repetitions B to perform. </a:t>
            </a:r>
            <a:endParaRPr sz="16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600"/>
              <a:buChar char="●"/>
            </a:pPr>
            <a:r>
              <a:rPr lang="en-GB" sz="1600">
                <a:solidFill>
                  <a:srgbClr val="555555"/>
                </a:solidFill>
                <a:highlight>
                  <a:srgbClr val="FFFFFF"/>
                </a:highlight>
              </a:rPr>
              <a:t>For each of B:</a:t>
            </a:r>
            <a:endParaRPr sz="16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600"/>
              <a:buChar char="○"/>
            </a:pPr>
            <a:r>
              <a:rPr lang="en-GB" sz="1600">
                <a:solidFill>
                  <a:srgbClr val="555555"/>
                </a:solidFill>
                <a:highlight>
                  <a:srgbClr val="FFFFFF"/>
                </a:highlight>
              </a:rPr>
              <a:t>Draw a sample with replacement N times from S </a:t>
            </a:r>
            <a:endParaRPr sz="16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600"/>
              <a:buChar char="○"/>
            </a:pPr>
            <a:r>
              <a:rPr lang="en-GB" sz="1600">
                <a:solidFill>
                  <a:srgbClr val="555555"/>
                </a:solidFill>
                <a:highlight>
                  <a:srgbClr val="FFFFFF"/>
                </a:highlight>
              </a:rPr>
              <a:t>Calculate statistics</a:t>
            </a:r>
            <a:endParaRPr sz="16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600"/>
              <a:buChar char="●"/>
            </a:pPr>
            <a:r>
              <a:rPr lang="en-GB" sz="1600">
                <a:solidFill>
                  <a:srgbClr val="555555"/>
                </a:solidFill>
                <a:highlight>
                  <a:srgbClr val="FFFFFF"/>
                </a:highlight>
              </a:rPr>
              <a:t>Calculate the mean of the sample of statistics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rPr lang="en-GB" sz="1600">
                <a:latin typeface="Lato"/>
                <a:ea typeface="Lato"/>
                <a:cs typeface="Lato"/>
                <a:sym typeface="Lato"/>
              </a:rPr>
              <a:t>	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76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Bootstrapping</a:t>
            </a:r>
            <a:r>
              <a:rPr lang="en-GB"/>
              <a:t>. Example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300" y="1921225"/>
            <a:ext cx="4019550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0150" y="1849775"/>
            <a:ext cx="413385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0150" y="2502242"/>
            <a:ext cx="4019550" cy="654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5538" y="2599350"/>
            <a:ext cx="3697067" cy="46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8163" y="3575700"/>
            <a:ext cx="3851818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94025" y="3627036"/>
            <a:ext cx="3851800" cy="432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5400000">
            <a:off x="1852725" y="3156600"/>
            <a:ext cx="523875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5400000">
            <a:off x="6815125" y="3156600"/>
            <a:ext cx="523875" cy="3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7276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Bootstrapping. A bit more in-depth</a:t>
            </a:r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935175" y="2012050"/>
            <a:ext cx="739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Lato"/>
                <a:ea typeface="Lato"/>
                <a:cs typeface="Lato"/>
                <a:sym typeface="Lato"/>
              </a:rPr>
              <a:t>Random selection of n elements  from the sample  = Binomial distribution. 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7050" y="2893100"/>
            <a:ext cx="3057525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Bootstrapping. AB testing steps</a:t>
            </a:r>
            <a:endParaRPr/>
          </a:p>
        </p:txBody>
      </p:sp>
      <p:sp>
        <p:nvSpPr>
          <p:cNvPr id="125" name="Google Shape;125;p18"/>
          <p:cNvSpPr txBox="1"/>
          <p:nvPr/>
        </p:nvSpPr>
        <p:spPr>
          <a:xfrm>
            <a:off x="1119375" y="2156100"/>
            <a:ext cx="5483700" cy="24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600"/>
              <a:buChar char="●"/>
            </a:pPr>
            <a:r>
              <a:rPr lang="en-GB" sz="1600">
                <a:solidFill>
                  <a:srgbClr val="555555"/>
                </a:solidFill>
                <a:highlight>
                  <a:srgbClr val="FFFFFF"/>
                </a:highlight>
              </a:rPr>
              <a:t>Assume we have sample S with number of N </a:t>
            </a:r>
            <a:endParaRPr sz="16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600"/>
              <a:buChar char="●"/>
            </a:pPr>
            <a:r>
              <a:rPr lang="en-GB" sz="1600">
                <a:solidFill>
                  <a:srgbClr val="555555"/>
                </a:solidFill>
                <a:highlight>
                  <a:srgbClr val="FFFFFF"/>
                </a:highlight>
              </a:rPr>
              <a:t>Choose a number of repetitions B to perform. </a:t>
            </a:r>
            <a:endParaRPr sz="16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600"/>
              <a:buChar char="●"/>
            </a:pPr>
            <a:r>
              <a:rPr lang="en-GB" sz="1600">
                <a:solidFill>
                  <a:srgbClr val="555555"/>
                </a:solidFill>
                <a:highlight>
                  <a:srgbClr val="FFFFFF"/>
                </a:highlight>
              </a:rPr>
              <a:t>For each of B:</a:t>
            </a:r>
            <a:endParaRPr sz="16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600"/>
              <a:buChar char="○"/>
            </a:pPr>
            <a:r>
              <a:rPr lang="en-GB" sz="1600">
                <a:solidFill>
                  <a:srgbClr val="555555"/>
                </a:solidFill>
                <a:highlight>
                  <a:srgbClr val="FFFFFF"/>
                </a:highlight>
              </a:rPr>
              <a:t>Draw a sample with replacement N times from S </a:t>
            </a:r>
            <a:endParaRPr sz="16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600"/>
              <a:buChar char="○"/>
            </a:pPr>
            <a:r>
              <a:rPr lang="en-GB" sz="1600">
                <a:solidFill>
                  <a:srgbClr val="555555"/>
                </a:solidFill>
                <a:highlight>
                  <a:srgbClr val="FFFFFF"/>
                </a:highlight>
              </a:rPr>
              <a:t>Calculate statistics</a:t>
            </a:r>
            <a:endParaRPr sz="16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600"/>
              <a:buChar char="●"/>
            </a:pPr>
            <a:r>
              <a:rPr lang="en-GB" sz="1600">
                <a:solidFill>
                  <a:srgbClr val="555555"/>
                </a:solidFill>
                <a:highlight>
                  <a:srgbClr val="FFFFFF"/>
                </a:highlight>
              </a:rPr>
              <a:t>Calculate the mean of the sample of statistics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rPr lang="en-GB" sz="1600">
                <a:latin typeface="Lato"/>
                <a:ea typeface="Lato"/>
                <a:cs typeface="Lato"/>
                <a:sym typeface="Lato"/>
              </a:rPr>
              <a:t>	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Bootstrap</a:t>
            </a:r>
            <a:r>
              <a:rPr lang="en-GB"/>
              <a:t>. Challenges</a:t>
            </a:r>
            <a:endParaRPr/>
          </a:p>
        </p:txBody>
      </p:sp>
      <p:sp>
        <p:nvSpPr>
          <p:cNvPr id="131" name="Google Shape;131;p19"/>
          <p:cNvSpPr txBox="1"/>
          <p:nvPr/>
        </p:nvSpPr>
        <p:spPr>
          <a:xfrm>
            <a:off x="1144575" y="1978275"/>
            <a:ext cx="5949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-GB" sz="1600">
                <a:latin typeface="Lato"/>
                <a:ea typeface="Lato"/>
                <a:cs typeface="Lato"/>
                <a:sym typeface="Lato"/>
              </a:rPr>
              <a:t>We need to know N in advanced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-GB" sz="1600">
                <a:latin typeface="Lato"/>
                <a:ea typeface="Lato"/>
                <a:cs typeface="Lato"/>
                <a:sym typeface="Lato"/>
              </a:rPr>
              <a:t>Computational</a:t>
            </a:r>
            <a:r>
              <a:rPr lang="en-GB" sz="1600">
                <a:latin typeface="Lato"/>
                <a:ea typeface="Lato"/>
                <a:cs typeface="Lato"/>
                <a:sym typeface="Lato"/>
              </a:rPr>
              <a:t> costs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-GB" sz="1600">
                <a:latin typeface="Lato"/>
                <a:ea typeface="Lato"/>
                <a:cs typeface="Lato"/>
                <a:sym typeface="Lato"/>
              </a:rPr>
              <a:t>We should have representative sample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