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2"/>
  </p:sldMasterIdLst>
  <p:notesMasterIdLst>
    <p:notesMasterId r:id="rId11"/>
  </p:notesMasterIdLst>
  <p:handoutMasterIdLst>
    <p:handoutMasterId r:id="rId12"/>
  </p:handoutMasterIdLst>
  <p:sldIdLst>
    <p:sldId id="1142" r:id="rId3"/>
    <p:sldId id="1144" r:id="rId4"/>
    <p:sldId id="1737" r:id="rId5"/>
    <p:sldId id="1736" r:id="rId6"/>
    <p:sldId id="1738" r:id="rId7"/>
    <p:sldId id="1739" r:id="rId8"/>
    <p:sldId id="1740" r:id="rId9"/>
    <p:sldId id="1741" r:id="rId10"/>
  </p:sldIdLst>
  <p:sldSz cx="12192000" cy="6858000"/>
  <p:notesSz cx="6797675" cy="9926638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9" userDrawn="1">
          <p15:clr>
            <a:srgbClr val="A4A3A4"/>
          </p15:clr>
        </p15:guide>
        <p15:guide id="2" pos="320" userDrawn="1">
          <p15:clr>
            <a:srgbClr val="A4A3A4"/>
          </p15:clr>
        </p15:guide>
        <p15:guide id="3" pos="3972" userDrawn="1">
          <p15:clr>
            <a:srgbClr val="A4A3A4"/>
          </p15:clr>
        </p15:guide>
        <p15:guide id="4" pos="7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晓东" initials="朱" lastIdx="1" clrIdx="0"/>
  <p:cmAuthor id="2" name="Siyuan Gong" initials="SG" lastIdx="1" clrIdx="1"/>
  <p:cmAuthor id="3" name="楠 承" initials="楠" lastIdx="16" clrIdx="2"/>
  <p:cmAuthor id="4" name="张 雪" initials="张" lastIdx="2" clrIdx="3"/>
  <p:cmAuthor id="5" name="Wii" initials="W" lastIdx="1" clrIdx="4"/>
  <p:cmAuthor id="6" name="luo tong" initials="lt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9C9C9"/>
    <a:srgbClr val="990000"/>
    <a:srgbClr val="0000FF"/>
    <a:srgbClr val="2F5597"/>
    <a:srgbClr val="ED7D31"/>
    <a:srgbClr val="E6B9B5"/>
    <a:srgbClr val="FC6666"/>
    <a:srgbClr val="FF8181"/>
    <a:srgbClr val="CC4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51" autoAdjust="0"/>
  </p:normalViewPr>
  <p:slideViewPr>
    <p:cSldViewPr snapToGrid="0" showGuides="1">
      <p:cViewPr varScale="1">
        <p:scale>
          <a:sx n="74" d="100"/>
          <a:sy n="74" d="100"/>
        </p:scale>
        <p:origin x="1147" y="48"/>
      </p:cViewPr>
      <p:guideLst>
        <p:guide orient="horz" pos="2079"/>
        <p:guide pos="320"/>
        <p:guide pos="3972"/>
        <p:guide pos="75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62765-B246-494B-841B-9E7D9BDD08DF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C713-0E4E-4551-9A10-CD6D5512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4490D-B069-4309-B5C0-F28BE4664E9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2A8CF-D271-405F-A836-16C72A9F4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just" defTabSz="914400" rtl="0" eaLnBrk="1" latinLnBrk="0" hangingPunct="1"/>
            <a:endParaRPr lang="zh-CN" altLang="en-US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5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9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0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48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9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7061" y="118966"/>
            <a:ext cx="7484225" cy="553151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3"/>
          <p:cNvSpPr>
            <a:spLocks noChangeShapeType="1"/>
          </p:cNvSpPr>
          <p:nvPr userDrawn="1"/>
        </p:nvSpPr>
        <p:spPr bwMode="auto">
          <a:xfrm>
            <a:off x="0" y="679344"/>
            <a:ext cx="12192000" cy="18796"/>
          </a:xfrm>
          <a:prstGeom prst="line">
            <a:avLst/>
          </a:prstGeom>
          <a:noFill/>
          <a:ln w="28575">
            <a:solidFill>
              <a:srgbClr val="5787D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" y="154839"/>
            <a:ext cx="128588" cy="539750"/>
          </a:xfrm>
          <a:prstGeom prst="rect">
            <a:avLst/>
          </a:prstGeom>
          <a:solidFill>
            <a:srgbClr val="578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 noProof="1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60342" y="154839"/>
            <a:ext cx="496887" cy="539750"/>
          </a:xfrm>
          <a:prstGeom prst="rect">
            <a:avLst/>
          </a:prstGeom>
          <a:solidFill>
            <a:srgbClr val="578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 noProof="1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3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26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81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277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494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396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054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957440" y="6528414"/>
            <a:ext cx="1234561" cy="3295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077061" y="118966"/>
            <a:ext cx="7484225" cy="553151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直接连接符 3"/>
          <p:cNvSpPr>
            <a:spLocks noChangeShapeType="1"/>
          </p:cNvSpPr>
          <p:nvPr userDrawn="1"/>
        </p:nvSpPr>
        <p:spPr bwMode="auto">
          <a:xfrm>
            <a:off x="0" y="679344"/>
            <a:ext cx="12192000" cy="18796"/>
          </a:xfrm>
          <a:prstGeom prst="line">
            <a:avLst/>
          </a:prstGeom>
          <a:noFill/>
          <a:ln w="28575">
            <a:solidFill>
              <a:srgbClr val="5787D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3" y="154839"/>
            <a:ext cx="128588" cy="539750"/>
          </a:xfrm>
          <a:prstGeom prst="rect">
            <a:avLst/>
          </a:prstGeom>
          <a:solidFill>
            <a:srgbClr val="578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 noProof="1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60342" y="154839"/>
            <a:ext cx="496887" cy="539750"/>
          </a:xfrm>
          <a:prstGeom prst="rect">
            <a:avLst/>
          </a:prstGeom>
          <a:solidFill>
            <a:srgbClr val="578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957440" y="6528414"/>
            <a:ext cx="1234561" cy="3295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077061" y="118966"/>
            <a:ext cx="7484225" cy="553151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直接连接符 3"/>
          <p:cNvSpPr>
            <a:spLocks noChangeShapeType="1"/>
          </p:cNvSpPr>
          <p:nvPr userDrawn="1"/>
        </p:nvSpPr>
        <p:spPr bwMode="auto">
          <a:xfrm>
            <a:off x="0" y="679344"/>
            <a:ext cx="12192000" cy="18796"/>
          </a:xfrm>
          <a:prstGeom prst="line">
            <a:avLst/>
          </a:prstGeom>
          <a:noFill/>
          <a:ln w="28575">
            <a:solidFill>
              <a:srgbClr val="5787D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3" y="154839"/>
            <a:ext cx="128588" cy="539750"/>
          </a:xfrm>
          <a:prstGeom prst="rect">
            <a:avLst/>
          </a:prstGeom>
          <a:solidFill>
            <a:srgbClr val="578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 noProof="1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60342" y="154839"/>
            <a:ext cx="496887" cy="539750"/>
          </a:xfrm>
          <a:prstGeom prst="rect">
            <a:avLst/>
          </a:prstGeom>
          <a:solidFill>
            <a:srgbClr val="578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 noProof="1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572500" y="6540857"/>
            <a:ext cx="400432" cy="13202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8575">
              <a:lnSpc>
                <a:spcPts val="1070"/>
              </a:lnSpc>
            </a:pPr>
            <a:fld id="{81D60167-4931-47E6-BA6A-407CBD079E47}" type="slidenum">
              <a:rPr lang="en-US" altLang="zh-CN" spc="-4" smtClean="0"/>
              <a:pPr marL="28575">
                <a:lnSpc>
                  <a:spcPts val="1070"/>
                </a:lnSpc>
              </a:pPr>
              <a:t>‹#›</a:t>
            </a:fld>
            <a:endParaRPr lang="en-US" altLang="zh-CN" spc="-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90613"/>
            <a:ext cx="1036320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0000" y="6540858"/>
            <a:ext cx="533909" cy="149593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8575">
              <a:lnSpc>
                <a:spcPts val="1070"/>
              </a:lnSpc>
            </a:pPr>
            <a:fld id="{81D60167-4931-47E6-BA6A-407CBD079E47}" type="slidenum">
              <a:rPr lang="en-US" altLang="zh-CN" spc="-4" smtClean="0"/>
              <a:pPr marL="28575">
                <a:lnSpc>
                  <a:spcPts val="1070"/>
                </a:lnSpc>
              </a:pPr>
              <a:t>‹#›</a:t>
            </a:fld>
            <a:endParaRPr lang="en-US" altLang="zh-CN" spc="-4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187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3">
            <a:extLst>
              <a:ext uri="{FF2B5EF4-FFF2-40B4-BE49-F238E27FC236}">
                <a16:creationId xmlns:a16="http://schemas.microsoft.com/office/drawing/2014/main" id="{4B674ABB-10A2-251B-2CAC-7D2230C9B0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79344"/>
            <a:ext cx="12192000" cy="18796"/>
          </a:xfrm>
          <a:prstGeom prst="line">
            <a:avLst/>
          </a:prstGeom>
          <a:noFill/>
          <a:ln w="28575">
            <a:solidFill>
              <a:srgbClr val="5787D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62D705-726D-84E6-D0B6-B536F41A675C}"/>
              </a:ext>
            </a:extLst>
          </p:cNvPr>
          <p:cNvSpPr/>
          <p:nvPr userDrawn="1"/>
        </p:nvSpPr>
        <p:spPr>
          <a:xfrm>
            <a:off x="3" y="154839"/>
            <a:ext cx="128588" cy="539750"/>
          </a:xfrm>
          <a:prstGeom prst="rect">
            <a:avLst/>
          </a:prstGeom>
          <a:solidFill>
            <a:srgbClr val="578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 noProof="1">
              <a:solidFill>
                <a:prstClr val="white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AE63A0-A7AB-C4ED-7107-F79F0B1504EF}"/>
              </a:ext>
            </a:extLst>
          </p:cNvPr>
          <p:cNvSpPr/>
          <p:nvPr userDrawn="1"/>
        </p:nvSpPr>
        <p:spPr>
          <a:xfrm>
            <a:off x="160342" y="154839"/>
            <a:ext cx="496887" cy="539750"/>
          </a:xfrm>
          <a:prstGeom prst="rect">
            <a:avLst/>
          </a:prstGeom>
          <a:solidFill>
            <a:srgbClr val="578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546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783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557F-3991-4ED8-B036-ED981B83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0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524000" y="754114"/>
            <a:ext cx="9144000" cy="2161621"/>
            <a:chOff x="0" y="1860445"/>
            <a:chExt cx="9144000" cy="1702104"/>
          </a:xfrm>
        </p:grpSpPr>
        <p:sp>
          <p:nvSpPr>
            <p:cNvPr id="21" name="直接连接符 3"/>
            <p:cNvSpPr>
              <a:spLocks noChangeShapeType="1"/>
            </p:cNvSpPr>
            <p:nvPr/>
          </p:nvSpPr>
          <p:spPr bwMode="auto">
            <a:xfrm>
              <a:off x="0" y="3560961"/>
              <a:ext cx="9144000" cy="1588"/>
            </a:xfrm>
            <a:prstGeom prst="line">
              <a:avLst/>
            </a:prstGeom>
            <a:solidFill>
              <a:srgbClr val="5787D5"/>
            </a:solidFill>
            <a:ln w="57150">
              <a:solidFill>
                <a:srgbClr val="5787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860445"/>
              <a:ext cx="9144000" cy="16222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标题 1"/>
          <p:cNvSpPr txBox="1"/>
          <p:nvPr/>
        </p:nvSpPr>
        <p:spPr>
          <a:xfrm>
            <a:off x="1526689" y="907489"/>
            <a:ext cx="9144000" cy="175323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600" b="1" spc="3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基于业务感知和控制的确定性网络</a:t>
            </a:r>
          </a:p>
          <a:p>
            <a:pPr algn="ctr">
              <a:lnSpc>
                <a:spcPct val="100000"/>
              </a:lnSpc>
            </a:pPr>
            <a:r>
              <a:rPr lang="zh-CN" altLang="en-US" sz="3600" b="1" spc="3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关键技术研究与验证</a:t>
            </a:r>
          </a:p>
          <a:p>
            <a:pPr algn="ctr">
              <a:lnSpc>
                <a:spcPct val="100000"/>
              </a:lnSpc>
            </a:pPr>
            <a:r>
              <a:rPr lang="zh-CN" altLang="en-US" sz="3600" b="1" spc="3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（中国电信</a:t>
            </a:r>
            <a:r>
              <a:rPr lang="en-US" altLang="zh-CN" sz="3600" b="1" spc="3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spc="3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北交大）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79863" y="5689527"/>
            <a:ext cx="4232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2024</a:t>
            </a:r>
            <a:r>
              <a:rPr lang="zh-CN" altLang="en-US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26</a:t>
            </a:r>
            <a:r>
              <a:rPr lang="zh-CN" altLang="en-US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48940" y="3625617"/>
            <a:ext cx="6292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第一年度</a:t>
            </a:r>
            <a:endParaRPr lang="en-US" altLang="zh-CN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系统设计方案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742080" y="6528414"/>
            <a:ext cx="925921" cy="329587"/>
          </a:xfrm>
        </p:spPr>
        <p:txBody>
          <a:bodyPr/>
          <a:lstStyle/>
          <a:p>
            <a:fld id="{1A81557F-3991-4ED8-B036-ED981B83D15B}" type="slidenum"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2179396" y="118966"/>
            <a:ext cx="5613169" cy="5531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系统整体</a:t>
            </a:r>
            <a:r>
              <a:rPr sz="3200" dirty="0"/>
              <a:t>体系架构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25725" y="5108576"/>
            <a:ext cx="742315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系统由通信域、域控制器、中心控制器组成。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域内包含：用户侧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SGW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域间通过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实现连接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5848DC-CF0E-92D1-738D-76ADADCD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09757"/>
            <a:ext cx="9144000" cy="43988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E688AB-45D8-DDB1-124C-BDFA4C10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557F-3991-4ED8-B036-ED981B83D15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CF78A8-1DF5-4D7A-4D05-E374C679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7" y="893619"/>
            <a:ext cx="10776691" cy="5454610"/>
          </a:xfrm>
          <a:prstGeom prst="rect">
            <a:avLst/>
          </a:prstGeom>
        </p:spPr>
      </p:pic>
      <p:sp>
        <p:nvSpPr>
          <p:cNvPr id="6" name="标题 6">
            <a:extLst>
              <a:ext uri="{FF2B5EF4-FFF2-40B4-BE49-F238E27FC236}">
                <a16:creationId xmlns:a16="http://schemas.microsoft.com/office/drawing/2014/main" id="{31B8DC31-F732-6076-141D-35D04DB4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96" y="118966"/>
            <a:ext cx="5613169" cy="5531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电信</a:t>
            </a:r>
            <a:r>
              <a:rPr lang="en-US" altLang="zh-CN" sz="3200" dirty="0"/>
              <a:t>IPC</a:t>
            </a:r>
            <a:r>
              <a:rPr lang="zh-CN" altLang="en-US" sz="3200" dirty="0"/>
              <a:t>系统原始设计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623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742080" y="6528414"/>
            <a:ext cx="925921" cy="329587"/>
          </a:xfrm>
        </p:spPr>
        <p:txBody>
          <a:bodyPr/>
          <a:lstStyle/>
          <a:p>
            <a:fld id="{1A81557F-3991-4ED8-B036-ED981B83D15B}" type="slidenum"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2179396" y="118966"/>
            <a:ext cx="5613169" cy="5531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电信</a:t>
            </a:r>
            <a:r>
              <a:rPr lang="en-US" altLang="zh-CN" sz="3200" dirty="0"/>
              <a:t>IPC</a:t>
            </a:r>
            <a:r>
              <a:rPr lang="zh-CN" altLang="en-US" sz="3200" dirty="0"/>
              <a:t>系统原始部分</a:t>
            </a:r>
            <a:endParaRPr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5848DC-CF0E-92D1-738D-76ADADCD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43607"/>
            <a:ext cx="9144000" cy="43988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62BE0C-86F5-7373-4D88-C1038028DCE0}"/>
              </a:ext>
            </a:extLst>
          </p:cNvPr>
          <p:cNvSpPr txBox="1"/>
          <p:nvPr/>
        </p:nvSpPr>
        <p:spPr>
          <a:xfrm>
            <a:off x="2179396" y="1285648"/>
            <a:ext cx="236732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对应高能所分布式计算平台，业务核心网。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B99C7F7-90C1-CA06-68F4-651303527546}"/>
              </a:ext>
            </a:extLst>
          </p:cNvPr>
          <p:cNvSpPr/>
          <p:nvPr/>
        </p:nvSpPr>
        <p:spPr>
          <a:xfrm rot="3736213">
            <a:off x="3458438" y="2116691"/>
            <a:ext cx="687825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FE88D0-C34F-D126-7551-A3CD8655D0A3}"/>
              </a:ext>
            </a:extLst>
          </p:cNvPr>
          <p:cNvSpPr txBox="1"/>
          <p:nvPr/>
        </p:nvSpPr>
        <p:spPr>
          <a:xfrm>
            <a:off x="156028" y="3732472"/>
            <a:ext cx="268069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对应上超算用户侧</a:t>
            </a:r>
            <a:r>
              <a:rPr lang="en-US" altLang="zh-CN" dirty="0"/>
              <a:t>CPE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保留所有功能。</a:t>
            </a:r>
            <a:endParaRPr lang="en-US" altLang="zh-CN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800482E-5280-16A5-440C-0E47D1B07A6E}"/>
              </a:ext>
            </a:extLst>
          </p:cNvPr>
          <p:cNvSpPr/>
          <p:nvPr/>
        </p:nvSpPr>
        <p:spPr>
          <a:xfrm rot="2198012">
            <a:off x="1662604" y="4696095"/>
            <a:ext cx="687825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54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742080" y="6528414"/>
            <a:ext cx="925921" cy="329587"/>
          </a:xfrm>
        </p:spPr>
        <p:txBody>
          <a:bodyPr/>
          <a:lstStyle/>
          <a:p>
            <a:fld id="{1A81557F-3991-4ED8-B036-ED981B83D15B}" type="slidenum"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2179396" y="118966"/>
            <a:ext cx="5613169" cy="5531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北交大系统部分</a:t>
            </a:r>
            <a:r>
              <a:rPr lang="en-US" altLang="zh-CN" sz="3200" dirty="0"/>
              <a:t>——</a:t>
            </a:r>
            <a:r>
              <a:rPr lang="zh-CN" altLang="en-US" sz="3200" dirty="0"/>
              <a:t>边缘节点</a:t>
            </a:r>
            <a:endParaRPr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5848DC-CF0E-92D1-738D-76ADADCD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43607"/>
            <a:ext cx="9144000" cy="43988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FE88D0-C34F-D126-7551-A3CD8655D0A3}"/>
              </a:ext>
            </a:extLst>
          </p:cNvPr>
          <p:cNvSpPr txBox="1"/>
          <p:nvPr/>
        </p:nvSpPr>
        <p:spPr>
          <a:xfrm>
            <a:off x="183655" y="2222838"/>
            <a:ext cx="2874329" cy="203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插入北交大</a:t>
            </a:r>
            <a:r>
              <a:rPr lang="en-US" altLang="zh-CN" dirty="0"/>
              <a:t>P4</a:t>
            </a:r>
            <a:r>
              <a:rPr lang="zh-CN" altLang="en-US" dirty="0"/>
              <a:t>交换机。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、完成用户侧</a:t>
            </a:r>
            <a:r>
              <a:rPr lang="en-US" altLang="zh-CN" dirty="0"/>
              <a:t>CPE</a:t>
            </a:r>
            <a:r>
              <a:rPr lang="zh-CN" altLang="en-US" dirty="0"/>
              <a:t>数据包的接收；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、根据数据包五元组完成数据包服务类型分析；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、根据服务类型标记专属</a:t>
            </a:r>
            <a:r>
              <a:rPr lang="en-US" altLang="zh-CN" dirty="0"/>
              <a:t>VPN</a:t>
            </a:r>
            <a:r>
              <a:rPr lang="zh-CN" altLang="en-US" dirty="0"/>
              <a:t>，并向特定隧道转发。</a:t>
            </a:r>
            <a:endParaRPr lang="en-US" altLang="zh-CN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800482E-5280-16A5-440C-0E47D1B07A6E}"/>
              </a:ext>
            </a:extLst>
          </p:cNvPr>
          <p:cNvSpPr/>
          <p:nvPr/>
        </p:nvSpPr>
        <p:spPr>
          <a:xfrm rot="3063547">
            <a:off x="2180678" y="4448622"/>
            <a:ext cx="742401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0F273-9CB3-6DE0-20C6-E7A8F81D0C15}"/>
              </a:ext>
            </a:extLst>
          </p:cNvPr>
          <p:cNvSpPr/>
          <p:nvPr/>
        </p:nvSpPr>
        <p:spPr>
          <a:xfrm>
            <a:off x="2606233" y="4981794"/>
            <a:ext cx="332509" cy="3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3406C0-07F5-79C4-5737-60148E149CDD}"/>
              </a:ext>
            </a:extLst>
          </p:cNvPr>
          <p:cNvSpPr/>
          <p:nvPr/>
        </p:nvSpPr>
        <p:spPr>
          <a:xfrm>
            <a:off x="9072191" y="4953962"/>
            <a:ext cx="314264" cy="257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A87AC0-4F91-DD0A-8CEF-47FC3559957A}"/>
              </a:ext>
            </a:extLst>
          </p:cNvPr>
          <p:cNvCxnSpPr>
            <a:cxnSpLocks/>
          </p:cNvCxnSpPr>
          <p:nvPr/>
        </p:nvCxnSpPr>
        <p:spPr>
          <a:xfrm>
            <a:off x="7999310" y="2805545"/>
            <a:ext cx="1212511" cy="2111777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295BED7-9E75-C3FE-BF75-EFB052596309}"/>
              </a:ext>
            </a:extLst>
          </p:cNvPr>
          <p:cNvSpPr/>
          <p:nvPr/>
        </p:nvSpPr>
        <p:spPr>
          <a:xfrm rot="7472095">
            <a:off x="8553201" y="3402253"/>
            <a:ext cx="1317240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ABF85-5EE9-25D6-3ABD-3439D1CC460F}"/>
              </a:ext>
            </a:extLst>
          </p:cNvPr>
          <p:cNvSpPr txBox="1"/>
          <p:nvPr/>
        </p:nvSpPr>
        <p:spPr>
          <a:xfrm>
            <a:off x="9041018" y="1484174"/>
            <a:ext cx="2874329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域控制器系统额外安装边缘节点控制模块。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、实现算法；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、完成五元组服务类型分析性能提升。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D4DDDD1-07CA-23B1-98CF-2D29D68B554B}"/>
              </a:ext>
            </a:extLst>
          </p:cNvPr>
          <p:cNvSpPr/>
          <p:nvPr/>
        </p:nvSpPr>
        <p:spPr>
          <a:xfrm rot="9064994">
            <a:off x="8077521" y="2005055"/>
            <a:ext cx="928440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47CDD8-ACF0-AFB7-27AD-3B23A56FD623}"/>
              </a:ext>
            </a:extLst>
          </p:cNvPr>
          <p:cNvSpPr/>
          <p:nvPr/>
        </p:nvSpPr>
        <p:spPr>
          <a:xfrm>
            <a:off x="4305331" y="2805545"/>
            <a:ext cx="227559" cy="196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BBA519-D5D6-A86B-60FC-C89DA6421CFB}"/>
              </a:ext>
            </a:extLst>
          </p:cNvPr>
          <p:cNvSpPr/>
          <p:nvPr/>
        </p:nvSpPr>
        <p:spPr>
          <a:xfrm>
            <a:off x="7885530" y="2386565"/>
            <a:ext cx="227559" cy="196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39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742080" y="6528414"/>
            <a:ext cx="925921" cy="329587"/>
          </a:xfrm>
        </p:spPr>
        <p:txBody>
          <a:bodyPr/>
          <a:lstStyle/>
          <a:p>
            <a:fld id="{1A81557F-3991-4ED8-B036-ED981B83D15B}" type="slidenum"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2179396" y="118966"/>
            <a:ext cx="5613169" cy="5531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北交大系统部分</a:t>
            </a:r>
            <a:r>
              <a:rPr lang="en-US" altLang="zh-CN" sz="3200" dirty="0"/>
              <a:t>——</a:t>
            </a:r>
            <a:r>
              <a:rPr lang="zh-CN" altLang="en-US" sz="3200" dirty="0"/>
              <a:t>核心节点</a:t>
            </a:r>
            <a:endParaRPr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5848DC-CF0E-92D1-738D-76ADADCD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43607"/>
            <a:ext cx="9144000" cy="43988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FE88D0-C34F-D126-7551-A3CD8655D0A3}"/>
              </a:ext>
            </a:extLst>
          </p:cNvPr>
          <p:cNvSpPr txBox="1"/>
          <p:nvPr/>
        </p:nvSpPr>
        <p:spPr>
          <a:xfrm>
            <a:off x="183655" y="2222838"/>
            <a:ext cx="2874329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SGW</a:t>
            </a:r>
            <a:r>
              <a:rPr lang="zh-CN" altLang="en-US" dirty="0"/>
              <a:t>增加随流检测</a:t>
            </a:r>
            <a:r>
              <a:rPr lang="en-US" altLang="zh-CN" dirty="0"/>
              <a:t>INT</a:t>
            </a:r>
            <a:r>
              <a:rPr lang="zh-CN" altLang="en-US" dirty="0"/>
              <a:t>模块。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、实现周期性随流性能检测，获取服务实时质量信息；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、域内随流信息及时上传，提高实时性。</a:t>
            </a:r>
            <a:endParaRPr lang="en-US" altLang="zh-CN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800482E-5280-16A5-440C-0E47D1B07A6E}"/>
              </a:ext>
            </a:extLst>
          </p:cNvPr>
          <p:cNvSpPr/>
          <p:nvPr/>
        </p:nvSpPr>
        <p:spPr>
          <a:xfrm rot="3063547">
            <a:off x="2808245" y="3895349"/>
            <a:ext cx="1393073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0F273-9CB3-6DE0-20C6-E7A8F81D0C15}"/>
              </a:ext>
            </a:extLst>
          </p:cNvPr>
          <p:cNvSpPr/>
          <p:nvPr/>
        </p:nvSpPr>
        <p:spPr>
          <a:xfrm>
            <a:off x="3788229" y="4702790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A87AC0-4F91-DD0A-8CEF-47FC3559957A}"/>
              </a:ext>
            </a:extLst>
          </p:cNvPr>
          <p:cNvCxnSpPr>
            <a:cxnSpLocks/>
          </p:cNvCxnSpPr>
          <p:nvPr/>
        </p:nvCxnSpPr>
        <p:spPr>
          <a:xfrm>
            <a:off x="7999310" y="2805545"/>
            <a:ext cx="573190" cy="1861123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295BED7-9E75-C3FE-BF75-EFB052596309}"/>
              </a:ext>
            </a:extLst>
          </p:cNvPr>
          <p:cNvSpPr/>
          <p:nvPr/>
        </p:nvSpPr>
        <p:spPr>
          <a:xfrm rot="9009360">
            <a:off x="8371196" y="3634494"/>
            <a:ext cx="1317240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ABF85-5EE9-25D6-3ABD-3439D1CC460F}"/>
              </a:ext>
            </a:extLst>
          </p:cNvPr>
          <p:cNvSpPr txBox="1"/>
          <p:nvPr/>
        </p:nvSpPr>
        <p:spPr>
          <a:xfrm>
            <a:off x="9037452" y="909820"/>
            <a:ext cx="2874329" cy="2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域控制器系统额外安装随流检测分析模块。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、域控制器仅获取域内服务通信质量；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、域控制器之间通信</a:t>
            </a:r>
            <a:r>
              <a:rPr lang="en-US" altLang="zh-CN" dirty="0"/>
              <a:t>/</a:t>
            </a:r>
            <a:r>
              <a:rPr lang="zh-CN" altLang="en-US" dirty="0"/>
              <a:t>借助中心控制器完成信息交互；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、根据服务实时质量，调整域内传输路径。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D4DDDD1-07CA-23B1-98CF-2D29D68B554B}"/>
              </a:ext>
            </a:extLst>
          </p:cNvPr>
          <p:cNvSpPr/>
          <p:nvPr/>
        </p:nvSpPr>
        <p:spPr>
          <a:xfrm rot="9064994">
            <a:off x="8077521" y="2005055"/>
            <a:ext cx="928440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47CDD8-ACF0-AFB7-27AD-3B23A56FD623}"/>
              </a:ext>
            </a:extLst>
          </p:cNvPr>
          <p:cNvSpPr/>
          <p:nvPr/>
        </p:nvSpPr>
        <p:spPr>
          <a:xfrm>
            <a:off x="4305331" y="2805545"/>
            <a:ext cx="227559" cy="196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BBA519-D5D6-A86B-60FC-C89DA6421CFB}"/>
              </a:ext>
            </a:extLst>
          </p:cNvPr>
          <p:cNvSpPr/>
          <p:nvPr/>
        </p:nvSpPr>
        <p:spPr>
          <a:xfrm>
            <a:off x="7885530" y="2386565"/>
            <a:ext cx="227559" cy="196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958BB6-8A4E-5F3F-254D-07C994FA7F96}"/>
              </a:ext>
            </a:extLst>
          </p:cNvPr>
          <p:cNvSpPr/>
          <p:nvPr/>
        </p:nvSpPr>
        <p:spPr>
          <a:xfrm>
            <a:off x="5327792" y="4855568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327453-C746-2D1A-CC79-A3CC2385F43A}"/>
              </a:ext>
            </a:extLst>
          </p:cNvPr>
          <p:cNvSpPr/>
          <p:nvPr/>
        </p:nvSpPr>
        <p:spPr>
          <a:xfrm>
            <a:off x="5378524" y="3899600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241873-E0F7-CFAC-C7A9-0FDAEF1CB5D6}"/>
              </a:ext>
            </a:extLst>
          </p:cNvPr>
          <p:cNvSpPr/>
          <p:nvPr/>
        </p:nvSpPr>
        <p:spPr>
          <a:xfrm>
            <a:off x="7062789" y="3899600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F4E546-33F8-B81A-8628-CC7867890906}"/>
              </a:ext>
            </a:extLst>
          </p:cNvPr>
          <p:cNvSpPr/>
          <p:nvPr/>
        </p:nvSpPr>
        <p:spPr>
          <a:xfrm>
            <a:off x="7057076" y="4930681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91B886-843B-5A20-F61B-153AF93317CF}"/>
              </a:ext>
            </a:extLst>
          </p:cNvPr>
          <p:cNvSpPr/>
          <p:nvPr/>
        </p:nvSpPr>
        <p:spPr>
          <a:xfrm>
            <a:off x="8429822" y="4666668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67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742080" y="6528414"/>
            <a:ext cx="925921" cy="329587"/>
          </a:xfrm>
        </p:spPr>
        <p:txBody>
          <a:bodyPr/>
          <a:lstStyle/>
          <a:p>
            <a:fld id="{1A81557F-3991-4ED8-B036-ED981B83D15B}" type="slidenum"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2179396" y="118966"/>
            <a:ext cx="5613169" cy="5531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北交大系统部分</a:t>
            </a:r>
            <a:r>
              <a:rPr lang="en-US" altLang="zh-CN" sz="3200" dirty="0"/>
              <a:t>——</a:t>
            </a:r>
            <a:r>
              <a:rPr lang="zh-CN" altLang="en-US" sz="3200" dirty="0"/>
              <a:t>核心节点</a:t>
            </a:r>
            <a:endParaRPr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5848DC-CF0E-92D1-738D-76ADADCD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43607"/>
            <a:ext cx="9144000" cy="43988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FE88D0-C34F-D126-7551-A3CD8655D0A3}"/>
              </a:ext>
            </a:extLst>
          </p:cNvPr>
          <p:cNvSpPr txBox="1"/>
          <p:nvPr/>
        </p:nvSpPr>
        <p:spPr>
          <a:xfrm>
            <a:off x="183655" y="2222838"/>
            <a:ext cx="2874329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SGW</a:t>
            </a:r>
            <a:r>
              <a:rPr lang="zh-CN" altLang="en-US" dirty="0"/>
              <a:t>支持</a:t>
            </a:r>
            <a:r>
              <a:rPr lang="en-US" altLang="zh-CN" dirty="0"/>
              <a:t>SRv6</a:t>
            </a:r>
            <a:r>
              <a:rPr lang="zh-CN" altLang="en-US" dirty="0"/>
              <a:t>功能。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、根据域控制器配置，完成数据包</a:t>
            </a:r>
            <a:r>
              <a:rPr lang="en-US" altLang="zh-CN" dirty="0"/>
              <a:t>SRv6</a:t>
            </a:r>
            <a:r>
              <a:rPr lang="zh-CN" altLang="en-US" dirty="0"/>
              <a:t>路径规划；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、实现域内</a:t>
            </a:r>
            <a:r>
              <a:rPr lang="en-US" altLang="zh-CN" dirty="0"/>
              <a:t>SRv6</a:t>
            </a:r>
            <a:r>
              <a:rPr lang="zh-CN" altLang="en-US" dirty="0"/>
              <a:t>正确转发</a:t>
            </a:r>
            <a:endParaRPr lang="en-US" altLang="zh-CN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800482E-5280-16A5-440C-0E47D1B07A6E}"/>
              </a:ext>
            </a:extLst>
          </p:cNvPr>
          <p:cNvSpPr/>
          <p:nvPr/>
        </p:nvSpPr>
        <p:spPr>
          <a:xfrm rot="3063547">
            <a:off x="2808245" y="3895349"/>
            <a:ext cx="1393073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0F273-9CB3-6DE0-20C6-E7A8F81D0C15}"/>
              </a:ext>
            </a:extLst>
          </p:cNvPr>
          <p:cNvSpPr/>
          <p:nvPr/>
        </p:nvSpPr>
        <p:spPr>
          <a:xfrm>
            <a:off x="3788229" y="4702790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A87AC0-4F91-DD0A-8CEF-47FC3559957A}"/>
              </a:ext>
            </a:extLst>
          </p:cNvPr>
          <p:cNvCxnSpPr>
            <a:cxnSpLocks/>
          </p:cNvCxnSpPr>
          <p:nvPr/>
        </p:nvCxnSpPr>
        <p:spPr>
          <a:xfrm>
            <a:off x="7999310" y="2805545"/>
            <a:ext cx="573190" cy="1861123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295BED7-9E75-C3FE-BF75-EFB052596309}"/>
              </a:ext>
            </a:extLst>
          </p:cNvPr>
          <p:cNvSpPr/>
          <p:nvPr/>
        </p:nvSpPr>
        <p:spPr>
          <a:xfrm rot="9009360">
            <a:off x="8371196" y="3634494"/>
            <a:ext cx="1317240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ABF85-5EE9-25D6-3ABD-3439D1CC460F}"/>
              </a:ext>
            </a:extLst>
          </p:cNvPr>
          <p:cNvSpPr txBox="1"/>
          <p:nvPr/>
        </p:nvSpPr>
        <p:spPr>
          <a:xfrm>
            <a:off x="9037452" y="909820"/>
            <a:ext cx="2874329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域控制器系统额外安装服务路由规划模块。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、部署各类路由规划算法；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、根据域内与域间信息，算法生成相应指令，下发至域内</a:t>
            </a:r>
            <a:r>
              <a:rPr lang="en-US" altLang="zh-CN" dirty="0"/>
              <a:t>SGW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D4DDDD1-07CA-23B1-98CF-2D29D68B554B}"/>
              </a:ext>
            </a:extLst>
          </p:cNvPr>
          <p:cNvSpPr/>
          <p:nvPr/>
        </p:nvSpPr>
        <p:spPr>
          <a:xfrm rot="9064994">
            <a:off x="8077521" y="2005055"/>
            <a:ext cx="928440" cy="3948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47CDD8-ACF0-AFB7-27AD-3B23A56FD623}"/>
              </a:ext>
            </a:extLst>
          </p:cNvPr>
          <p:cNvSpPr/>
          <p:nvPr/>
        </p:nvSpPr>
        <p:spPr>
          <a:xfrm>
            <a:off x="4305331" y="2805545"/>
            <a:ext cx="227559" cy="196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BBA519-D5D6-A86B-60FC-C89DA6421CFB}"/>
              </a:ext>
            </a:extLst>
          </p:cNvPr>
          <p:cNvSpPr/>
          <p:nvPr/>
        </p:nvSpPr>
        <p:spPr>
          <a:xfrm>
            <a:off x="7885530" y="2386565"/>
            <a:ext cx="227559" cy="196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958BB6-8A4E-5F3F-254D-07C994FA7F96}"/>
              </a:ext>
            </a:extLst>
          </p:cNvPr>
          <p:cNvSpPr/>
          <p:nvPr/>
        </p:nvSpPr>
        <p:spPr>
          <a:xfrm>
            <a:off x="5327792" y="4855568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327453-C746-2D1A-CC79-A3CC2385F43A}"/>
              </a:ext>
            </a:extLst>
          </p:cNvPr>
          <p:cNvSpPr/>
          <p:nvPr/>
        </p:nvSpPr>
        <p:spPr>
          <a:xfrm>
            <a:off x="5378524" y="3899600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241873-E0F7-CFAC-C7A9-0FDAEF1CB5D6}"/>
              </a:ext>
            </a:extLst>
          </p:cNvPr>
          <p:cNvSpPr/>
          <p:nvPr/>
        </p:nvSpPr>
        <p:spPr>
          <a:xfrm>
            <a:off x="7062789" y="3899600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F4E546-33F8-B81A-8628-CC7867890906}"/>
              </a:ext>
            </a:extLst>
          </p:cNvPr>
          <p:cNvSpPr/>
          <p:nvPr/>
        </p:nvSpPr>
        <p:spPr>
          <a:xfrm>
            <a:off x="7057076" y="4930681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91B886-843B-5A20-F61B-153AF93317CF}"/>
              </a:ext>
            </a:extLst>
          </p:cNvPr>
          <p:cNvSpPr/>
          <p:nvPr/>
        </p:nvSpPr>
        <p:spPr>
          <a:xfrm>
            <a:off x="8429822" y="4666668"/>
            <a:ext cx="268090" cy="1967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93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742080" y="6528414"/>
            <a:ext cx="925921" cy="329587"/>
          </a:xfrm>
        </p:spPr>
        <p:txBody>
          <a:bodyPr/>
          <a:lstStyle/>
          <a:p>
            <a:fld id="{1A81557F-3991-4ED8-B036-ED981B83D15B}" type="slidenum"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2179396" y="118966"/>
            <a:ext cx="5613169" cy="553151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北交大系统部分</a:t>
            </a:r>
            <a:r>
              <a:rPr lang="en-US" altLang="zh-CN" sz="3200" dirty="0"/>
              <a:t>——</a:t>
            </a:r>
            <a:r>
              <a:rPr lang="zh-CN" altLang="en-US" sz="3200" dirty="0"/>
              <a:t>中心控制器</a:t>
            </a:r>
            <a:endParaRPr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5848DC-CF0E-92D1-738D-76ADADCD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43607"/>
            <a:ext cx="9144000" cy="43988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FE88D0-C34F-D126-7551-A3CD8655D0A3}"/>
              </a:ext>
            </a:extLst>
          </p:cNvPr>
          <p:cNvSpPr txBox="1"/>
          <p:nvPr/>
        </p:nvSpPr>
        <p:spPr>
          <a:xfrm>
            <a:off x="994133" y="929528"/>
            <a:ext cx="2874329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、完成电信部分各域控制器统筹规划；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、完成北交大部分各新增模块功能统筹规划；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、部署全网算法。</a:t>
            </a:r>
            <a:endParaRPr lang="en-US" altLang="zh-CN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800482E-5280-16A5-440C-0E47D1B07A6E}"/>
              </a:ext>
            </a:extLst>
          </p:cNvPr>
          <p:cNvSpPr/>
          <p:nvPr/>
        </p:nvSpPr>
        <p:spPr>
          <a:xfrm>
            <a:off x="3979719" y="1668192"/>
            <a:ext cx="1979722" cy="3948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C99C44-5580-2E3D-A8BD-40B4D9E0EDDE}"/>
              </a:ext>
            </a:extLst>
          </p:cNvPr>
          <p:cNvSpPr txBox="1"/>
          <p:nvPr/>
        </p:nvSpPr>
        <p:spPr>
          <a:xfrm>
            <a:off x="7559990" y="868365"/>
            <a:ext cx="436418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第一阶段：使用单域控制器完成所有</a:t>
            </a:r>
            <a:r>
              <a:rPr lang="en-US" altLang="zh-CN" dirty="0"/>
              <a:t>SGW</a:t>
            </a:r>
            <a:r>
              <a:rPr lang="zh-CN" altLang="en-US" dirty="0"/>
              <a:t>节点控制；</a:t>
            </a:r>
            <a:endParaRPr lang="en-US" altLang="zh-CN" dirty="0"/>
          </a:p>
          <a:p>
            <a:r>
              <a:rPr lang="zh-CN" altLang="en-US" dirty="0"/>
              <a:t>第二阶段：使用多个域控制器及中心控制器完成各自域内</a:t>
            </a:r>
            <a:r>
              <a:rPr lang="en-US" altLang="zh-CN" dirty="0"/>
              <a:t>SGW</a:t>
            </a:r>
            <a:r>
              <a:rPr lang="zh-CN" altLang="en-US" dirty="0"/>
              <a:t>节点控制。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068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0bd8b0d-1ca1-4314-ac8d-f33a57e6f0fd"/>
  <p:tag name="COMMONDATA" val="eyJoZGlkIjoiN2UyMzIyMzhjN2JkZjQxNTZkZDIzY2FjZmIzZGQ3Nm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.5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.5|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.5|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.5|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.5|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.5|4.3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415</Words>
  <Application>Microsoft Office PowerPoint</Application>
  <PresentationFormat>宽屏</PresentationFormat>
  <Paragraphs>51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自定义设计方案</vt:lpstr>
      <vt:lpstr>Office 主题​​</vt:lpstr>
      <vt:lpstr>PowerPoint 演示文稿</vt:lpstr>
      <vt:lpstr>系统整体体系架构</vt:lpstr>
      <vt:lpstr>电信IPC系统原始设计</vt:lpstr>
      <vt:lpstr>电信IPC系统原始部分</vt:lpstr>
      <vt:lpstr>北交大系统部分——边缘节点</vt:lpstr>
      <vt:lpstr>北交大系统部分——核心节点</vt:lpstr>
      <vt:lpstr>北交大系统部分——核心节点</vt:lpstr>
      <vt:lpstr>北交大系统部分——中心控制器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高速公路智能车路协同 系统集成应用</dc:title>
  <dc:creator>EricHan</dc:creator>
  <cp:lastModifiedBy>xuziheng</cp:lastModifiedBy>
  <cp:revision>3695</cp:revision>
  <cp:lastPrinted>2021-11-03T06:33:00Z</cp:lastPrinted>
  <dcterms:created xsi:type="dcterms:W3CDTF">2019-10-24T04:53:00Z</dcterms:created>
  <dcterms:modified xsi:type="dcterms:W3CDTF">2024-02-26T01:50:10Z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F5432971DB7D48C891C26A5C7E2E47DD_13</vt:lpwstr>
  </property>
  <property fmtid="{D5CDD505-2E9C-101B-9397-08002B2CF9AE}" pid="3" name="KSOProductBuildVer">
    <vt:lpwstr>2052-12.1.0.16120</vt:lpwstr>
  </property>
</Properties>
</file>