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c291be88e9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c291be88e9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c291be88e9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c291be88e9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c291be88e9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c291be88e9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291be88e9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c291be88e9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291be88e9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291be88e9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291be88e9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291be88e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c291be88e9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c291be88e9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c291be88e9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c291be88e9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291be88e9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c291be88e9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c291be88e9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c291be88e9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c291be88e9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c291be88e9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c291be88e9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c291be88e9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 sz="7200"/>
              <a:t>WF-Sport</a:t>
            </a:r>
            <a:endParaRPr b="1" sz="72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Projet de soutenance - groupe 2 - WF3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2"/>
          <p:cNvSpPr txBox="1"/>
          <p:nvPr>
            <p:ph type="title"/>
          </p:nvPr>
        </p:nvSpPr>
        <p:spPr>
          <a:xfrm>
            <a:off x="1303800" y="598575"/>
            <a:ext cx="7030500" cy="999300"/>
          </a:xfrm>
          <a:prstGeom prst="rect">
            <a:avLst/>
          </a:prstGeom>
          <a:solidFill>
            <a:srgbClr val="F1C232"/>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Étapes-clés</a:t>
            </a:r>
            <a:endParaRPr/>
          </a:p>
        </p:txBody>
      </p:sp>
      <p:sp>
        <p:nvSpPr>
          <p:cNvPr id="332" name="Google Shape;332;p22"/>
          <p:cNvSpPr txBox="1"/>
          <p:nvPr>
            <p:ph idx="1" type="body"/>
          </p:nvPr>
        </p:nvSpPr>
        <p:spPr>
          <a:xfrm>
            <a:off x="1303800" y="1990050"/>
            <a:ext cx="7030500" cy="25416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rmAutofit/>
          </a:bodyPr>
          <a:lstStyle/>
          <a:p>
            <a:pPr indent="-311150" lvl="0" marL="457200" rtl="0" algn="l">
              <a:lnSpc>
                <a:spcPct val="150000"/>
              </a:lnSpc>
              <a:spcBef>
                <a:spcPts val="0"/>
              </a:spcBef>
              <a:spcAft>
                <a:spcPts val="0"/>
              </a:spcAft>
              <a:buSzPts val="1300"/>
              <a:buAutoNum type="arabicPeriod"/>
            </a:pPr>
            <a:r>
              <a:rPr lang="en"/>
              <a:t>choix du contenu et du type de site (e-commerce)</a:t>
            </a:r>
            <a:endParaRPr/>
          </a:p>
          <a:p>
            <a:pPr indent="-311150" lvl="0" marL="457200" rtl="0" algn="l">
              <a:lnSpc>
                <a:spcPct val="150000"/>
              </a:lnSpc>
              <a:spcBef>
                <a:spcPts val="0"/>
              </a:spcBef>
              <a:spcAft>
                <a:spcPts val="0"/>
              </a:spcAft>
              <a:buSzPts val="1300"/>
              <a:buAutoNum type="arabicPeriod"/>
            </a:pPr>
            <a:r>
              <a:rPr lang="en"/>
              <a:t>mise en place de la base de données</a:t>
            </a:r>
            <a:endParaRPr/>
          </a:p>
          <a:p>
            <a:pPr indent="-311150" lvl="0" marL="457200" rtl="0" algn="l">
              <a:lnSpc>
                <a:spcPct val="150000"/>
              </a:lnSpc>
              <a:spcBef>
                <a:spcPts val="0"/>
              </a:spcBef>
              <a:spcAft>
                <a:spcPts val="0"/>
              </a:spcAft>
              <a:buSzPts val="1300"/>
              <a:buAutoNum type="arabicPeriod"/>
            </a:pPr>
            <a:r>
              <a:rPr lang="en"/>
              <a:t>création de l’espace administrateur</a:t>
            </a:r>
            <a:endParaRPr/>
          </a:p>
          <a:p>
            <a:pPr indent="-311150" lvl="0" marL="457200" rtl="0" algn="l">
              <a:lnSpc>
                <a:spcPct val="150000"/>
              </a:lnSpc>
              <a:spcBef>
                <a:spcPts val="0"/>
              </a:spcBef>
              <a:spcAft>
                <a:spcPts val="0"/>
              </a:spcAft>
              <a:buSzPts val="1300"/>
              <a:buAutoNum type="arabicPeriod"/>
            </a:pPr>
            <a:r>
              <a:rPr lang="en"/>
              <a:t>automatisation de l’affichage des catégories, sous-catégories et produits</a:t>
            </a:r>
            <a:endParaRPr/>
          </a:p>
          <a:p>
            <a:pPr indent="-311150" lvl="0" marL="457200" rtl="0" algn="l">
              <a:lnSpc>
                <a:spcPct val="150000"/>
              </a:lnSpc>
              <a:spcBef>
                <a:spcPts val="0"/>
              </a:spcBef>
              <a:spcAft>
                <a:spcPts val="0"/>
              </a:spcAft>
              <a:buSzPts val="1300"/>
              <a:buAutoNum type="arabicPeriod"/>
            </a:pPr>
            <a:r>
              <a:rPr lang="en"/>
              <a:t>liaison entre les différentes pages</a:t>
            </a:r>
            <a:endParaRPr/>
          </a:p>
          <a:p>
            <a:pPr indent="-311150" lvl="0" marL="457200" rtl="0" algn="l">
              <a:lnSpc>
                <a:spcPct val="150000"/>
              </a:lnSpc>
              <a:spcBef>
                <a:spcPts val="0"/>
              </a:spcBef>
              <a:spcAft>
                <a:spcPts val="0"/>
              </a:spcAft>
              <a:buSzPts val="1300"/>
              <a:buAutoNum type="arabicPeriod"/>
            </a:pPr>
            <a:r>
              <a:rPr lang="en"/>
              <a:t>mise en ligne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3"/>
          <p:cNvSpPr txBox="1"/>
          <p:nvPr>
            <p:ph type="title"/>
          </p:nvPr>
        </p:nvSpPr>
        <p:spPr>
          <a:xfrm>
            <a:off x="1303800" y="598575"/>
            <a:ext cx="7030500" cy="999300"/>
          </a:xfrm>
          <a:prstGeom prst="rect">
            <a:avLst/>
          </a:prstGeom>
          <a:solidFill>
            <a:srgbClr val="F1C232"/>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Arguments marketing</a:t>
            </a:r>
            <a:endParaRPr/>
          </a:p>
        </p:txBody>
      </p:sp>
      <p:sp>
        <p:nvSpPr>
          <p:cNvPr id="338" name="Google Shape;338;p23"/>
          <p:cNvSpPr txBox="1"/>
          <p:nvPr>
            <p:ph idx="1" type="body"/>
          </p:nvPr>
        </p:nvSpPr>
        <p:spPr>
          <a:xfrm>
            <a:off x="1303800" y="1990050"/>
            <a:ext cx="7030500" cy="25416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public divers, ouvert à tous</a:t>
            </a:r>
            <a:endParaRPr/>
          </a:p>
          <a:p>
            <a:pPr indent="-311150" lvl="0" marL="457200" rtl="0" algn="l">
              <a:lnSpc>
                <a:spcPct val="150000"/>
              </a:lnSpc>
              <a:spcBef>
                <a:spcPts val="0"/>
              </a:spcBef>
              <a:spcAft>
                <a:spcPts val="0"/>
              </a:spcAft>
              <a:buSzPts val="1300"/>
              <a:buChar char="●"/>
            </a:pPr>
            <a:r>
              <a:rPr lang="en"/>
              <a:t>situation sanitaire qui tend à privilégier le commerce en ligne</a:t>
            </a:r>
            <a:endParaRPr/>
          </a:p>
          <a:p>
            <a:pPr indent="-311150" lvl="0" marL="457200" rtl="0" algn="l">
              <a:lnSpc>
                <a:spcPct val="150000"/>
              </a:lnSpc>
              <a:spcBef>
                <a:spcPts val="0"/>
              </a:spcBef>
              <a:spcAft>
                <a:spcPts val="0"/>
              </a:spcAft>
              <a:buSzPts val="1300"/>
              <a:buChar char="●"/>
            </a:pPr>
            <a:r>
              <a:rPr lang="en"/>
              <a:t>facilité de prise en main pour le vendeur gestionnaire du site</a:t>
            </a:r>
            <a:endParaRPr/>
          </a:p>
          <a:p>
            <a:pPr indent="-311150" lvl="0" marL="457200" rtl="0" algn="l">
              <a:lnSpc>
                <a:spcPct val="150000"/>
              </a:lnSpc>
              <a:spcBef>
                <a:spcPts val="0"/>
              </a:spcBef>
              <a:spcAft>
                <a:spcPts val="0"/>
              </a:spcAft>
              <a:buSzPts val="1300"/>
              <a:buChar char="●"/>
            </a:pPr>
            <a:r>
              <a:rPr lang="en"/>
              <a:t>grande flexibilité du contenu</a:t>
            </a:r>
            <a:endParaRPr/>
          </a:p>
          <a:p>
            <a:pPr indent="-311150" lvl="0" marL="457200" rtl="0" algn="l">
              <a:lnSpc>
                <a:spcPct val="150000"/>
              </a:lnSpc>
              <a:spcBef>
                <a:spcPts val="0"/>
              </a:spcBef>
              <a:spcAft>
                <a:spcPts val="0"/>
              </a:spcAft>
              <a:buSzPts val="1300"/>
              <a:buChar char="●"/>
            </a:pPr>
            <a:r>
              <a:rPr lang="en"/>
              <a:t>présentation sobre et minimaliste</a:t>
            </a:r>
            <a:endParaRPr/>
          </a:p>
          <a:p>
            <a:pPr indent="-311150" lvl="0" marL="457200" rtl="0" algn="l">
              <a:lnSpc>
                <a:spcPct val="150000"/>
              </a:lnSpc>
              <a:spcBef>
                <a:spcPts val="0"/>
              </a:spcBef>
              <a:spcAft>
                <a:spcPts val="0"/>
              </a:spcAft>
              <a:buSzPts val="1300"/>
              <a:buChar char="●"/>
            </a:pPr>
            <a:r>
              <a:rPr lang="en"/>
              <a:t>site responsive, consultable sur tous les écrans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1303800" y="598575"/>
            <a:ext cx="7030500" cy="999300"/>
          </a:xfrm>
          <a:prstGeom prst="rect">
            <a:avLst/>
          </a:prstGeom>
          <a:solidFill>
            <a:srgbClr val="F1C232"/>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Éléments-clés de la partie back-end</a:t>
            </a:r>
            <a:endParaRPr/>
          </a:p>
        </p:txBody>
      </p:sp>
      <p:sp>
        <p:nvSpPr>
          <p:cNvPr id="344" name="Google Shape;344;p24"/>
          <p:cNvSpPr txBox="1"/>
          <p:nvPr>
            <p:ph idx="1" type="body"/>
          </p:nvPr>
        </p:nvSpPr>
        <p:spPr>
          <a:xfrm>
            <a:off x="1303800" y="1990050"/>
            <a:ext cx="7030500" cy="25416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rmAutofit/>
          </a:bodyPr>
          <a:lstStyle/>
          <a:p>
            <a:pPr indent="-311150" lvl="0" marL="457200" rtl="0" algn="l">
              <a:lnSpc>
                <a:spcPct val="150000"/>
              </a:lnSpc>
              <a:spcBef>
                <a:spcPts val="0"/>
              </a:spcBef>
              <a:spcAft>
                <a:spcPts val="0"/>
              </a:spcAft>
              <a:buSzPts val="1300"/>
              <a:buChar char="●"/>
            </a:pPr>
            <a:r>
              <a:rPr lang="en"/>
              <a:t>panier</a:t>
            </a:r>
            <a:endParaRPr/>
          </a:p>
          <a:p>
            <a:pPr indent="-311150" lvl="0" marL="457200" rtl="0" algn="l">
              <a:lnSpc>
                <a:spcPct val="150000"/>
              </a:lnSpc>
              <a:spcBef>
                <a:spcPts val="0"/>
              </a:spcBef>
              <a:spcAft>
                <a:spcPts val="0"/>
              </a:spcAft>
              <a:buSzPts val="1300"/>
              <a:buChar char="●"/>
            </a:pPr>
            <a:r>
              <a:rPr lang="en"/>
              <a:t>paiement</a:t>
            </a:r>
            <a:endParaRPr/>
          </a:p>
          <a:p>
            <a:pPr indent="-311150" lvl="0" marL="457200" rtl="0" algn="l">
              <a:lnSpc>
                <a:spcPct val="150000"/>
              </a:lnSpc>
              <a:spcBef>
                <a:spcPts val="0"/>
              </a:spcBef>
              <a:spcAft>
                <a:spcPts val="0"/>
              </a:spcAft>
              <a:buSzPts val="1300"/>
              <a:buChar char="●"/>
            </a:pPr>
            <a:r>
              <a:rPr lang="en"/>
              <a:t>notifications</a:t>
            </a:r>
            <a:r>
              <a:rPr lang="en"/>
              <a:t> par mail</a:t>
            </a:r>
            <a:endParaRPr/>
          </a:p>
          <a:p>
            <a:pPr indent="-311150" lvl="0" marL="457200" rtl="0" algn="l">
              <a:lnSpc>
                <a:spcPct val="150000"/>
              </a:lnSpc>
              <a:spcBef>
                <a:spcPts val="0"/>
              </a:spcBef>
              <a:spcAft>
                <a:spcPts val="0"/>
              </a:spcAft>
              <a:buSzPts val="1300"/>
              <a:buChar char="●"/>
            </a:pPr>
            <a:r>
              <a:rPr lang="en"/>
              <a:t>gestion des catégories, sous-catégories et produits (espace admin)</a:t>
            </a:r>
            <a:endParaRPr/>
          </a:p>
          <a:p>
            <a:pPr indent="-311150" lvl="0" marL="457200" rtl="0" algn="l">
              <a:lnSpc>
                <a:spcPct val="150000"/>
              </a:lnSpc>
              <a:spcBef>
                <a:spcPts val="0"/>
              </a:spcBef>
              <a:spcAft>
                <a:spcPts val="0"/>
              </a:spcAft>
              <a:buSzPts val="1300"/>
              <a:buChar char="●"/>
            </a:pPr>
            <a:r>
              <a:rPr lang="en"/>
              <a:t>formulaires d’inscription, connexion et contact</a:t>
            </a:r>
            <a:endParaRPr/>
          </a:p>
          <a:p>
            <a:pPr indent="-311150" lvl="0" marL="457200" rtl="0" algn="l">
              <a:lnSpc>
                <a:spcPct val="150000"/>
              </a:lnSpc>
              <a:spcBef>
                <a:spcPts val="0"/>
              </a:spcBef>
              <a:spcAft>
                <a:spcPts val="0"/>
              </a:spcAft>
              <a:buSzPts val="1300"/>
              <a:buChar char="●"/>
            </a:pPr>
            <a:r>
              <a:rPr lang="en"/>
              <a:t>affichage des produits</a:t>
            </a:r>
            <a:endParaRPr/>
          </a:p>
          <a:p>
            <a:pPr indent="-311150" lvl="0" marL="457200" rtl="0" algn="l">
              <a:lnSpc>
                <a:spcPct val="150000"/>
              </a:lnSpc>
              <a:spcBef>
                <a:spcPts val="0"/>
              </a:spcBef>
              <a:spcAft>
                <a:spcPts val="0"/>
              </a:spcAft>
              <a:buSzPts val="1300"/>
              <a:buChar char="●"/>
            </a:pPr>
            <a:r>
              <a:rPr lang="en"/>
              <a:t>gestion des abonnés à la newsletter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1303800" y="598575"/>
            <a:ext cx="7030500" cy="999300"/>
          </a:xfrm>
          <a:prstGeom prst="rect">
            <a:avLst/>
          </a:prstGeom>
          <a:solidFill>
            <a:srgbClr val="F1C232"/>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350" name="Google Shape;350;p25"/>
          <p:cNvSpPr txBox="1"/>
          <p:nvPr>
            <p:ph idx="1" type="body"/>
          </p:nvPr>
        </p:nvSpPr>
        <p:spPr>
          <a:xfrm>
            <a:off x="1303800" y="1990050"/>
            <a:ext cx="7030500" cy="25416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rmAutofit/>
          </a:bodyPr>
          <a:lstStyle/>
          <a:p>
            <a:pPr indent="-311150" lvl="0" marL="457200" rtl="0" algn="l">
              <a:spcBef>
                <a:spcPts val="0"/>
              </a:spcBef>
              <a:spcAft>
                <a:spcPts val="0"/>
              </a:spcAft>
              <a:buSzPts val="1300"/>
              <a:buChar char="●"/>
            </a:pPr>
            <a:r>
              <a:rPr lang="en"/>
              <a:t>Malgré nos contraintes techniques et notre manque d’expérience, nous avons réussi à mettre sur pied un site quasi-fonctionnel (à part pour les paiements) avec une base de données en ordre et la possibilité pour un client de type vendeur de gérer le site lui-même.</a:t>
            </a:r>
            <a:endParaRPr/>
          </a:p>
          <a:p>
            <a:pPr indent="-311150" lvl="0" marL="457200" rtl="0" algn="l">
              <a:spcBef>
                <a:spcPts val="0"/>
              </a:spcBef>
              <a:spcAft>
                <a:spcPts val="0"/>
              </a:spcAft>
              <a:buSzPts val="1300"/>
              <a:buChar char="●"/>
            </a:pPr>
            <a:r>
              <a:rPr lang="en"/>
              <a:t>Par manque de temps, nous n’avons malheureusement pas pu implémenter toutes les fonctionnalités que nous avions prévues au départ (barre de recherche par ex.) mais nous avons appris l’importance de bien fixer nos objectifs dès le départ et de répartir au mieux le temps et les ressources dont nous disposons.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a:solidFill>
            <a:srgbClr val="FFD966"/>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Présentation</a:t>
            </a:r>
            <a:endParaRPr/>
          </a:p>
        </p:txBody>
      </p:sp>
      <p:sp>
        <p:nvSpPr>
          <p:cNvPr id="284" name="Google Shape;284;p14"/>
          <p:cNvSpPr txBox="1"/>
          <p:nvPr>
            <p:ph idx="1" type="body"/>
          </p:nvPr>
        </p:nvSpPr>
        <p:spPr>
          <a:xfrm>
            <a:off x="1303800" y="1990050"/>
            <a:ext cx="7030500" cy="25416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rmAutofit/>
          </a:bodyPr>
          <a:lstStyle/>
          <a:p>
            <a:pPr indent="-311150" lvl="0" marL="457200" rtl="0" algn="l">
              <a:spcBef>
                <a:spcPts val="0"/>
              </a:spcBef>
              <a:spcAft>
                <a:spcPts val="0"/>
              </a:spcAft>
              <a:buSzPts val="1300"/>
              <a:buChar char="●"/>
            </a:pPr>
            <a:r>
              <a:rPr lang="en"/>
              <a:t>projet réalisé dans le cadre du projet de soutenance de la formation développeur web et web mobile sz WebForce3 - Strasbourg</a:t>
            </a:r>
            <a:endParaRPr/>
          </a:p>
          <a:p>
            <a:pPr indent="-311150" lvl="0" marL="457200" rtl="0" algn="l">
              <a:spcBef>
                <a:spcPts val="0"/>
              </a:spcBef>
              <a:spcAft>
                <a:spcPts val="0"/>
              </a:spcAft>
              <a:buSzPts val="1300"/>
              <a:buChar char="●"/>
            </a:pPr>
            <a:r>
              <a:rPr lang="en"/>
              <a:t>site de vente d’articles de sport en ligne</a:t>
            </a:r>
            <a:endParaRPr/>
          </a:p>
          <a:p>
            <a:pPr indent="-311150" lvl="0" marL="457200" rtl="0" algn="l">
              <a:spcBef>
                <a:spcPts val="0"/>
              </a:spcBef>
              <a:spcAft>
                <a:spcPts val="0"/>
              </a:spcAft>
              <a:buSzPts val="1300"/>
              <a:buChar char="●"/>
            </a:pPr>
            <a:r>
              <a:rPr lang="en"/>
              <a:t>le magasin est spécialisé dans quatre sports de ballon : le football, le basketball, le handball et le volleyball; chacun correspondant à un des sports préférés de chaque membre de l’équipe</a:t>
            </a:r>
            <a:endParaRPr/>
          </a:p>
          <a:p>
            <a:pPr indent="-311150" lvl="0" marL="457200" rtl="0" algn="l">
              <a:spcBef>
                <a:spcPts val="0"/>
              </a:spcBef>
              <a:spcAft>
                <a:spcPts val="0"/>
              </a:spcAft>
              <a:buSzPts val="1300"/>
              <a:buChar char="●"/>
            </a:pPr>
            <a:r>
              <a:rPr lang="en"/>
              <a:t>permet de passer des commandes en ligne avec un système de panier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a:solidFill>
            <a:srgbClr val="F1C232"/>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Public cible</a:t>
            </a:r>
            <a:endParaRPr/>
          </a:p>
        </p:txBody>
      </p:sp>
      <p:sp>
        <p:nvSpPr>
          <p:cNvPr id="290" name="Google Shape;290;p15"/>
          <p:cNvSpPr txBox="1"/>
          <p:nvPr>
            <p:ph idx="1" type="body"/>
          </p:nvPr>
        </p:nvSpPr>
        <p:spPr>
          <a:xfrm>
            <a:off x="1303800" y="1990050"/>
            <a:ext cx="7030500" cy="25416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rmAutofit/>
          </a:bodyPr>
          <a:lstStyle/>
          <a:p>
            <a:pPr indent="-311150" lvl="0" marL="457200" rtl="0" algn="l">
              <a:spcBef>
                <a:spcPts val="0"/>
              </a:spcBef>
              <a:spcAft>
                <a:spcPts val="0"/>
              </a:spcAft>
              <a:buSzPts val="1300"/>
              <a:buChar char="●"/>
            </a:pPr>
            <a:r>
              <a:rPr lang="en"/>
              <a:t>personnes intéressées par le sport</a:t>
            </a:r>
            <a:endParaRPr/>
          </a:p>
          <a:p>
            <a:pPr indent="-311150" lvl="0" marL="457200" rtl="0" algn="l">
              <a:spcBef>
                <a:spcPts val="0"/>
              </a:spcBef>
              <a:spcAft>
                <a:spcPts val="0"/>
              </a:spcAft>
              <a:buSzPts val="1300"/>
              <a:buChar char="●"/>
            </a:pPr>
            <a:r>
              <a:rPr lang="en"/>
              <a:t>hommes et femmes</a:t>
            </a:r>
            <a:endParaRPr/>
          </a:p>
          <a:p>
            <a:pPr indent="-311150" lvl="0" marL="457200" rtl="0" algn="l">
              <a:spcBef>
                <a:spcPts val="0"/>
              </a:spcBef>
              <a:spcAft>
                <a:spcPts val="0"/>
              </a:spcAft>
              <a:buSzPts val="1300"/>
              <a:buChar char="●"/>
            </a:pPr>
            <a:r>
              <a:rPr lang="en"/>
              <a:t>plus jeunes et plus vieux</a:t>
            </a:r>
            <a:endParaRPr/>
          </a:p>
          <a:p>
            <a:pPr indent="-311150" lvl="0" marL="457200" rtl="0" algn="l">
              <a:spcBef>
                <a:spcPts val="0"/>
              </a:spcBef>
              <a:spcAft>
                <a:spcPts val="0"/>
              </a:spcAft>
              <a:buSzPts val="1300"/>
              <a:buChar char="●"/>
            </a:pPr>
            <a:r>
              <a:rPr lang="en"/>
              <a:t>personnes préférant l’e-commerce étant donné la situation sanitaire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a:solidFill>
            <a:srgbClr val="F1C232"/>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Technologies</a:t>
            </a:r>
            <a:endParaRPr/>
          </a:p>
        </p:txBody>
      </p:sp>
      <p:sp>
        <p:nvSpPr>
          <p:cNvPr id="296" name="Google Shape;296;p16"/>
          <p:cNvSpPr txBox="1"/>
          <p:nvPr>
            <p:ph idx="1" type="body"/>
          </p:nvPr>
        </p:nvSpPr>
        <p:spPr>
          <a:xfrm>
            <a:off x="1303800" y="1990050"/>
            <a:ext cx="7030500" cy="25416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298450" lvl="0" marL="457200" rtl="0" algn="l">
              <a:spcBef>
                <a:spcPts val="0"/>
              </a:spcBef>
              <a:spcAft>
                <a:spcPts val="0"/>
              </a:spcAft>
              <a:buSzPts val="1100"/>
              <a:buChar char="●"/>
            </a:pPr>
            <a:r>
              <a:rPr lang="en" sz="1100"/>
              <a:t>back-end</a:t>
            </a:r>
            <a:endParaRPr sz="1100"/>
          </a:p>
          <a:p>
            <a:pPr indent="-298450" lvl="1" marL="914400" rtl="0" algn="l">
              <a:spcBef>
                <a:spcPts val="0"/>
              </a:spcBef>
              <a:spcAft>
                <a:spcPts val="0"/>
              </a:spcAft>
              <a:buSzPts val="1100"/>
              <a:buChar char="○"/>
            </a:pPr>
            <a:r>
              <a:rPr lang="en"/>
              <a:t>PHP - orienté objet</a:t>
            </a:r>
            <a:endParaRPr/>
          </a:p>
          <a:p>
            <a:pPr indent="-298450" lvl="1" marL="914400" rtl="0" algn="l">
              <a:spcBef>
                <a:spcPts val="0"/>
              </a:spcBef>
              <a:spcAft>
                <a:spcPts val="0"/>
              </a:spcAft>
              <a:buSzPts val="1100"/>
              <a:buChar char="○"/>
            </a:pPr>
            <a:r>
              <a:rPr lang="en"/>
              <a:t>framework Symfony</a:t>
            </a:r>
            <a:endParaRPr/>
          </a:p>
          <a:p>
            <a:pPr indent="-298450" lvl="1" marL="914400" rtl="0" algn="l">
              <a:spcBef>
                <a:spcPts val="0"/>
              </a:spcBef>
              <a:spcAft>
                <a:spcPts val="0"/>
              </a:spcAft>
              <a:buSzPts val="1100"/>
              <a:buChar char="○"/>
            </a:pPr>
            <a:r>
              <a:rPr lang="en"/>
              <a:t>phpMyAdmin</a:t>
            </a:r>
            <a:br>
              <a:rPr lang="en"/>
            </a:br>
            <a:endParaRPr/>
          </a:p>
          <a:p>
            <a:pPr indent="-298450" lvl="0" marL="457200" rtl="0" algn="l">
              <a:spcBef>
                <a:spcPts val="0"/>
              </a:spcBef>
              <a:spcAft>
                <a:spcPts val="0"/>
              </a:spcAft>
              <a:buSzPts val="1100"/>
              <a:buChar char="●"/>
            </a:pPr>
            <a:r>
              <a:rPr lang="en" sz="1100"/>
              <a:t>front-end</a:t>
            </a:r>
            <a:endParaRPr sz="1100"/>
          </a:p>
          <a:p>
            <a:pPr indent="-298450" lvl="1" marL="914400" rtl="0" algn="l">
              <a:spcBef>
                <a:spcPts val="0"/>
              </a:spcBef>
              <a:spcAft>
                <a:spcPts val="0"/>
              </a:spcAft>
              <a:buSzPts val="1100"/>
              <a:buChar char="○"/>
            </a:pPr>
            <a:r>
              <a:rPr lang="en"/>
              <a:t>Bootstrap</a:t>
            </a:r>
            <a:endParaRPr/>
          </a:p>
          <a:p>
            <a:pPr indent="-298450" lvl="1" marL="914400" rtl="0" algn="l">
              <a:spcBef>
                <a:spcPts val="0"/>
              </a:spcBef>
              <a:spcAft>
                <a:spcPts val="0"/>
              </a:spcAft>
              <a:buSzPts val="1100"/>
              <a:buChar char="○"/>
            </a:pPr>
            <a:r>
              <a:rPr lang="en"/>
              <a:t>Google Fonts</a:t>
            </a:r>
            <a:endParaRPr/>
          </a:p>
          <a:p>
            <a:pPr indent="-298450" lvl="1" marL="914400" rtl="0" algn="l">
              <a:spcBef>
                <a:spcPts val="0"/>
              </a:spcBef>
              <a:spcAft>
                <a:spcPts val="0"/>
              </a:spcAft>
              <a:buSzPts val="1100"/>
              <a:buChar char="○"/>
            </a:pPr>
            <a:r>
              <a:rPr lang="en"/>
              <a:t>Javascript</a:t>
            </a:r>
            <a:endParaRPr/>
          </a:p>
          <a:p>
            <a:pPr indent="-298450" lvl="1" marL="914400" rtl="0" algn="l">
              <a:spcBef>
                <a:spcPts val="0"/>
              </a:spcBef>
              <a:spcAft>
                <a:spcPts val="0"/>
              </a:spcAft>
              <a:buSzPts val="1100"/>
              <a:buChar char="○"/>
            </a:pPr>
            <a:r>
              <a:rPr lang="en"/>
              <a:t>Font Awesome</a:t>
            </a:r>
            <a:endParaRPr/>
          </a:p>
          <a:p>
            <a:pPr indent="0" lvl="0" marL="0" rtl="0" algn="l">
              <a:spcBef>
                <a:spcPts val="1200"/>
              </a:spcBef>
              <a:spcAft>
                <a:spcPts val="0"/>
              </a:spcAft>
              <a:buNone/>
            </a:pPr>
            <a:r>
              <a:t/>
            </a:r>
            <a:endParaRPr sz="1100"/>
          </a:p>
          <a:p>
            <a:pPr indent="0" lvl="0" marL="914400" rtl="0" algn="l">
              <a:spcBef>
                <a:spcPts val="1200"/>
              </a:spcBef>
              <a:spcAft>
                <a:spcPts val="1200"/>
              </a:spcAft>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a:solidFill>
            <a:srgbClr val="F1C232"/>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Présentation de l’équipe</a:t>
            </a:r>
            <a:endParaRPr/>
          </a:p>
        </p:txBody>
      </p:sp>
      <p:sp>
        <p:nvSpPr>
          <p:cNvPr id="302" name="Google Shape;302;p17"/>
          <p:cNvSpPr txBox="1"/>
          <p:nvPr>
            <p:ph idx="1" type="body"/>
          </p:nvPr>
        </p:nvSpPr>
        <p:spPr>
          <a:xfrm>
            <a:off x="1303800" y="1990050"/>
            <a:ext cx="7030500" cy="25416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rmAutofit/>
          </a:bodyPr>
          <a:lstStyle/>
          <a:p>
            <a:pPr indent="-311150" lvl="0" marL="457200" rtl="0" algn="l">
              <a:spcBef>
                <a:spcPts val="0"/>
              </a:spcBef>
              <a:spcAft>
                <a:spcPts val="0"/>
              </a:spcAft>
              <a:buSzPts val="1300"/>
              <a:buChar char="●"/>
            </a:pPr>
            <a:r>
              <a:rPr lang="en"/>
              <a:t>François :</a:t>
            </a:r>
            <a:endParaRPr/>
          </a:p>
          <a:p>
            <a:pPr indent="-298450" lvl="1" marL="914400" rtl="0" algn="l">
              <a:spcBef>
                <a:spcPts val="0"/>
              </a:spcBef>
              <a:spcAft>
                <a:spcPts val="0"/>
              </a:spcAft>
              <a:buSzPts val="1100"/>
              <a:buChar char="○"/>
            </a:pPr>
            <a:r>
              <a:rPr lang="en"/>
              <a:t>back-end, espace administrateur</a:t>
            </a:r>
            <a:endParaRPr/>
          </a:p>
          <a:p>
            <a:pPr indent="-311150" lvl="0" marL="457200" rtl="0" algn="l">
              <a:spcBef>
                <a:spcPts val="0"/>
              </a:spcBef>
              <a:spcAft>
                <a:spcPts val="0"/>
              </a:spcAft>
              <a:buSzPts val="1300"/>
              <a:buChar char="●"/>
            </a:pPr>
            <a:r>
              <a:rPr lang="en"/>
              <a:t>Matthieu :</a:t>
            </a:r>
            <a:endParaRPr/>
          </a:p>
          <a:p>
            <a:pPr indent="-298450" lvl="1" marL="914400" rtl="0" algn="l">
              <a:spcBef>
                <a:spcPts val="0"/>
              </a:spcBef>
              <a:spcAft>
                <a:spcPts val="0"/>
              </a:spcAft>
              <a:buSzPts val="1100"/>
              <a:buChar char="○"/>
            </a:pPr>
            <a:r>
              <a:rPr lang="en"/>
              <a:t>back-end, vues et contrôleurs</a:t>
            </a:r>
            <a:endParaRPr/>
          </a:p>
          <a:p>
            <a:pPr indent="-311150" lvl="0" marL="457200" rtl="0" algn="l">
              <a:spcBef>
                <a:spcPts val="0"/>
              </a:spcBef>
              <a:spcAft>
                <a:spcPts val="0"/>
              </a:spcAft>
              <a:buSzPts val="1300"/>
              <a:buChar char="●"/>
            </a:pPr>
            <a:r>
              <a:rPr lang="en"/>
              <a:t>Wassim :</a:t>
            </a:r>
            <a:endParaRPr/>
          </a:p>
          <a:p>
            <a:pPr indent="-298450" lvl="1" marL="914400" rtl="0" algn="l">
              <a:spcBef>
                <a:spcPts val="0"/>
              </a:spcBef>
              <a:spcAft>
                <a:spcPts val="0"/>
              </a:spcAft>
              <a:buSzPts val="1100"/>
              <a:buChar char="○"/>
            </a:pPr>
            <a:r>
              <a:rPr lang="en"/>
              <a:t>front-end et recherche sur la législation</a:t>
            </a:r>
            <a:endParaRPr/>
          </a:p>
          <a:p>
            <a:pPr indent="-311150" lvl="0" marL="457200" rtl="0" algn="l">
              <a:spcBef>
                <a:spcPts val="0"/>
              </a:spcBef>
              <a:spcAft>
                <a:spcPts val="0"/>
              </a:spcAft>
              <a:buSzPts val="1300"/>
              <a:buChar char="●"/>
            </a:pPr>
            <a:r>
              <a:rPr lang="en"/>
              <a:t>Melvin :</a:t>
            </a:r>
            <a:endParaRPr/>
          </a:p>
          <a:p>
            <a:pPr indent="-298450" lvl="1" marL="914400" rtl="0" algn="l">
              <a:spcBef>
                <a:spcPts val="0"/>
              </a:spcBef>
              <a:spcAft>
                <a:spcPts val="0"/>
              </a:spcAft>
              <a:buSzPts val="1100"/>
              <a:buChar char="○"/>
            </a:pPr>
            <a:r>
              <a:rPr lang="en"/>
              <a:t>front-end, CSS et JavaScript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a:solidFill>
            <a:srgbClr val="F1C232"/>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François BANITZ</a:t>
            </a:r>
            <a:endParaRPr/>
          </a:p>
        </p:txBody>
      </p:sp>
      <p:sp>
        <p:nvSpPr>
          <p:cNvPr id="308" name="Google Shape;308;p18"/>
          <p:cNvSpPr txBox="1"/>
          <p:nvPr>
            <p:ph idx="1" type="body"/>
          </p:nvPr>
        </p:nvSpPr>
        <p:spPr>
          <a:xfrm>
            <a:off x="1303800" y="1990050"/>
            <a:ext cx="7030500" cy="25416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rmAutofit/>
          </a:bodyPr>
          <a:lstStyle/>
          <a:p>
            <a:pPr indent="-295275" lvl="0" marL="457200" rtl="0" algn="l">
              <a:lnSpc>
                <a:spcPct val="15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espace administrateur (gestion du site, accès à la base de données)</a:t>
            </a:r>
            <a:endParaRPr sz="1050">
              <a:solidFill>
                <a:srgbClr val="000000"/>
              </a:solidFill>
              <a:latin typeface="Arial"/>
              <a:ea typeface="Arial"/>
              <a:cs typeface="Arial"/>
              <a:sym typeface="Arial"/>
            </a:endParaRPr>
          </a:p>
          <a:p>
            <a:pPr indent="-295275" lvl="0" marL="457200" rtl="0" algn="l">
              <a:lnSpc>
                <a:spcPct val="15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CRUD des tables</a:t>
            </a:r>
            <a:endParaRPr sz="1050">
              <a:solidFill>
                <a:srgbClr val="000000"/>
              </a:solidFill>
              <a:latin typeface="Arial"/>
              <a:ea typeface="Arial"/>
              <a:cs typeface="Arial"/>
              <a:sym typeface="Arial"/>
            </a:endParaRPr>
          </a:p>
          <a:p>
            <a:pPr indent="-295275" lvl="0" marL="457200" rtl="0" algn="l">
              <a:lnSpc>
                <a:spcPct val="15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inscription &amp; connexion utilisateurs</a:t>
            </a:r>
            <a:endParaRPr sz="1050">
              <a:solidFill>
                <a:srgbClr val="000000"/>
              </a:solidFill>
              <a:latin typeface="Arial"/>
              <a:ea typeface="Arial"/>
              <a:cs typeface="Arial"/>
              <a:sym typeface="Arial"/>
            </a:endParaRPr>
          </a:p>
          <a:p>
            <a:pPr indent="-295275" lvl="0" marL="457200" rtl="0" algn="l">
              <a:lnSpc>
                <a:spcPct val="15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affichage automatisé des catégories et sous-catégories</a:t>
            </a:r>
            <a:endParaRPr sz="1050">
              <a:solidFill>
                <a:srgbClr val="000000"/>
              </a:solidFill>
              <a:latin typeface="Arial"/>
              <a:ea typeface="Arial"/>
              <a:cs typeface="Arial"/>
              <a:sym typeface="Arial"/>
            </a:endParaRPr>
          </a:p>
          <a:p>
            <a:pPr indent="-295275" lvl="0" marL="457200" rtl="0" algn="l">
              <a:lnSpc>
                <a:spcPct val="15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ajout des données définitives dans la base de données</a:t>
            </a:r>
            <a:endParaRPr sz="1050">
              <a:solidFill>
                <a:srgbClr val="000000"/>
              </a:solidFill>
              <a:latin typeface="Arial"/>
              <a:ea typeface="Arial"/>
              <a:cs typeface="Arial"/>
              <a:sym typeface="Arial"/>
            </a:endParaRPr>
          </a:p>
          <a:p>
            <a:pPr indent="-295275" lvl="0" marL="457200" rtl="0" algn="l">
              <a:lnSpc>
                <a:spcPct val="15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plan d'accès au magasin</a:t>
            </a:r>
            <a:endParaRPr sz="1050">
              <a:solidFill>
                <a:srgbClr val="000000"/>
              </a:solidFill>
              <a:latin typeface="Arial"/>
              <a:ea typeface="Arial"/>
              <a:cs typeface="Arial"/>
              <a:sym typeface="Arial"/>
            </a:endParaRPr>
          </a:p>
          <a:p>
            <a:pPr indent="-295275" lvl="0" marL="457200" rtl="0" algn="l">
              <a:lnSpc>
                <a:spcPct val="15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mise en place de certaines pages et gestion des liens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title"/>
          </p:nvPr>
        </p:nvSpPr>
        <p:spPr>
          <a:xfrm>
            <a:off x="1303800" y="598575"/>
            <a:ext cx="7030500" cy="999300"/>
          </a:xfrm>
          <a:prstGeom prst="rect">
            <a:avLst/>
          </a:prstGeom>
          <a:solidFill>
            <a:srgbClr val="F1C232"/>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Wassim KASSEM</a:t>
            </a:r>
            <a:endParaRPr/>
          </a:p>
        </p:txBody>
      </p:sp>
      <p:sp>
        <p:nvSpPr>
          <p:cNvPr id="314" name="Google Shape;314;p19"/>
          <p:cNvSpPr txBox="1"/>
          <p:nvPr>
            <p:ph idx="1" type="body"/>
          </p:nvPr>
        </p:nvSpPr>
        <p:spPr>
          <a:xfrm>
            <a:off x="1303800" y="1990050"/>
            <a:ext cx="7030500" cy="25416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rmAutofit/>
          </a:bodyPr>
          <a:lstStyle/>
          <a:p>
            <a:pPr indent="-295275" lvl="0" marL="457200" rtl="0" algn="l">
              <a:lnSpc>
                <a:spcPct val="15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page d'accueil</a:t>
            </a:r>
            <a:endParaRPr sz="1050">
              <a:solidFill>
                <a:srgbClr val="000000"/>
              </a:solidFill>
              <a:latin typeface="Arial"/>
              <a:ea typeface="Arial"/>
              <a:cs typeface="Arial"/>
              <a:sym typeface="Arial"/>
            </a:endParaRPr>
          </a:p>
          <a:p>
            <a:pPr indent="-295275" lvl="0" marL="457200" rtl="0" algn="l">
              <a:lnSpc>
                <a:spcPct val="15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aspect visuel avec Melvin</a:t>
            </a:r>
            <a:endParaRPr sz="1050">
              <a:solidFill>
                <a:srgbClr val="000000"/>
              </a:solidFill>
              <a:latin typeface="Arial"/>
              <a:ea typeface="Arial"/>
              <a:cs typeface="Arial"/>
              <a:sym typeface="Arial"/>
            </a:endParaRPr>
          </a:p>
          <a:p>
            <a:pPr indent="-295275" lvl="0" marL="457200" rtl="0" algn="l">
              <a:lnSpc>
                <a:spcPct val="15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header et footer</a:t>
            </a:r>
            <a:endParaRPr sz="1050">
              <a:solidFill>
                <a:srgbClr val="000000"/>
              </a:solidFill>
              <a:latin typeface="Arial"/>
              <a:ea typeface="Arial"/>
              <a:cs typeface="Arial"/>
              <a:sym typeface="Arial"/>
            </a:endParaRPr>
          </a:p>
          <a:p>
            <a:pPr indent="-295275" lvl="0" marL="457200" rtl="0" algn="l">
              <a:lnSpc>
                <a:spcPct val="15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liens des catégories sur la page d'accueil</a:t>
            </a:r>
            <a:endParaRPr sz="1050">
              <a:solidFill>
                <a:srgbClr val="000000"/>
              </a:solidFill>
              <a:latin typeface="Arial"/>
              <a:ea typeface="Arial"/>
              <a:cs typeface="Arial"/>
              <a:sym typeface="Arial"/>
            </a:endParaRPr>
          </a:p>
          <a:p>
            <a:pPr indent="-295275" lvl="0" marL="457200" rtl="0" algn="l">
              <a:lnSpc>
                <a:spcPct val="15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recherches approfondies sur la législation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a:solidFill>
            <a:srgbClr val="F1C232"/>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Melvin DOUCET</a:t>
            </a:r>
            <a:endParaRPr/>
          </a:p>
        </p:txBody>
      </p:sp>
      <p:sp>
        <p:nvSpPr>
          <p:cNvPr id="320" name="Google Shape;320;p20"/>
          <p:cNvSpPr txBox="1"/>
          <p:nvPr>
            <p:ph idx="1" type="body"/>
          </p:nvPr>
        </p:nvSpPr>
        <p:spPr>
          <a:xfrm>
            <a:off x="1303800" y="1990050"/>
            <a:ext cx="7030500" cy="25416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rmAutofit/>
          </a:bodyPr>
          <a:lstStyle/>
          <a:p>
            <a:pPr indent="-295275" lvl="0" marL="457200" rtl="0" algn="l">
              <a:lnSpc>
                <a:spcPct val="15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pages de produit individuel (modèle, contrôleur et vue)</a:t>
            </a:r>
            <a:endParaRPr sz="1050">
              <a:solidFill>
                <a:srgbClr val="000000"/>
              </a:solidFill>
              <a:latin typeface="Arial"/>
              <a:ea typeface="Arial"/>
              <a:cs typeface="Arial"/>
              <a:sym typeface="Arial"/>
            </a:endParaRPr>
          </a:p>
          <a:p>
            <a:pPr indent="-295275" lvl="0" marL="457200" rtl="0" algn="l">
              <a:lnSpc>
                <a:spcPct val="15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Page d'accueil, header et footer</a:t>
            </a:r>
            <a:endParaRPr sz="1050">
              <a:solidFill>
                <a:srgbClr val="000000"/>
              </a:solidFill>
              <a:latin typeface="Arial"/>
              <a:ea typeface="Arial"/>
              <a:cs typeface="Arial"/>
              <a:sym typeface="Arial"/>
            </a:endParaRPr>
          </a:p>
          <a:p>
            <a:pPr indent="-295275" lvl="0" marL="457200" rtl="0" algn="l">
              <a:lnSpc>
                <a:spcPct val="15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Front-end, aspect visuel du site (avec Bootstrap) avec Wassim</a:t>
            </a:r>
            <a:endParaRPr sz="1050">
              <a:solidFill>
                <a:srgbClr val="000000"/>
              </a:solidFill>
              <a:latin typeface="Arial"/>
              <a:ea typeface="Arial"/>
              <a:cs typeface="Arial"/>
              <a:sym typeface="Arial"/>
            </a:endParaRPr>
          </a:p>
          <a:p>
            <a:pPr indent="-295275" lvl="0" marL="457200" rtl="0" algn="l">
              <a:lnSpc>
                <a:spcPct val="15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JavaScript : génération de suggestions de pseudonymes aléatoires dans les formulaires</a:t>
            </a:r>
            <a:endParaRPr sz="1050">
              <a:solidFill>
                <a:srgbClr val="000000"/>
              </a:solidFill>
              <a:latin typeface="Arial"/>
              <a:ea typeface="Arial"/>
              <a:cs typeface="Arial"/>
              <a:sym typeface="Arial"/>
            </a:endParaRPr>
          </a:p>
          <a:p>
            <a:pPr indent="-295275" lvl="0" marL="457200" rtl="0" algn="l">
              <a:lnSpc>
                <a:spcPct val="15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Recherche d'images libres de droits pour les fixtures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1303800" y="598575"/>
            <a:ext cx="7030500" cy="999300"/>
          </a:xfrm>
          <a:prstGeom prst="rect">
            <a:avLst/>
          </a:prstGeom>
          <a:solidFill>
            <a:srgbClr val="F1C232"/>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a:t>Matthieu SCHERER</a:t>
            </a:r>
            <a:endParaRPr/>
          </a:p>
        </p:txBody>
      </p:sp>
      <p:sp>
        <p:nvSpPr>
          <p:cNvPr id="326" name="Google Shape;326;p21"/>
          <p:cNvSpPr txBox="1"/>
          <p:nvPr>
            <p:ph idx="1" type="body"/>
          </p:nvPr>
        </p:nvSpPr>
        <p:spPr>
          <a:xfrm>
            <a:off x="1303800" y="1990050"/>
            <a:ext cx="7030500" cy="2541600"/>
          </a:xfrm>
          <a:prstGeom prst="rect">
            <a:avLst/>
          </a:prstGeom>
          <a:ln cap="flat" cmpd="sng" w="9525">
            <a:solidFill>
              <a:srgbClr val="000000"/>
            </a:solidFill>
            <a:prstDash val="solid"/>
            <a:round/>
            <a:headEnd len="sm" w="sm" type="none"/>
            <a:tailEnd len="sm" w="sm" type="none"/>
          </a:ln>
        </p:spPr>
        <p:txBody>
          <a:bodyPr anchorCtr="0" anchor="ctr" bIns="91425" lIns="91425" spcFirstLastPara="1" rIns="91425" wrap="square" tIns="91425">
            <a:normAutofit/>
          </a:bodyPr>
          <a:lstStyle/>
          <a:p>
            <a:pPr indent="-295275" lvl="0" marL="457200" rtl="0" algn="l">
              <a:lnSpc>
                <a:spcPct val="15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création de la base de données</a:t>
            </a:r>
            <a:endParaRPr sz="1050">
              <a:solidFill>
                <a:srgbClr val="000000"/>
              </a:solidFill>
              <a:latin typeface="Arial"/>
              <a:ea typeface="Arial"/>
              <a:cs typeface="Arial"/>
              <a:sym typeface="Arial"/>
            </a:endParaRPr>
          </a:p>
          <a:p>
            <a:pPr indent="-295275" lvl="0" marL="457200" rtl="0" algn="l">
              <a:lnSpc>
                <a:spcPct val="15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page contact avec envoi d'email automatique</a:t>
            </a:r>
            <a:endParaRPr sz="1050">
              <a:solidFill>
                <a:srgbClr val="000000"/>
              </a:solidFill>
              <a:latin typeface="Arial"/>
              <a:ea typeface="Arial"/>
              <a:cs typeface="Arial"/>
              <a:sym typeface="Arial"/>
            </a:endParaRPr>
          </a:p>
          <a:p>
            <a:pPr indent="-295275" lvl="0" marL="457200" rtl="0" algn="l">
              <a:lnSpc>
                <a:spcPct val="15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page inscription Newsletter avec envoi d'email automatique </a:t>
            </a:r>
            <a:endParaRPr sz="1050">
              <a:solidFill>
                <a:srgbClr val="000000"/>
              </a:solidFill>
              <a:latin typeface="Arial"/>
              <a:ea typeface="Arial"/>
              <a:cs typeface="Arial"/>
              <a:sym typeface="Arial"/>
            </a:endParaRPr>
          </a:p>
          <a:p>
            <a:pPr indent="-295275" lvl="0" marL="457200" rtl="0" algn="l">
              <a:lnSpc>
                <a:spcPct val="15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affichage automatisé des produits</a:t>
            </a:r>
            <a:endParaRPr sz="1050">
              <a:solidFill>
                <a:srgbClr val="000000"/>
              </a:solidFill>
              <a:latin typeface="Arial"/>
              <a:ea typeface="Arial"/>
              <a:cs typeface="Arial"/>
              <a:sym typeface="Arial"/>
            </a:endParaRPr>
          </a:p>
          <a:p>
            <a:pPr indent="-295275" lvl="0" marL="457200" rtl="0" algn="l">
              <a:lnSpc>
                <a:spcPct val="15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contrôleurs catégories et sous-catégories</a:t>
            </a:r>
            <a:endParaRPr sz="1050">
              <a:solidFill>
                <a:srgbClr val="000000"/>
              </a:solidFill>
              <a:latin typeface="Arial"/>
              <a:ea typeface="Arial"/>
              <a:cs typeface="Arial"/>
              <a:sym typeface="Arial"/>
            </a:endParaRPr>
          </a:p>
          <a:p>
            <a:pPr indent="-295275" lvl="0" marL="457200" rtl="0" algn="l">
              <a:lnSpc>
                <a:spcPct val="150000"/>
              </a:lnSpc>
              <a:spcBef>
                <a:spcPts val="0"/>
              </a:spcBef>
              <a:spcAft>
                <a:spcPts val="0"/>
              </a:spcAft>
              <a:buClr>
                <a:srgbClr val="000000"/>
              </a:buClr>
              <a:buSzPts val="1050"/>
              <a:buFont typeface="Arial"/>
              <a:buChar char="●"/>
            </a:pPr>
            <a:r>
              <a:rPr lang="en" sz="1050">
                <a:solidFill>
                  <a:srgbClr val="000000"/>
                </a:solidFill>
                <a:latin typeface="Arial"/>
                <a:ea typeface="Arial"/>
                <a:cs typeface="Arial"/>
                <a:sym typeface="Arial"/>
              </a:rPr>
              <a:t>page panier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