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7" r:id="rId5"/>
    <p:sldId id="313" r:id="rId6"/>
    <p:sldId id="270" r:id="rId7"/>
    <p:sldId id="271" r:id="rId8"/>
    <p:sldId id="272" r:id="rId9"/>
    <p:sldId id="273" r:id="rId10"/>
    <p:sldId id="274" r:id="rId11"/>
    <p:sldId id="275" r:id="rId12"/>
    <p:sldId id="258" r:id="rId13"/>
    <p:sldId id="276" r:id="rId14"/>
    <p:sldId id="277" r:id="rId15"/>
    <p:sldId id="314"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thy Dingemanse" initials="CD" lastIdx="11" clrIdx="0">
    <p:extLst>
      <p:ext uri="{19B8F6BF-5375-455C-9EA6-DF929625EA0E}">
        <p15:presenceInfo xmlns:p15="http://schemas.microsoft.com/office/powerpoint/2012/main" userId="Cathy Dingemans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A00"/>
    <a:srgbClr val="EDB1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ECDA50-1193-4F86-9BCE-D61CA454DED6}" v="46" dt="2020-03-25T13:49:19.302"/>
  </p1510:revLst>
</p1510:revInfo>
</file>

<file path=ppt/tableStyles.xml><?xml version="1.0" encoding="utf-8"?>
<a:tblStyleLst xmlns:a="http://schemas.openxmlformats.org/drawingml/2006/main" def="{5C22544A-7EE6-4342-B048-85BDC9FD1C3A}">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13"/>
    <p:restoredTop sz="94607"/>
  </p:normalViewPr>
  <p:slideViewPr>
    <p:cSldViewPr snapToGrid="0" snapToObjects="1">
      <p:cViewPr varScale="1">
        <p:scale>
          <a:sx n="108" d="100"/>
          <a:sy n="108" d="100"/>
        </p:scale>
        <p:origin x="52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an Boer" userId="0cdfa699d55e43c7" providerId="LiveId" clId="{B3A8EC98-54B4-4789-8EB1-39E9F951556A}"/>
    <pc:docChg chg="modSld">
      <pc:chgData name="Johan Boer" userId="0cdfa699d55e43c7" providerId="LiveId" clId="{B3A8EC98-54B4-4789-8EB1-39E9F951556A}" dt="2020-03-25T15:55:36.602" v="0" actId="20577"/>
      <pc:docMkLst>
        <pc:docMk/>
      </pc:docMkLst>
      <pc:sldChg chg="modSp">
        <pc:chgData name="Johan Boer" userId="0cdfa699d55e43c7" providerId="LiveId" clId="{B3A8EC98-54B4-4789-8EB1-39E9F951556A}" dt="2020-03-25T15:55:36.602" v="0" actId="20577"/>
        <pc:sldMkLst>
          <pc:docMk/>
          <pc:sldMk cId="4063611383" sldId="271"/>
        </pc:sldMkLst>
        <pc:spChg chg="mod">
          <ac:chgData name="Johan Boer" userId="0cdfa699d55e43c7" providerId="LiveId" clId="{B3A8EC98-54B4-4789-8EB1-39E9F951556A}" dt="2020-03-25T15:55:36.602" v="0" actId="20577"/>
          <ac:spMkLst>
            <pc:docMk/>
            <pc:sldMk cId="4063611383" sldId="271"/>
            <ac:spMk id="3" creationId="{9FA2AF98-F327-9346-925A-FA042A5119C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DBB31BDD-79B1-4590-8D13-3597639F70C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nl-NL"/>
          </a:p>
        </p:txBody>
      </p:sp>
      <p:sp>
        <p:nvSpPr>
          <p:cNvPr id="3" name="Tijdelijke aanduiding voor datum 2">
            <a:extLst>
              <a:ext uri="{FF2B5EF4-FFF2-40B4-BE49-F238E27FC236}">
                <a16:creationId xmlns:a16="http://schemas.microsoft.com/office/drawing/2014/main" id="{6054C896-4EFB-46DD-9C4E-C68BB3CDF1AE}"/>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6D0112F3-162C-45C4-A372-1DD5C6E95559}" type="datetimeFigureOut">
              <a:rPr lang="nl-NL"/>
              <a:pPr>
                <a:defRPr/>
              </a:pPr>
              <a:t>25-3-2020</a:t>
            </a:fld>
            <a:endParaRPr lang="nl-NL"/>
          </a:p>
        </p:txBody>
      </p:sp>
      <p:sp>
        <p:nvSpPr>
          <p:cNvPr id="4" name="Tijdelijke aanduiding voor dia-afbeelding 3">
            <a:extLst>
              <a:ext uri="{FF2B5EF4-FFF2-40B4-BE49-F238E27FC236}">
                <a16:creationId xmlns:a16="http://schemas.microsoft.com/office/drawing/2014/main" id="{B59CE8E5-E866-42BC-B063-9ACC46C47532}"/>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a:extLst>
              <a:ext uri="{FF2B5EF4-FFF2-40B4-BE49-F238E27FC236}">
                <a16:creationId xmlns:a16="http://schemas.microsoft.com/office/drawing/2014/main" id="{00A6DD83-8A6E-484C-BBEB-E4785192108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p>
        </p:txBody>
      </p:sp>
      <p:sp>
        <p:nvSpPr>
          <p:cNvPr id="6" name="Tijdelijke aanduiding voor voettekst 5">
            <a:extLst>
              <a:ext uri="{FF2B5EF4-FFF2-40B4-BE49-F238E27FC236}">
                <a16:creationId xmlns:a16="http://schemas.microsoft.com/office/drawing/2014/main" id="{B53C0D87-48E6-4EE7-818A-0E721888524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nl-NL"/>
          </a:p>
        </p:txBody>
      </p:sp>
      <p:sp>
        <p:nvSpPr>
          <p:cNvPr id="7" name="Tijdelijke aanduiding voor dianummer 6">
            <a:extLst>
              <a:ext uri="{FF2B5EF4-FFF2-40B4-BE49-F238E27FC236}">
                <a16:creationId xmlns:a16="http://schemas.microsoft.com/office/drawing/2014/main" id="{D3583ED6-9A21-499C-94B4-E4E7CF78495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E5539CD-8756-42BC-A777-13687D98023B}" type="slidenum">
              <a:rPr lang="nl-NL" altLang="nl-NL"/>
              <a:pPr/>
              <a:t>‹nr.›</a:t>
            </a:fld>
            <a:endParaRPr lang="nl-NL" altLang="nl-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4">
            <a:extLst>
              <a:ext uri="{FF2B5EF4-FFF2-40B4-BE49-F238E27FC236}">
                <a16:creationId xmlns:a16="http://schemas.microsoft.com/office/drawing/2014/main" id="{89AF36EE-5EC7-44ED-B7FE-C77865F20382}"/>
              </a:ext>
            </a:extLst>
          </p:cNvPr>
          <p:cNvSpPr>
            <a:spLocks noGrp="1"/>
          </p:cNvSpPr>
          <p:nvPr>
            <p:ph type="ftr" sz="quarter" idx="10"/>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A6A6146-7CB0-4623-AA29-16663CF2B2A2}"/>
              </a:ext>
            </a:extLst>
          </p:cNvPr>
          <p:cNvSpPr>
            <a:spLocks noGrp="1"/>
          </p:cNvSpPr>
          <p:nvPr>
            <p:ph type="sldNum" sz="quarter" idx="11"/>
          </p:nvPr>
        </p:nvSpPr>
        <p:spPr/>
        <p:txBody>
          <a:bodyPr/>
          <a:lstStyle>
            <a:lvl1pPr>
              <a:defRPr/>
            </a:lvl1pPr>
          </a:lstStyle>
          <a:p>
            <a:fld id="{1FB932DF-1D64-41DB-9634-D0E4CDBE2166}" type="slidenum">
              <a:rPr lang="en-US" altLang="nl-NL"/>
              <a:pPr/>
              <a:t>‹nr.›</a:t>
            </a:fld>
            <a:endParaRPr lang="en-US" altLang="nl-NL"/>
          </a:p>
        </p:txBody>
      </p:sp>
    </p:spTree>
    <p:extLst>
      <p:ext uri="{BB962C8B-B14F-4D97-AF65-F5344CB8AC3E}">
        <p14:creationId xmlns:p14="http://schemas.microsoft.com/office/powerpoint/2010/main" val="245562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8A39F-32DE-4C42-A500-EA4D32B1A9CF}"/>
              </a:ext>
            </a:extLst>
          </p:cNvPr>
          <p:cNvSpPr>
            <a:spLocks noGrp="1"/>
          </p:cNvSpPr>
          <p:nvPr>
            <p:ph type="dt" sz="half" idx="10"/>
          </p:nvPr>
        </p:nvSpPr>
        <p:spPr/>
        <p:txBody>
          <a:bodyPr/>
          <a:lstStyle>
            <a:lvl1pPr>
              <a:defRPr/>
            </a:lvl1pPr>
          </a:lstStyle>
          <a:p>
            <a:pPr>
              <a:defRPr/>
            </a:pPr>
            <a:fld id="{9164E6FC-0722-4E5B-A400-6F03A3106C0B}" type="datetimeFigureOut">
              <a:rPr lang="en-US"/>
              <a:pPr>
                <a:defRPr/>
              </a:pPr>
              <a:t>3/25/2020</a:t>
            </a:fld>
            <a:endParaRPr lang="en-US"/>
          </a:p>
        </p:txBody>
      </p:sp>
      <p:sp>
        <p:nvSpPr>
          <p:cNvPr id="5" name="Footer Placeholder 4">
            <a:extLst>
              <a:ext uri="{FF2B5EF4-FFF2-40B4-BE49-F238E27FC236}">
                <a16:creationId xmlns:a16="http://schemas.microsoft.com/office/drawing/2014/main" id="{3A6716DE-199C-4762-BBCC-960F50308BE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A3CF370-814D-47AB-AA4E-0E1D2152745C}"/>
              </a:ext>
            </a:extLst>
          </p:cNvPr>
          <p:cNvSpPr>
            <a:spLocks noGrp="1"/>
          </p:cNvSpPr>
          <p:nvPr>
            <p:ph type="sldNum" sz="quarter" idx="12"/>
          </p:nvPr>
        </p:nvSpPr>
        <p:spPr/>
        <p:txBody>
          <a:bodyPr/>
          <a:lstStyle>
            <a:lvl1pPr>
              <a:defRPr/>
            </a:lvl1pPr>
          </a:lstStyle>
          <a:p>
            <a:fld id="{2F0AF680-BF2A-4BF1-B85E-1AA1F8380630}" type="slidenum">
              <a:rPr lang="en-US" altLang="nl-NL"/>
              <a:pPr/>
              <a:t>‹nr.›</a:t>
            </a:fld>
            <a:endParaRPr lang="en-US" altLang="nl-NL"/>
          </a:p>
        </p:txBody>
      </p:sp>
    </p:spTree>
    <p:extLst>
      <p:ext uri="{BB962C8B-B14F-4D97-AF65-F5344CB8AC3E}">
        <p14:creationId xmlns:p14="http://schemas.microsoft.com/office/powerpoint/2010/main" val="2051065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0BA93D-26ED-43B3-8377-45541FB47C06}"/>
              </a:ext>
            </a:extLst>
          </p:cNvPr>
          <p:cNvSpPr>
            <a:spLocks noGrp="1"/>
          </p:cNvSpPr>
          <p:nvPr>
            <p:ph type="dt" sz="half" idx="10"/>
          </p:nvPr>
        </p:nvSpPr>
        <p:spPr/>
        <p:txBody>
          <a:bodyPr/>
          <a:lstStyle>
            <a:lvl1pPr>
              <a:defRPr/>
            </a:lvl1pPr>
          </a:lstStyle>
          <a:p>
            <a:pPr>
              <a:defRPr/>
            </a:pPr>
            <a:fld id="{9E757723-ADE2-466F-A7C7-9BA250B02D1B}" type="datetimeFigureOut">
              <a:rPr lang="en-US"/>
              <a:pPr>
                <a:defRPr/>
              </a:pPr>
              <a:t>3/25/2020</a:t>
            </a:fld>
            <a:endParaRPr lang="en-US"/>
          </a:p>
        </p:txBody>
      </p:sp>
      <p:sp>
        <p:nvSpPr>
          <p:cNvPr id="5" name="Footer Placeholder 4">
            <a:extLst>
              <a:ext uri="{FF2B5EF4-FFF2-40B4-BE49-F238E27FC236}">
                <a16:creationId xmlns:a16="http://schemas.microsoft.com/office/drawing/2014/main" id="{8F50C522-B2E4-4F9F-9E7E-673951BBDBC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E2D138F-6356-463D-AB8C-F9F14E1EC7F9}"/>
              </a:ext>
            </a:extLst>
          </p:cNvPr>
          <p:cNvSpPr>
            <a:spLocks noGrp="1"/>
          </p:cNvSpPr>
          <p:nvPr>
            <p:ph type="sldNum" sz="quarter" idx="12"/>
          </p:nvPr>
        </p:nvSpPr>
        <p:spPr/>
        <p:txBody>
          <a:bodyPr/>
          <a:lstStyle>
            <a:lvl1pPr>
              <a:defRPr/>
            </a:lvl1pPr>
          </a:lstStyle>
          <a:p>
            <a:fld id="{BE3DF3F2-94A3-4DB7-A21C-7D0210C4A27E}" type="slidenum">
              <a:rPr lang="en-US" altLang="nl-NL"/>
              <a:pPr/>
              <a:t>‹nr.›</a:t>
            </a:fld>
            <a:endParaRPr lang="en-US" altLang="nl-NL"/>
          </a:p>
        </p:txBody>
      </p:sp>
    </p:spTree>
    <p:extLst>
      <p:ext uri="{BB962C8B-B14F-4D97-AF65-F5344CB8AC3E}">
        <p14:creationId xmlns:p14="http://schemas.microsoft.com/office/powerpoint/2010/main" val="4016576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Date Placeholder 3">
            <a:extLst>
              <a:ext uri="{FF2B5EF4-FFF2-40B4-BE49-F238E27FC236}">
                <a16:creationId xmlns:a16="http://schemas.microsoft.com/office/drawing/2014/main" id="{A2F1FC43-D74B-49B8-B4EE-71B2D3DD5A88}"/>
              </a:ext>
            </a:extLst>
          </p:cNvPr>
          <p:cNvSpPr>
            <a:spLocks noGrp="1"/>
          </p:cNvSpPr>
          <p:nvPr>
            <p:ph type="dt" sz="half" idx="10"/>
          </p:nvPr>
        </p:nvSpPr>
        <p:spPr/>
        <p:txBody>
          <a:bodyPr/>
          <a:lstStyle>
            <a:lvl1pPr>
              <a:defRPr/>
            </a:lvl1pPr>
          </a:lstStyle>
          <a:p>
            <a:pPr>
              <a:defRPr/>
            </a:pPr>
            <a:fld id="{0F0EBE56-2A4A-44D8-BBB2-2695C4EBF403}" type="datetimeFigureOut">
              <a:rPr lang="en-US"/>
              <a:pPr>
                <a:defRPr/>
              </a:pPr>
              <a:t>3/25/2020</a:t>
            </a:fld>
            <a:endParaRPr lang="en-US"/>
          </a:p>
        </p:txBody>
      </p:sp>
      <p:sp>
        <p:nvSpPr>
          <p:cNvPr id="4" name="Footer Placeholder 4">
            <a:extLst>
              <a:ext uri="{FF2B5EF4-FFF2-40B4-BE49-F238E27FC236}">
                <a16:creationId xmlns:a16="http://schemas.microsoft.com/office/drawing/2014/main" id="{09A4C1F2-4738-4570-A017-C4BD297BE42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D577D8E-BBFB-44DA-9BFA-A6173532A0FB}"/>
              </a:ext>
            </a:extLst>
          </p:cNvPr>
          <p:cNvSpPr>
            <a:spLocks noGrp="1"/>
          </p:cNvSpPr>
          <p:nvPr>
            <p:ph type="sldNum" sz="quarter" idx="12"/>
          </p:nvPr>
        </p:nvSpPr>
        <p:spPr/>
        <p:txBody>
          <a:bodyPr/>
          <a:lstStyle>
            <a:lvl1pPr>
              <a:defRPr/>
            </a:lvl1pPr>
          </a:lstStyle>
          <a:p>
            <a:fld id="{4A145105-9E71-4802-B582-EFCC36E3F944}" type="slidenum">
              <a:rPr lang="en-US" altLang="nl-NL"/>
              <a:pPr/>
              <a:t>‹nr.›</a:t>
            </a:fld>
            <a:endParaRPr lang="en-US" altLang="nl-NL"/>
          </a:p>
        </p:txBody>
      </p:sp>
    </p:spTree>
    <p:extLst>
      <p:ext uri="{BB962C8B-B14F-4D97-AF65-F5344CB8AC3E}">
        <p14:creationId xmlns:p14="http://schemas.microsoft.com/office/powerpoint/2010/main" val="150865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3A72B-C046-4C5D-B59E-0C8C8855DD0F}"/>
              </a:ext>
            </a:extLst>
          </p:cNvPr>
          <p:cNvSpPr>
            <a:spLocks noGrp="1"/>
          </p:cNvSpPr>
          <p:nvPr>
            <p:ph type="dt" sz="half" idx="10"/>
          </p:nvPr>
        </p:nvSpPr>
        <p:spPr/>
        <p:txBody>
          <a:bodyPr/>
          <a:lstStyle>
            <a:lvl1pPr>
              <a:defRPr/>
            </a:lvl1pPr>
          </a:lstStyle>
          <a:p>
            <a:pPr>
              <a:defRPr/>
            </a:pPr>
            <a:fld id="{087AFBF1-C536-42C0-AA82-068127D92549}" type="datetimeFigureOut">
              <a:rPr lang="en-US"/>
              <a:pPr>
                <a:defRPr/>
              </a:pPr>
              <a:t>3/25/2020</a:t>
            </a:fld>
            <a:endParaRPr lang="en-US"/>
          </a:p>
        </p:txBody>
      </p:sp>
      <p:sp>
        <p:nvSpPr>
          <p:cNvPr id="5" name="Footer Placeholder 4">
            <a:extLst>
              <a:ext uri="{FF2B5EF4-FFF2-40B4-BE49-F238E27FC236}">
                <a16:creationId xmlns:a16="http://schemas.microsoft.com/office/drawing/2014/main" id="{680A92F6-B13A-4A6B-A50C-58F6DBD476E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089849D-4428-4E6D-8B79-541FC74BBB94}"/>
              </a:ext>
            </a:extLst>
          </p:cNvPr>
          <p:cNvSpPr>
            <a:spLocks noGrp="1"/>
          </p:cNvSpPr>
          <p:nvPr>
            <p:ph type="sldNum" sz="quarter" idx="12"/>
          </p:nvPr>
        </p:nvSpPr>
        <p:spPr/>
        <p:txBody>
          <a:bodyPr/>
          <a:lstStyle>
            <a:lvl1pPr>
              <a:defRPr/>
            </a:lvl1pPr>
          </a:lstStyle>
          <a:p>
            <a:fld id="{FD206466-B2C6-4196-A9AA-D96846B3A3FB}" type="slidenum">
              <a:rPr lang="en-US" altLang="nl-NL"/>
              <a:pPr/>
              <a:t>‹nr.›</a:t>
            </a:fld>
            <a:endParaRPr lang="en-US" altLang="nl-NL"/>
          </a:p>
        </p:txBody>
      </p:sp>
    </p:spTree>
    <p:extLst>
      <p:ext uri="{BB962C8B-B14F-4D97-AF65-F5344CB8AC3E}">
        <p14:creationId xmlns:p14="http://schemas.microsoft.com/office/powerpoint/2010/main" val="192338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940807-9D9D-499B-B8B9-A62481A25AE3}"/>
              </a:ext>
            </a:extLst>
          </p:cNvPr>
          <p:cNvSpPr>
            <a:spLocks noGrp="1"/>
          </p:cNvSpPr>
          <p:nvPr>
            <p:ph type="dt" sz="half" idx="10"/>
          </p:nvPr>
        </p:nvSpPr>
        <p:spPr/>
        <p:txBody>
          <a:bodyPr/>
          <a:lstStyle>
            <a:lvl1pPr>
              <a:defRPr/>
            </a:lvl1pPr>
          </a:lstStyle>
          <a:p>
            <a:pPr>
              <a:defRPr/>
            </a:pPr>
            <a:fld id="{0D13A7A0-3736-451F-BD5A-9EF45F2ADFE3}" type="datetimeFigureOut">
              <a:rPr lang="en-US"/>
              <a:pPr>
                <a:defRPr/>
              </a:pPr>
              <a:t>3/25/2020</a:t>
            </a:fld>
            <a:endParaRPr lang="en-US"/>
          </a:p>
        </p:txBody>
      </p:sp>
      <p:sp>
        <p:nvSpPr>
          <p:cNvPr id="5" name="Footer Placeholder 4">
            <a:extLst>
              <a:ext uri="{FF2B5EF4-FFF2-40B4-BE49-F238E27FC236}">
                <a16:creationId xmlns:a16="http://schemas.microsoft.com/office/drawing/2014/main" id="{DF85A96D-AABD-48D5-A814-F9817506B23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41C9F57-1D3D-4076-A2D2-A6C308746007}"/>
              </a:ext>
            </a:extLst>
          </p:cNvPr>
          <p:cNvSpPr>
            <a:spLocks noGrp="1"/>
          </p:cNvSpPr>
          <p:nvPr>
            <p:ph type="sldNum" sz="quarter" idx="12"/>
          </p:nvPr>
        </p:nvSpPr>
        <p:spPr/>
        <p:txBody>
          <a:bodyPr/>
          <a:lstStyle>
            <a:lvl1pPr>
              <a:defRPr/>
            </a:lvl1pPr>
          </a:lstStyle>
          <a:p>
            <a:fld id="{A9013972-BBFC-4209-9A34-DBA0F7B269C3}" type="slidenum">
              <a:rPr lang="en-US" altLang="nl-NL"/>
              <a:pPr/>
              <a:t>‹nr.›</a:t>
            </a:fld>
            <a:endParaRPr lang="en-US" altLang="nl-NL"/>
          </a:p>
        </p:txBody>
      </p:sp>
    </p:spTree>
    <p:extLst>
      <p:ext uri="{BB962C8B-B14F-4D97-AF65-F5344CB8AC3E}">
        <p14:creationId xmlns:p14="http://schemas.microsoft.com/office/powerpoint/2010/main" val="333746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CCF7F4D-5F66-4A2F-816A-232C5C476477}"/>
              </a:ext>
            </a:extLst>
          </p:cNvPr>
          <p:cNvSpPr>
            <a:spLocks noGrp="1"/>
          </p:cNvSpPr>
          <p:nvPr>
            <p:ph type="dt" sz="half" idx="10"/>
          </p:nvPr>
        </p:nvSpPr>
        <p:spPr/>
        <p:txBody>
          <a:bodyPr/>
          <a:lstStyle>
            <a:lvl1pPr>
              <a:defRPr/>
            </a:lvl1pPr>
          </a:lstStyle>
          <a:p>
            <a:pPr>
              <a:defRPr/>
            </a:pPr>
            <a:fld id="{A117139E-9178-4202-9C66-EA6D7D038F8B}" type="datetimeFigureOut">
              <a:rPr lang="en-US"/>
              <a:pPr>
                <a:defRPr/>
              </a:pPr>
              <a:t>3/25/2020</a:t>
            </a:fld>
            <a:endParaRPr lang="en-US"/>
          </a:p>
        </p:txBody>
      </p:sp>
      <p:sp>
        <p:nvSpPr>
          <p:cNvPr id="6" name="Footer Placeholder 4">
            <a:extLst>
              <a:ext uri="{FF2B5EF4-FFF2-40B4-BE49-F238E27FC236}">
                <a16:creationId xmlns:a16="http://schemas.microsoft.com/office/drawing/2014/main" id="{D029DF43-B37C-4686-9BF9-876B04F3008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5F1AC10-BECA-4104-B88F-9BD106F057D9}"/>
              </a:ext>
            </a:extLst>
          </p:cNvPr>
          <p:cNvSpPr>
            <a:spLocks noGrp="1"/>
          </p:cNvSpPr>
          <p:nvPr>
            <p:ph type="sldNum" sz="quarter" idx="12"/>
          </p:nvPr>
        </p:nvSpPr>
        <p:spPr/>
        <p:txBody>
          <a:bodyPr/>
          <a:lstStyle>
            <a:lvl1pPr>
              <a:defRPr/>
            </a:lvl1pPr>
          </a:lstStyle>
          <a:p>
            <a:fld id="{3DC4D825-9C10-4BC2-9664-318A0548F619}" type="slidenum">
              <a:rPr lang="en-US" altLang="nl-NL"/>
              <a:pPr/>
              <a:t>‹nr.›</a:t>
            </a:fld>
            <a:endParaRPr lang="en-US" altLang="nl-NL"/>
          </a:p>
        </p:txBody>
      </p:sp>
    </p:spTree>
    <p:extLst>
      <p:ext uri="{BB962C8B-B14F-4D97-AF65-F5344CB8AC3E}">
        <p14:creationId xmlns:p14="http://schemas.microsoft.com/office/powerpoint/2010/main" val="1681489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3FEE082-D2EE-41BD-B26F-1024CAA7297F}"/>
              </a:ext>
            </a:extLst>
          </p:cNvPr>
          <p:cNvSpPr>
            <a:spLocks noGrp="1"/>
          </p:cNvSpPr>
          <p:nvPr>
            <p:ph type="dt" sz="half" idx="10"/>
          </p:nvPr>
        </p:nvSpPr>
        <p:spPr/>
        <p:txBody>
          <a:bodyPr/>
          <a:lstStyle>
            <a:lvl1pPr>
              <a:defRPr/>
            </a:lvl1pPr>
          </a:lstStyle>
          <a:p>
            <a:pPr>
              <a:defRPr/>
            </a:pPr>
            <a:fld id="{762F8860-0D3A-418D-94A1-9DA76170302D}" type="datetimeFigureOut">
              <a:rPr lang="en-US"/>
              <a:pPr>
                <a:defRPr/>
              </a:pPr>
              <a:t>3/25/2020</a:t>
            </a:fld>
            <a:endParaRPr lang="en-US"/>
          </a:p>
        </p:txBody>
      </p:sp>
      <p:sp>
        <p:nvSpPr>
          <p:cNvPr id="8" name="Footer Placeholder 4">
            <a:extLst>
              <a:ext uri="{FF2B5EF4-FFF2-40B4-BE49-F238E27FC236}">
                <a16:creationId xmlns:a16="http://schemas.microsoft.com/office/drawing/2014/main" id="{D712AE52-5433-45DE-9C37-441AC2C5421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B347CCA5-8930-48D8-974C-653213E30A11}"/>
              </a:ext>
            </a:extLst>
          </p:cNvPr>
          <p:cNvSpPr>
            <a:spLocks noGrp="1"/>
          </p:cNvSpPr>
          <p:nvPr>
            <p:ph type="sldNum" sz="quarter" idx="12"/>
          </p:nvPr>
        </p:nvSpPr>
        <p:spPr/>
        <p:txBody>
          <a:bodyPr/>
          <a:lstStyle>
            <a:lvl1pPr>
              <a:defRPr/>
            </a:lvl1pPr>
          </a:lstStyle>
          <a:p>
            <a:fld id="{51FE58FC-CE31-4A29-9A26-BEF7FD0D2AA6}" type="slidenum">
              <a:rPr lang="en-US" altLang="nl-NL"/>
              <a:pPr/>
              <a:t>‹nr.›</a:t>
            </a:fld>
            <a:endParaRPr lang="en-US" altLang="nl-NL"/>
          </a:p>
        </p:txBody>
      </p:sp>
    </p:spTree>
    <p:extLst>
      <p:ext uri="{BB962C8B-B14F-4D97-AF65-F5344CB8AC3E}">
        <p14:creationId xmlns:p14="http://schemas.microsoft.com/office/powerpoint/2010/main" val="1826148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EAEF8F2-6CB6-4730-8426-6D055DC49CFA}"/>
              </a:ext>
            </a:extLst>
          </p:cNvPr>
          <p:cNvSpPr>
            <a:spLocks noGrp="1"/>
          </p:cNvSpPr>
          <p:nvPr>
            <p:ph type="dt" sz="half" idx="10"/>
          </p:nvPr>
        </p:nvSpPr>
        <p:spPr/>
        <p:txBody>
          <a:bodyPr/>
          <a:lstStyle>
            <a:lvl1pPr>
              <a:defRPr/>
            </a:lvl1pPr>
          </a:lstStyle>
          <a:p>
            <a:pPr>
              <a:defRPr/>
            </a:pPr>
            <a:fld id="{C845EE29-ACB3-4BDA-AB31-9544C7F19820}" type="datetimeFigureOut">
              <a:rPr lang="en-US"/>
              <a:pPr>
                <a:defRPr/>
              </a:pPr>
              <a:t>3/25/2020</a:t>
            </a:fld>
            <a:endParaRPr lang="en-US"/>
          </a:p>
        </p:txBody>
      </p:sp>
      <p:sp>
        <p:nvSpPr>
          <p:cNvPr id="4" name="Footer Placeholder 4">
            <a:extLst>
              <a:ext uri="{FF2B5EF4-FFF2-40B4-BE49-F238E27FC236}">
                <a16:creationId xmlns:a16="http://schemas.microsoft.com/office/drawing/2014/main" id="{8392CB5F-A252-4BCB-A3EF-11700946373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F5EE001-7EFE-4E12-8A9A-6DD3EE3F6AF7}"/>
              </a:ext>
            </a:extLst>
          </p:cNvPr>
          <p:cNvSpPr>
            <a:spLocks noGrp="1"/>
          </p:cNvSpPr>
          <p:nvPr>
            <p:ph type="sldNum" sz="quarter" idx="12"/>
          </p:nvPr>
        </p:nvSpPr>
        <p:spPr/>
        <p:txBody>
          <a:bodyPr/>
          <a:lstStyle>
            <a:lvl1pPr>
              <a:defRPr/>
            </a:lvl1pPr>
          </a:lstStyle>
          <a:p>
            <a:fld id="{4F31DD45-4011-4623-AD86-3ED56A90EE93}" type="slidenum">
              <a:rPr lang="en-US" altLang="nl-NL"/>
              <a:pPr/>
              <a:t>‹nr.›</a:t>
            </a:fld>
            <a:endParaRPr lang="en-US" altLang="nl-NL"/>
          </a:p>
        </p:txBody>
      </p:sp>
    </p:spTree>
    <p:extLst>
      <p:ext uri="{BB962C8B-B14F-4D97-AF65-F5344CB8AC3E}">
        <p14:creationId xmlns:p14="http://schemas.microsoft.com/office/powerpoint/2010/main" val="304438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E5F4890-447F-4FC7-A4B5-C79EB59584D0}"/>
              </a:ext>
            </a:extLst>
          </p:cNvPr>
          <p:cNvSpPr>
            <a:spLocks noGrp="1"/>
          </p:cNvSpPr>
          <p:nvPr>
            <p:ph type="dt" sz="half" idx="10"/>
          </p:nvPr>
        </p:nvSpPr>
        <p:spPr/>
        <p:txBody>
          <a:bodyPr/>
          <a:lstStyle>
            <a:lvl1pPr>
              <a:defRPr/>
            </a:lvl1pPr>
          </a:lstStyle>
          <a:p>
            <a:pPr>
              <a:defRPr/>
            </a:pPr>
            <a:fld id="{C4F644B8-EA31-4478-933A-4124B2228D6A}" type="datetimeFigureOut">
              <a:rPr lang="en-US"/>
              <a:pPr>
                <a:defRPr/>
              </a:pPr>
              <a:t>3/25/2020</a:t>
            </a:fld>
            <a:endParaRPr lang="en-US"/>
          </a:p>
        </p:txBody>
      </p:sp>
      <p:sp>
        <p:nvSpPr>
          <p:cNvPr id="3" name="Footer Placeholder 4">
            <a:extLst>
              <a:ext uri="{FF2B5EF4-FFF2-40B4-BE49-F238E27FC236}">
                <a16:creationId xmlns:a16="http://schemas.microsoft.com/office/drawing/2014/main" id="{9A41F533-61D8-4487-9F29-99FBB5C86D6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FA7DB09D-9590-46B6-9340-E0311FE858F5}"/>
              </a:ext>
            </a:extLst>
          </p:cNvPr>
          <p:cNvSpPr>
            <a:spLocks noGrp="1"/>
          </p:cNvSpPr>
          <p:nvPr>
            <p:ph type="sldNum" sz="quarter" idx="12"/>
          </p:nvPr>
        </p:nvSpPr>
        <p:spPr/>
        <p:txBody>
          <a:bodyPr/>
          <a:lstStyle>
            <a:lvl1pPr>
              <a:defRPr/>
            </a:lvl1pPr>
          </a:lstStyle>
          <a:p>
            <a:fld id="{30A041CF-5B5A-4EE3-BFF4-AF9C90AAD2DD}" type="slidenum">
              <a:rPr lang="en-US" altLang="nl-NL"/>
              <a:pPr/>
              <a:t>‹nr.›</a:t>
            </a:fld>
            <a:endParaRPr lang="en-US" altLang="nl-NL"/>
          </a:p>
        </p:txBody>
      </p:sp>
    </p:spTree>
    <p:extLst>
      <p:ext uri="{BB962C8B-B14F-4D97-AF65-F5344CB8AC3E}">
        <p14:creationId xmlns:p14="http://schemas.microsoft.com/office/powerpoint/2010/main" val="632056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50A923BD-64A7-4C69-B4A6-34F16D18D191}"/>
              </a:ext>
            </a:extLst>
          </p:cNvPr>
          <p:cNvSpPr>
            <a:spLocks noGrp="1"/>
          </p:cNvSpPr>
          <p:nvPr>
            <p:ph type="dt" sz="half" idx="10"/>
          </p:nvPr>
        </p:nvSpPr>
        <p:spPr/>
        <p:txBody>
          <a:bodyPr/>
          <a:lstStyle>
            <a:lvl1pPr>
              <a:defRPr/>
            </a:lvl1pPr>
          </a:lstStyle>
          <a:p>
            <a:pPr>
              <a:defRPr/>
            </a:pPr>
            <a:fld id="{961F0981-1943-4283-B7CA-D04C17180767}" type="datetimeFigureOut">
              <a:rPr lang="en-US"/>
              <a:pPr>
                <a:defRPr/>
              </a:pPr>
              <a:t>3/25/2020</a:t>
            </a:fld>
            <a:endParaRPr lang="en-US"/>
          </a:p>
        </p:txBody>
      </p:sp>
      <p:sp>
        <p:nvSpPr>
          <p:cNvPr id="6" name="Footer Placeholder 4">
            <a:extLst>
              <a:ext uri="{FF2B5EF4-FFF2-40B4-BE49-F238E27FC236}">
                <a16:creationId xmlns:a16="http://schemas.microsoft.com/office/drawing/2014/main" id="{2196FB71-84A3-49E2-8599-48A5EF3E8F9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84A50A2-C73F-4A1E-B30D-B3F55E084710}"/>
              </a:ext>
            </a:extLst>
          </p:cNvPr>
          <p:cNvSpPr>
            <a:spLocks noGrp="1"/>
          </p:cNvSpPr>
          <p:nvPr>
            <p:ph type="sldNum" sz="quarter" idx="12"/>
          </p:nvPr>
        </p:nvSpPr>
        <p:spPr/>
        <p:txBody>
          <a:bodyPr/>
          <a:lstStyle>
            <a:lvl1pPr>
              <a:defRPr/>
            </a:lvl1pPr>
          </a:lstStyle>
          <a:p>
            <a:fld id="{F20F2D53-B503-4645-9BCB-CCA1443267A3}" type="slidenum">
              <a:rPr lang="en-US" altLang="nl-NL"/>
              <a:pPr/>
              <a:t>‹nr.›</a:t>
            </a:fld>
            <a:endParaRPr lang="en-US" altLang="nl-NL"/>
          </a:p>
        </p:txBody>
      </p:sp>
    </p:spTree>
    <p:extLst>
      <p:ext uri="{BB962C8B-B14F-4D97-AF65-F5344CB8AC3E}">
        <p14:creationId xmlns:p14="http://schemas.microsoft.com/office/powerpoint/2010/main" val="45805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544BC7B-5CEA-48E8-B15C-BA0B736CF69D}"/>
              </a:ext>
            </a:extLst>
          </p:cNvPr>
          <p:cNvSpPr>
            <a:spLocks noGrp="1"/>
          </p:cNvSpPr>
          <p:nvPr>
            <p:ph type="dt" sz="half" idx="10"/>
          </p:nvPr>
        </p:nvSpPr>
        <p:spPr/>
        <p:txBody>
          <a:bodyPr/>
          <a:lstStyle>
            <a:lvl1pPr>
              <a:defRPr/>
            </a:lvl1pPr>
          </a:lstStyle>
          <a:p>
            <a:pPr>
              <a:defRPr/>
            </a:pPr>
            <a:fld id="{4B299A06-3A14-476E-BF70-052E650263A4}" type="datetimeFigureOut">
              <a:rPr lang="en-US"/>
              <a:pPr>
                <a:defRPr/>
              </a:pPr>
              <a:t>3/25/2020</a:t>
            </a:fld>
            <a:endParaRPr lang="en-US"/>
          </a:p>
        </p:txBody>
      </p:sp>
      <p:sp>
        <p:nvSpPr>
          <p:cNvPr id="6" name="Footer Placeholder 4">
            <a:extLst>
              <a:ext uri="{FF2B5EF4-FFF2-40B4-BE49-F238E27FC236}">
                <a16:creationId xmlns:a16="http://schemas.microsoft.com/office/drawing/2014/main" id="{D544AB2F-CA13-4598-B3DD-6D6347C8BBA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4B1F651-8AFE-4A49-811B-6CC276C20E23}"/>
              </a:ext>
            </a:extLst>
          </p:cNvPr>
          <p:cNvSpPr>
            <a:spLocks noGrp="1"/>
          </p:cNvSpPr>
          <p:nvPr>
            <p:ph type="sldNum" sz="quarter" idx="12"/>
          </p:nvPr>
        </p:nvSpPr>
        <p:spPr/>
        <p:txBody>
          <a:bodyPr/>
          <a:lstStyle>
            <a:lvl1pPr>
              <a:defRPr/>
            </a:lvl1pPr>
          </a:lstStyle>
          <a:p>
            <a:fld id="{1D96B9AC-19BF-4B81-830C-80E2850AD64A}" type="slidenum">
              <a:rPr lang="en-US" altLang="nl-NL"/>
              <a:pPr/>
              <a:t>‹nr.›</a:t>
            </a:fld>
            <a:endParaRPr lang="en-US" altLang="nl-NL"/>
          </a:p>
        </p:txBody>
      </p:sp>
    </p:spTree>
    <p:extLst>
      <p:ext uri="{BB962C8B-B14F-4D97-AF65-F5344CB8AC3E}">
        <p14:creationId xmlns:p14="http://schemas.microsoft.com/office/powerpoint/2010/main" val="2866597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84233F4-CF9C-4722-9AA0-364C4D5A269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NL"/>
              <a:t>Click to edit Master title style</a:t>
            </a:r>
          </a:p>
        </p:txBody>
      </p:sp>
      <p:sp>
        <p:nvSpPr>
          <p:cNvPr id="1027" name="Text Placeholder 2">
            <a:extLst>
              <a:ext uri="{FF2B5EF4-FFF2-40B4-BE49-F238E27FC236}">
                <a16:creationId xmlns:a16="http://schemas.microsoft.com/office/drawing/2014/main" id="{4621E22B-2E68-4187-B4A2-1B0067F013AF}"/>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l-NL"/>
              <a:t>Click to edit Master text styles</a:t>
            </a:r>
          </a:p>
          <a:p>
            <a:pPr lvl="1"/>
            <a:r>
              <a:rPr lang="en-US" altLang="nl-NL"/>
              <a:t>Second level</a:t>
            </a:r>
          </a:p>
          <a:p>
            <a:pPr lvl="2"/>
            <a:r>
              <a:rPr lang="en-US" altLang="nl-NL"/>
              <a:t>Third level</a:t>
            </a:r>
          </a:p>
          <a:p>
            <a:pPr lvl="3"/>
            <a:r>
              <a:rPr lang="en-US" altLang="nl-NL"/>
              <a:t>Fourth level</a:t>
            </a:r>
          </a:p>
          <a:p>
            <a:pPr lvl="4"/>
            <a:r>
              <a:rPr lang="en-US" altLang="nl-NL"/>
              <a:t>Fifth level</a:t>
            </a:r>
          </a:p>
        </p:txBody>
      </p:sp>
      <p:sp>
        <p:nvSpPr>
          <p:cNvPr id="4" name="Date Placeholder 3">
            <a:extLst>
              <a:ext uri="{FF2B5EF4-FFF2-40B4-BE49-F238E27FC236}">
                <a16:creationId xmlns:a16="http://schemas.microsoft.com/office/drawing/2014/main" id="{D68A40C3-647B-400A-903C-3E8C5E166F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ACBCB8F-E04A-4A86-8D8F-23B687187E75}" type="datetimeFigureOut">
              <a:rPr lang="en-US"/>
              <a:pPr>
                <a:defRPr/>
              </a:pPr>
              <a:t>3/25/2020</a:t>
            </a:fld>
            <a:endParaRPr lang="en-US"/>
          </a:p>
        </p:txBody>
      </p:sp>
      <p:sp>
        <p:nvSpPr>
          <p:cNvPr id="5" name="Footer Placeholder 4">
            <a:extLst>
              <a:ext uri="{FF2B5EF4-FFF2-40B4-BE49-F238E27FC236}">
                <a16:creationId xmlns:a16="http://schemas.microsoft.com/office/drawing/2014/main" id="{1E0BEC65-22A0-41C1-9B9B-436C562E99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C990086C-1115-4ED6-832E-92D6EF852D67}"/>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88AC76B-D526-4780-99AE-13658069A494}" type="slidenum">
              <a:rPr lang="en-US" altLang="nl-NL"/>
              <a:pPr/>
              <a:t>‹nr.›</a:t>
            </a:fld>
            <a:endParaRPr lang="en-US" altLang="nl-NL"/>
          </a:p>
        </p:txBody>
      </p:sp>
      <p:sp>
        <p:nvSpPr>
          <p:cNvPr id="7" name="Rectangle 6">
            <a:extLst>
              <a:ext uri="{FF2B5EF4-FFF2-40B4-BE49-F238E27FC236}">
                <a16:creationId xmlns:a16="http://schemas.microsoft.com/office/drawing/2014/main" id="{BD05AFCD-1757-47A6-88E0-86487EDD62F6}"/>
              </a:ext>
            </a:extLst>
          </p:cNvPr>
          <p:cNvSpPr/>
          <p:nvPr userDrawn="1"/>
        </p:nvSpPr>
        <p:spPr>
          <a:xfrm>
            <a:off x="0" y="6267450"/>
            <a:ext cx="12192000" cy="5905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2" name="TextBox 7">
            <a:extLst>
              <a:ext uri="{FF2B5EF4-FFF2-40B4-BE49-F238E27FC236}">
                <a16:creationId xmlns:a16="http://schemas.microsoft.com/office/drawing/2014/main" id="{BA7AC140-1126-44F5-A78A-FA1A31B6CF5E}"/>
              </a:ext>
            </a:extLst>
          </p:cNvPr>
          <p:cNvSpPr txBox="1">
            <a:spLocks noChangeArrowheads="1"/>
          </p:cNvSpPr>
          <p:nvPr userDrawn="1"/>
        </p:nvSpPr>
        <p:spPr bwMode="auto">
          <a:xfrm>
            <a:off x="841375" y="6327775"/>
            <a:ext cx="12033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9000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altLang="nl-NL" sz="1600">
                <a:solidFill>
                  <a:srgbClr val="3B3838"/>
                </a:solidFill>
                <a:cs typeface="Arial" charset="0"/>
              </a:rPr>
              <a:t>Haal Centraal</a:t>
            </a:r>
          </a:p>
        </p:txBody>
      </p:sp>
      <p:sp>
        <p:nvSpPr>
          <p:cNvPr id="1033" name="TextBox 8">
            <a:extLst>
              <a:ext uri="{FF2B5EF4-FFF2-40B4-BE49-F238E27FC236}">
                <a16:creationId xmlns:a16="http://schemas.microsoft.com/office/drawing/2014/main" id="{857C57EC-BC20-45C1-A4EB-8D1F0C119519}"/>
              </a:ext>
            </a:extLst>
          </p:cNvPr>
          <p:cNvSpPr txBox="1">
            <a:spLocks noChangeArrowheads="1"/>
          </p:cNvSpPr>
          <p:nvPr userDrawn="1"/>
        </p:nvSpPr>
        <p:spPr bwMode="auto">
          <a:xfrm>
            <a:off x="838200" y="6529388"/>
            <a:ext cx="1673225"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9000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altLang="nl-NL" sz="1600">
                <a:solidFill>
                  <a:schemeClr val="bg1"/>
                </a:solidFill>
                <a:cs typeface="Arial" charset="0"/>
              </a:rPr>
              <a:t>samen organiseren</a:t>
            </a:r>
          </a:p>
        </p:txBody>
      </p:sp>
    </p:spTree>
  </p:cSld>
  <p:clrMap bg1="lt1" tx1="dk1" bg2="lt2" tx2="dk2" accent1="accent1" accent2="accent2" accent3="accent3" accent4="accent4" accent5="accent5" accent6="accent6" hlink="hlink" folHlink="folHlink"/>
  <p:sldLayoutIdLst>
    <p:sldLayoutId id="2147483803"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VNG-Realisatie/Haal-Centraal-BRK-bevragen" TargetMode="External"/><Relationship Id="rId2" Type="http://schemas.openxmlformats.org/officeDocument/2006/relationships/hyperlink" Target="https://github.com/VNG-Realisati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4CA165-A0B1-C149-A75D-F8594DE9A170}"/>
              </a:ext>
            </a:extLst>
          </p:cNvPr>
          <p:cNvSpPr>
            <a:spLocks noGrp="1"/>
          </p:cNvSpPr>
          <p:nvPr>
            <p:ph type="title"/>
          </p:nvPr>
        </p:nvSpPr>
        <p:spPr/>
        <p:txBody>
          <a:bodyPr/>
          <a:lstStyle/>
          <a:p>
            <a:r>
              <a:rPr lang="nl-NL" dirty="0"/>
              <a:t>Update-API versus BRK-levering 2.0</a:t>
            </a:r>
          </a:p>
        </p:txBody>
      </p:sp>
      <p:sp>
        <p:nvSpPr>
          <p:cNvPr id="3" name="Tijdelijke aanduiding voor inhoud 2">
            <a:extLst>
              <a:ext uri="{FF2B5EF4-FFF2-40B4-BE49-F238E27FC236}">
                <a16:creationId xmlns:a16="http://schemas.microsoft.com/office/drawing/2014/main" id="{9FA2AF98-F327-9346-925A-FA042A5119CF}"/>
              </a:ext>
            </a:extLst>
          </p:cNvPr>
          <p:cNvSpPr>
            <a:spLocks noGrp="1"/>
          </p:cNvSpPr>
          <p:nvPr>
            <p:ph idx="1"/>
          </p:nvPr>
        </p:nvSpPr>
        <p:spPr>
          <a:xfrm>
            <a:off x="838200" y="1506029"/>
            <a:ext cx="10515600" cy="4351338"/>
          </a:xfrm>
        </p:spPr>
        <p:txBody>
          <a:bodyPr/>
          <a:lstStyle/>
          <a:p>
            <a:r>
              <a:rPr lang="nl-NL" dirty="0"/>
              <a:t>Wat is de BRK-levering</a:t>
            </a:r>
          </a:p>
          <a:p>
            <a:pPr marL="0" indent="0">
              <a:buNone/>
            </a:pPr>
            <a:r>
              <a:rPr lang="nl-NL" sz="1400" dirty="0"/>
              <a:t>BRK Levering is een digitaal bestand met actuele informatie over percelen en rechthebbenden uit de Basisregistratie Kadaster (voor gebruik in uw eigen vastgoedinformatiesysteem). U bepaalt zelf welke gegevens u opneemt in uw vastgoedinformatiesysteem en wanneer. Het bestand bevat informatie over:</a:t>
            </a:r>
          </a:p>
          <a:p>
            <a:pPr marL="0" indent="0">
              <a:buNone/>
            </a:pPr>
            <a:r>
              <a:rPr lang="nl-NL" sz="1400" dirty="0"/>
              <a:t>de gerechtigde(n) van een perceel, zoals eigenaar, vruchtgebruiker, erfpachter of opstalhouder</a:t>
            </a:r>
          </a:p>
          <a:p>
            <a:pPr marL="0" indent="0">
              <a:buNone/>
            </a:pPr>
            <a:r>
              <a:rPr lang="nl-NL" sz="1400" dirty="0"/>
              <a:t>de rechten van de gerechtigde(n), met uitzondering van hypotheken</a:t>
            </a:r>
          </a:p>
          <a:p>
            <a:pPr marL="0" indent="0">
              <a:buNone/>
            </a:pPr>
            <a:r>
              <a:rPr lang="nl-NL" sz="1400" dirty="0"/>
              <a:t>de rechtstoestand van het perceel</a:t>
            </a:r>
          </a:p>
          <a:p>
            <a:pPr marL="0" indent="0">
              <a:buNone/>
            </a:pPr>
            <a:r>
              <a:rPr lang="nl-NL" sz="1400" dirty="0"/>
              <a:t>Deze administratieve gegevens worden geleverd in combinatie met een deel van de kaartgegevens uit de BRK (Basisregistratie Kadaster).</a:t>
            </a:r>
          </a:p>
          <a:p>
            <a:pPr marL="0" indent="0">
              <a:buNone/>
            </a:pPr>
            <a:r>
              <a:rPr lang="nl-NL" sz="1400" dirty="0"/>
              <a:t>BRK Levering koppelt informatie van kadastrale objecten aan natuurlijke (BRP, de vroegere GBA) en niet natuurlijke personen (NHR) en verblijfsobjecten (BAG). Deze gegevens worden meegeleverd. Op deze manier wordt duidelijk wie, op welk moment, eigenaar is van welk vastgoed. Dat is een belangrijke voorwaarde voor de rechtszekerheid van transacties op de woningmarkt en het innen van belastingen.</a:t>
            </a:r>
          </a:p>
        </p:txBody>
      </p:sp>
    </p:spTree>
    <p:extLst>
      <p:ext uri="{BB962C8B-B14F-4D97-AF65-F5344CB8AC3E}">
        <p14:creationId xmlns:p14="http://schemas.microsoft.com/office/powerpoint/2010/main" val="2390876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4CA165-A0B1-C149-A75D-F8594DE9A170}"/>
              </a:ext>
            </a:extLst>
          </p:cNvPr>
          <p:cNvSpPr>
            <a:spLocks noGrp="1"/>
          </p:cNvSpPr>
          <p:nvPr>
            <p:ph type="title"/>
          </p:nvPr>
        </p:nvSpPr>
        <p:spPr/>
        <p:txBody>
          <a:bodyPr/>
          <a:lstStyle/>
          <a:p>
            <a:r>
              <a:rPr lang="nl-NL" dirty="0"/>
              <a:t>Niet BRK-bevraging en wel in BRK-levering</a:t>
            </a:r>
          </a:p>
        </p:txBody>
      </p:sp>
      <p:sp>
        <p:nvSpPr>
          <p:cNvPr id="3" name="Tijdelijke aanduiding voor inhoud 2">
            <a:extLst>
              <a:ext uri="{FF2B5EF4-FFF2-40B4-BE49-F238E27FC236}">
                <a16:creationId xmlns:a16="http://schemas.microsoft.com/office/drawing/2014/main" id="{9FA2AF98-F327-9346-925A-FA042A5119CF}"/>
              </a:ext>
            </a:extLst>
          </p:cNvPr>
          <p:cNvSpPr>
            <a:spLocks noGrp="1"/>
          </p:cNvSpPr>
          <p:nvPr>
            <p:ph idx="1"/>
          </p:nvPr>
        </p:nvSpPr>
        <p:spPr>
          <a:xfrm>
            <a:off x="838200" y="1415481"/>
            <a:ext cx="4754732" cy="4351338"/>
          </a:xfrm>
        </p:spPr>
        <p:txBody>
          <a:bodyPr/>
          <a:lstStyle/>
          <a:p>
            <a:r>
              <a:rPr lang="nl-NL" dirty="0"/>
              <a:t>Landinrichtingsrente</a:t>
            </a:r>
          </a:p>
          <a:p>
            <a:r>
              <a:rPr lang="nl-NL" dirty="0"/>
              <a:t>Stukdelen</a:t>
            </a:r>
          </a:p>
          <a:p>
            <a:r>
              <a:rPr lang="nl-NL" dirty="0" err="1"/>
              <a:t>Mandeligheid</a:t>
            </a:r>
            <a:endParaRPr lang="nl-NL" dirty="0"/>
          </a:p>
          <a:p>
            <a:r>
              <a:rPr lang="nl-NL" dirty="0"/>
              <a:t>Splitsingen </a:t>
            </a:r>
          </a:p>
          <a:p>
            <a:pPr lvl="1"/>
            <a:r>
              <a:rPr lang="nl-NL" sz="1800" dirty="0"/>
              <a:t>Appartementsrechtsplitsing</a:t>
            </a:r>
          </a:p>
          <a:p>
            <a:pPr lvl="1"/>
            <a:r>
              <a:rPr lang="nl-NL" sz="1800" dirty="0"/>
              <a:t>Hoofdsplitsing</a:t>
            </a:r>
          </a:p>
          <a:p>
            <a:pPr lvl="1"/>
            <a:r>
              <a:rPr lang="nl-NL" sz="1800" dirty="0" err="1"/>
              <a:t>SpiegelsplitsingOndersplitsing</a:t>
            </a:r>
            <a:endParaRPr lang="nl-NL" sz="1800" dirty="0"/>
          </a:p>
          <a:p>
            <a:pPr lvl="1"/>
            <a:r>
              <a:rPr lang="nl-NL" sz="1800" dirty="0" err="1"/>
              <a:t>Onderspliting</a:t>
            </a:r>
            <a:endParaRPr lang="nl-NL" sz="1800" dirty="0"/>
          </a:p>
          <a:p>
            <a:pPr lvl="1"/>
            <a:r>
              <a:rPr lang="nl-NL" sz="1800" dirty="0" err="1"/>
              <a:t>SpiegelsplitsingAfkoopErfpacht</a:t>
            </a:r>
            <a:endParaRPr lang="nl-NL" sz="1800" dirty="0"/>
          </a:p>
        </p:txBody>
      </p:sp>
      <p:sp>
        <p:nvSpPr>
          <p:cNvPr id="4" name="Tijdelijke aanduiding voor inhoud 2">
            <a:extLst>
              <a:ext uri="{FF2B5EF4-FFF2-40B4-BE49-F238E27FC236}">
                <a16:creationId xmlns:a16="http://schemas.microsoft.com/office/drawing/2014/main" id="{1E0F4190-83D0-45AA-879C-51ED87B200AF}"/>
              </a:ext>
            </a:extLst>
          </p:cNvPr>
          <p:cNvSpPr txBox="1">
            <a:spLocks/>
          </p:cNvSpPr>
          <p:nvPr/>
        </p:nvSpPr>
        <p:spPr bwMode="auto">
          <a:xfrm>
            <a:off x="5979851" y="1337061"/>
            <a:ext cx="4639322"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NL" dirty="0"/>
              <a:t>Verkavelobject </a:t>
            </a:r>
          </a:p>
          <a:p>
            <a:pPr lvl="1"/>
            <a:r>
              <a:rPr lang="nl-NL" dirty="0"/>
              <a:t>Herverkavelingsgebied</a:t>
            </a:r>
          </a:p>
          <a:p>
            <a:r>
              <a:rPr lang="nl-NL" dirty="0"/>
              <a:t>Filiatie </a:t>
            </a:r>
          </a:p>
          <a:p>
            <a:pPr lvl="1"/>
            <a:r>
              <a:rPr lang="nl-NL" dirty="0"/>
              <a:t>(Ontstaan uit en overgegaan in) (Staat wel op de planning)</a:t>
            </a:r>
          </a:p>
          <a:p>
            <a:r>
              <a:rPr lang="nl-NL" dirty="0" err="1"/>
              <a:t>InOnderzoek</a:t>
            </a:r>
            <a:endParaRPr lang="nl-NL" dirty="0"/>
          </a:p>
        </p:txBody>
      </p:sp>
      <p:sp>
        <p:nvSpPr>
          <p:cNvPr id="5" name="Tekstvak 4">
            <a:extLst>
              <a:ext uri="{FF2B5EF4-FFF2-40B4-BE49-F238E27FC236}">
                <a16:creationId xmlns:a16="http://schemas.microsoft.com/office/drawing/2014/main" id="{B9B7F803-8E57-4C0E-AA54-B867861B46FB}"/>
              </a:ext>
            </a:extLst>
          </p:cNvPr>
          <p:cNvSpPr txBox="1"/>
          <p:nvPr/>
        </p:nvSpPr>
        <p:spPr>
          <a:xfrm>
            <a:off x="838200" y="5266223"/>
            <a:ext cx="11329127" cy="1077218"/>
          </a:xfrm>
          <a:prstGeom prst="rect">
            <a:avLst/>
          </a:prstGeom>
          <a:noFill/>
        </p:spPr>
        <p:txBody>
          <a:bodyPr wrap="none" rtlCol="0">
            <a:spAutoFit/>
          </a:bodyPr>
          <a:lstStyle/>
          <a:p>
            <a:r>
              <a:rPr lang="nl-NL" sz="3200" dirty="0"/>
              <a:t>We willen graag weten in welke gemeentelijke </a:t>
            </a:r>
          </a:p>
          <a:p>
            <a:r>
              <a:rPr lang="nl-NL" sz="3200" dirty="0"/>
              <a:t>business-processen deze gegevens van belang zijn en in welke rol ! </a:t>
            </a:r>
          </a:p>
        </p:txBody>
      </p:sp>
    </p:spTree>
    <p:extLst>
      <p:ext uri="{BB962C8B-B14F-4D97-AF65-F5344CB8AC3E}">
        <p14:creationId xmlns:p14="http://schemas.microsoft.com/office/powerpoint/2010/main" val="1176848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4CA165-A0B1-C149-A75D-F8594DE9A170}"/>
              </a:ext>
            </a:extLst>
          </p:cNvPr>
          <p:cNvSpPr>
            <a:spLocks noGrp="1"/>
          </p:cNvSpPr>
          <p:nvPr>
            <p:ph type="title"/>
          </p:nvPr>
        </p:nvSpPr>
        <p:spPr/>
        <p:txBody>
          <a:bodyPr/>
          <a:lstStyle/>
          <a:p>
            <a:r>
              <a:rPr lang="nl-NL" dirty="0"/>
              <a:t>Anders in BRK-bevraging dan in BRK-levering</a:t>
            </a:r>
          </a:p>
        </p:txBody>
      </p:sp>
      <p:sp>
        <p:nvSpPr>
          <p:cNvPr id="3" name="Tijdelijke aanduiding voor inhoud 2">
            <a:extLst>
              <a:ext uri="{FF2B5EF4-FFF2-40B4-BE49-F238E27FC236}">
                <a16:creationId xmlns:a16="http://schemas.microsoft.com/office/drawing/2014/main" id="{9FA2AF98-F327-9346-925A-FA042A5119CF}"/>
              </a:ext>
            </a:extLst>
          </p:cNvPr>
          <p:cNvSpPr>
            <a:spLocks noGrp="1"/>
          </p:cNvSpPr>
          <p:nvPr>
            <p:ph idx="1"/>
          </p:nvPr>
        </p:nvSpPr>
        <p:spPr>
          <a:xfrm>
            <a:off x="838199" y="1619668"/>
            <a:ext cx="9797249" cy="4351338"/>
          </a:xfrm>
        </p:spPr>
        <p:txBody>
          <a:bodyPr/>
          <a:lstStyle/>
          <a:p>
            <a:r>
              <a:rPr lang="nl-NL" dirty="0"/>
              <a:t>Zakelijk Recht, Tenaamstelling   </a:t>
            </a:r>
            <a:r>
              <a:rPr lang="nl-NL" dirty="0">
                <a:sym typeface="Wingdings" panose="05000000000000000000" pitchFamily="2" charset="2"/>
              </a:rPr>
              <a:t>     </a:t>
            </a:r>
            <a:r>
              <a:rPr lang="nl-NL" dirty="0" err="1">
                <a:sym typeface="Wingdings" panose="05000000000000000000" pitchFamily="2" charset="2"/>
              </a:rPr>
              <a:t>ZakelijkGerechtigde</a:t>
            </a:r>
            <a:br>
              <a:rPr lang="nl-NL" dirty="0"/>
            </a:br>
            <a:r>
              <a:rPr lang="nl-NL" dirty="0"/>
              <a:t>en persoon</a:t>
            </a:r>
          </a:p>
          <a:p>
            <a:r>
              <a:rPr lang="nl-NL" dirty="0"/>
              <a:t>Adressen   				    </a:t>
            </a:r>
            <a:r>
              <a:rPr lang="nl-NL" dirty="0">
                <a:sym typeface="Wingdings" panose="05000000000000000000" pitchFamily="2" charset="2"/>
              </a:rPr>
              <a:t> Relatie naar BAG-adres</a:t>
            </a:r>
          </a:p>
          <a:p>
            <a:r>
              <a:rPr lang="nl-NL" dirty="0">
                <a:sym typeface="Wingdings" panose="05000000000000000000" pitchFamily="2" charset="2"/>
              </a:rPr>
              <a:t>Geregistreerde Personen	     Relatie naar de BRP (BSN)</a:t>
            </a:r>
            <a:endParaRPr lang="nl-NL" dirty="0"/>
          </a:p>
        </p:txBody>
      </p:sp>
      <p:sp>
        <p:nvSpPr>
          <p:cNvPr id="5" name="Tekstvak 4">
            <a:extLst>
              <a:ext uri="{FF2B5EF4-FFF2-40B4-BE49-F238E27FC236}">
                <a16:creationId xmlns:a16="http://schemas.microsoft.com/office/drawing/2014/main" id="{52E6711C-E169-4913-8818-D01FF396589E}"/>
              </a:ext>
            </a:extLst>
          </p:cNvPr>
          <p:cNvSpPr txBox="1"/>
          <p:nvPr/>
        </p:nvSpPr>
        <p:spPr>
          <a:xfrm>
            <a:off x="838198" y="4571279"/>
            <a:ext cx="10170605" cy="1077218"/>
          </a:xfrm>
          <a:prstGeom prst="rect">
            <a:avLst/>
          </a:prstGeom>
          <a:noFill/>
        </p:spPr>
        <p:txBody>
          <a:bodyPr wrap="none" rtlCol="0">
            <a:spAutoFit/>
          </a:bodyPr>
          <a:lstStyle/>
          <a:p>
            <a:r>
              <a:rPr lang="nl-NL" sz="3200" dirty="0"/>
              <a:t>We willen graag weten of de aangepaste structuur in de </a:t>
            </a:r>
          </a:p>
          <a:p>
            <a:r>
              <a:rPr lang="nl-NL" sz="3200" dirty="0"/>
              <a:t>voldoet om de gewenste (tijdelijke) synchronisatie te doen! </a:t>
            </a:r>
          </a:p>
        </p:txBody>
      </p:sp>
    </p:spTree>
    <p:extLst>
      <p:ext uri="{BB962C8B-B14F-4D97-AF65-F5344CB8AC3E}">
        <p14:creationId xmlns:p14="http://schemas.microsoft.com/office/powerpoint/2010/main" val="3708139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el 1">
            <a:extLst>
              <a:ext uri="{FF2B5EF4-FFF2-40B4-BE49-F238E27FC236}">
                <a16:creationId xmlns:a16="http://schemas.microsoft.com/office/drawing/2014/main" id="{FAC17772-58FC-413E-85B1-90FAD2A5A8EC}"/>
              </a:ext>
            </a:extLst>
          </p:cNvPr>
          <p:cNvSpPr>
            <a:spLocks noGrp="1"/>
          </p:cNvSpPr>
          <p:nvPr>
            <p:ph type="title"/>
          </p:nvPr>
        </p:nvSpPr>
        <p:spPr/>
        <p:txBody>
          <a:bodyPr/>
          <a:lstStyle/>
          <a:p>
            <a:r>
              <a:rPr lang="nl-NL" altLang="nl-NL" dirty="0"/>
              <a:t>Start </a:t>
            </a:r>
            <a:r>
              <a:rPr lang="nl-NL" altLang="nl-NL" dirty="0" err="1"/>
              <a:t>connecting</a:t>
            </a:r>
            <a:r>
              <a:rPr lang="nl-NL" altLang="nl-NL" dirty="0"/>
              <a:t>!</a:t>
            </a:r>
          </a:p>
        </p:txBody>
      </p:sp>
      <p:pic>
        <p:nvPicPr>
          <p:cNvPr id="3" name="Picture 2" descr="Redefining brand relationships to connect with at-home audiences">
            <a:extLst>
              <a:ext uri="{FF2B5EF4-FFF2-40B4-BE49-F238E27FC236}">
                <a16:creationId xmlns:a16="http://schemas.microsoft.com/office/drawing/2014/main" id="{B83FB253-04ED-4792-889C-A3B39B38A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397" y="1347259"/>
            <a:ext cx="7077075" cy="470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39755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el 1">
            <a:extLst>
              <a:ext uri="{FF2B5EF4-FFF2-40B4-BE49-F238E27FC236}">
                <a16:creationId xmlns:a16="http://schemas.microsoft.com/office/drawing/2014/main" id="{FAC17772-58FC-413E-85B1-90FAD2A5A8EC}"/>
              </a:ext>
            </a:extLst>
          </p:cNvPr>
          <p:cNvSpPr>
            <a:spLocks noGrp="1"/>
          </p:cNvSpPr>
          <p:nvPr>
            <p:ph type="title"/>
          </p:nvPr>
        </p:nvSpPr>
        <p:spPr/>
        <p:txBody>
          <a:bodyPr/>
          <a:lstStyle/>
          <a:p>
            <a:r>
              <a:rPr lang="nl-NL" dirty="0"/>
              <a:t>Wie niet in dit onderwerp is geïnteresseerd start </a:t>
            </a:r>
            <a:r>
              <a:rPr lang="nl-NL" dirty="0" err="1"/>
              <a:t>connecting</a:t>
            </a:r>
            <a:r>
              <a:rPr lang="nl-NL" dirty="0"/>
              <a:t>!</a:t>
            </a:r>
          </a:p>
        </p:txBody>
      </p:sp>
      <p:pic>
        <p:nvPicPr>
          <p:cNvPr id="3" name="Picture 2" descr="Redefining brand relationships to connect with at-home audiences">
            <a:extLst>
              <a:ext uri="{FF2B5EF4-FFF2-40B4-BE49-F238E27FC236}">
                <a16:creationId xmlns:a16="http://schemas.microsoft.com/office/drawing/2014/main" id="{B83FB253-04ED-4792-889C-A3B39B38A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397" y="1665743"/>
            <a:ext cx="6598059" cy="4386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1892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4CA165-A0B1-C149-A75D-F8594DE9A170}"/>
              </a:ext>
            </a:extLst>
          </p:cNvPr>
          <p:cNvSpPr>
            <a:spLocks noGrp="1"/>
          </p:cNvSpPr>
          <p:nvPr>
            <p:ph type="title"/>
          </p:nvPr>
        </p:nvSpPr>
        <p:spPr/>
        <p:txBody>
          <a:bodyPr/>
          <a:lstStyle/>
          <a:p>
            <a:r>
              <a:rPr lang="nl-NL" dirty="0"/>
              <a:t>Update-API versus BRK-levering 2.0</a:t>
            </a:r>
          </a:p>
        </p:txBody>
      </p:sp>
      <p:sp>
        <p:nvSpPr>
          <p:cNvPr id="3" name="Tijdelijke aanduiding voor inhoud 2">
            <a:extLst>
              <a:ext uri="{FF2B5EF4-FFF2-40B4-BE49-F238E27FC236}">
                <a16:creationId xmlns:a16="http://schemas.microsoft.com/office/drawing/2014/main" id="{9FA2AF98-F327-9346-925A-FA042A5119CF}"/>
              </a:ext>
            </a:extLst>
          </p:cNvPr>
          <p:cNvSpPr>
            <a:spLocks noGrp="1"/>
          </p:cNvSpPr>
          <p:nvPr>
            <p:ph idx="1"/>
          </p:nvPr>
        </p:nvSpPr>
        <p:spPr>
          <a:xfrm>
            <a:off x="838200" y="1506029"/>
            <a:ext cx="10515600" cy="4351338"/>
          </a:xfrm>
        </p:spPr>
        <p:txBody>
          <a:bodyPr/>
          <a:lstStyle/>
          <a:p>
            <a:r>
              <a:rPr lang="nl-NL" dirty="0"/>
              <a:t>BRK-levering 2.0 op basis van het nieuwe IMKAD-model </a:t>
            </a:r>
          </a:p>
          <a:p>
            <a:r>
              <a:rPr lang="nl-NL" dirty="0"/>
              <a:t>Aanpassingen aan de structuur van de geleverde gegevens</a:t>
            </a:r>
          </a:p>
          <a:p>
            <a:r>
              <a:rPr lang="nl-NL" dirty="0"/>
              <a:t>Uit impact-analyse van de VNG blijkt dat er geen business-behoefte is aan de gewijzigde structuur van BRK-levering 2.0</a:t>
            </a:r>
          </a:p>
          <a:p>
            <a:pPr marL="0" indent="0">
              <a:buNone/>
            </a:pPr>
            <a:r>
              <a:rPr lang="nl-NL" dirty="0"/>
              <a:t>   maar</a:t>
            </a:r>
          </a:p>
          <a:p>
            <a:r>
              <a:rPr lang="nl-NL" dirty="0"/>
              <a:t>BRK-levering 1.0 wordt eerder uitgezet dan de tijd die leveranciers nodig hebben om alle applicaties op de bevraging API aan te sluiten</a:t>
            </a:r>
          </a:p>
          <a:p>
            <a:pPr marL="0" indent="0">
              <a:buNone/>
            </a:pPr>
            <a:r>
              <a:rPr lang="nl-NL" dirty="0"/>
              <a:t>   en</a:t>
            </a:r>
          </a:p>
          <a:p>
            <a:r>
              <a:rPr lang="nl-NL" dirty="0"/>
              <a:t>Kadaster heeft aangegeven dat er geen BRK-levering 3.0 komt</a:t>
            </a:r>
          </a:p>
        </p:txBody>
      </p:sp>
    </p:spTree>
    <p:extLst>
      <p:ext uri="{BB962C8B-B14F-4D97-AF65-F5344CB8AC3E}">
        <p14:creationId xmlns:p14="http://schemas.microsoft.com/office/powerpoint/2010/main" val="701181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4CA165-A0B1-C149-A75D-F8594DE9A170}"/>
              </a:ext>
            </a:extLst>
          </p:cNvPr>
          <p:cNvSpPr>
            <a:spLocks noGrp="1"/>
          </p:cNvSpPr>
          <p:nvPr>
            <p:ph type="title"/>
          </p:nvPr>
        </p:nvSpPr>
        <p:spPr/>
        <p:txBody>
          <a:bodyPr/>
          <a:lstStyle/>
          <a:p>
            <a:r>
              <a:rPr lang="nl-NL" dirty="0"/>
              <a:t>Update-API versus BRK-levering 2.0</a:t>
            </a:r>
          </a:p>
        </p:txBody>
      </p:sp>
      <p:sp>
        <p:nvSpPr>
          <p:cNvPr id="3" name="Tijdelijke aanduiding voor inhoud 2">
            <a:extLst>
              <a:ext uri="{FF2B5EF4-FFF2-40B4-BE49-F238E27FC236}">
                <a16:creationId xmlns:a16="http://schemas.microsoft.com/office/drawing/2014/main" id="{9FA2AF98-F327-9346-925A-FA042A5119CF}"/>
              </a:ext>
            </a:extLst>
          </p:cNvPr>
          <p:cNvSpPr>
            <a:spLocks noGrp="1"/>
          </p:cNvSpPr>
          <p:nvPr>
            <p:ph idx="1"/>
          </p:nvPr>
        </p:nvSpPr>
        <p:spPr>
          <a:xfrm>
            <a:off x="838200" y="1506029"/>
            <a:ext cx="10515600" cy="4351338"/>
          </a:xfrm>
        </p:spPr>
        <p:txBody>
          <a:bodyPr/>
          <a:lstStyle/>
          <a:p>
            <a:r>
              <a:rPr lang="nl-NL" dirty="0"/>
              <a:t>Conclusie: Op lange termijn moeten gemeenten sowieso gebruik gaan maken van de API-producten van het kadaster om actuele BRK-gegevens te krijgen</a:t>
            </a:r>
          </a:p>
          <a:p>
            <a:endParaRPr lang="nl-NL" dirty="0"/>
          </a:p>
          <a:p>
            <a:r>
              <a:rPr lang="nl-NL"/>
              <a:t>Gegeven</a:t>
            </a:r>
            <a:r>
              <a:rPr lang="nl-NL" dirty="0"/>
              <a:t>: De aanpassingen voor de overgang van BRK-levering 1.0 naar BRK-levering 2.0 gaan met forse kosten gepaard.</a:t>
            </a:r>
          </a:p>
          <a:p>
            <a:endParaRPr lang="nl-NL" dirty="0"/>
          </a:p>
          <a:p>
            <a:r>
              <a:rPr lang="nl-NL" dirty="0"/>
              <a:t>Onderzoeksvraag : Is het mogelijk om tijdelijk het uitwisselen van wijzigingen op basis van </a:t>
            </a:r>
            <a:r>
              <a:rPr lang="nl-NL" dirty="0" err="1"/>
              <a:t>API’s</a:t>
            </a:r>
            <a:r>
              <a:rPr lang="nl-NL" dirty="0"/>
              <a:t> te implementeren, waarbij we zoveel mogelijk gebruik maken van de bestaande BRK bevragen API ?</a:t>
            </a:r>
          </a:p>
        </p:txBody>
      </p:sp>
    </p:spTree>
    <p:extLst>
      <p:ext uri="{BB962C8B-B14F-4D97-AF65-F5344CB8AC3E}">
        <p14:creationId xmlns:p14="http://schemas.microsoft.com/office/powerpoint/2010/main" val="4063611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4CA165-A0B1-C149-A75D-F8594DE9A170}"/>
              </a:ext>
            </a:extLst>
          </p:cNvPr>
          <p:cNvSpPr>
            <a:spLocks noGrp="1"/>
          </p:cNvSpPr>
          <p:nvPr>
            <p:ph type="title"/>
          </p:nvPr>
        </p:nvSpPr>
        <p:spPr/>
        <p:txBody>
          <a:bodyPr/>
          <a:lstStyle/>
          <a:p>
            <a:r>
              <a:rPr lang="nl-NL" dirty="0"/>
              <a:t>Uitwerking Update-API</a:t>
            </a:r>
          </a:p>
        </p:txBody>
      </p:sp>
      <p:sp>
        <p:nvSpPr>
          <p:cNvPr id="3" name="Tijdelijke aanduiding voor inhoud 2">
            <a:extLst>
              <a:ext uri="{FF2B5EF4-FFF2-40B4-BE49-F238E27FC236}">
                <a16:creationId xmlns:a16="http://schemas.microsoft.com/office/drawing/2014/main" id="{9FA2AF98-F327-9346-925A-FA042A5119CF}"/>
              </a:ext>
            </a:extLst>
          </p:cNvPr>
          <p:cNvSpPr>
            <a:spLocks noGrp="1"/>
          </p:cNvSpPr>
          <p:nvPr>
            <p:ph idx="1"/>
          </p:nvPr>
        </p:nvSpPr>
        <p:spPr>
          <a:xfrm>
            <a:off x="838200" y="1506029"/>
            <a:ext cx="10515600" cy="4351338"/>
          </a:xfrm>
        </p:spPr>
        <p:txBody>
          <a:bodyPr/>
          <a:lstStyle/>
          <a:p>
            <a:pPr marL="0" indent="0">
              <a:buNone/>
            </a:pPr>
            <a:endParaRPr lang="nl-NL" dirty="0"/>
          </a:p>
          <a:p>
            <a:r>
              <a:rPr lang="nl-NL" dirty="0"/>
              <a:t>We maken een variant van de BRK-bevragingen om de gegevens van een Kadastraal Onroerende Zaak met daarbij behorende gegevens op een specifieke peildatum op te halen. </a:t>
            </a:r>
          </a:p>
          <a:p>
            <a:endParaRPr lang="nl-NL" dirty="0"/>
          </a:p>
          <a:p>
            <a:r>
              <a:rPr lang="nl-NL" dirty="0"/>
              <a:t>We ontwerpen een API waarmee de gemeente (of andere afnemers?) de wijzigingen binnen een periode van maximaal een week kan opvragen. </a:t>
            </a:r>
          </a:p>
        </p:txBody>
      </p:sp>
    </p:spTree>
    <p:extLst>
      <p:ext uri="{BB962C8B-B14F-4D97-AF65-F5344CB8AC3E}">
        <p14:creationId xmlns:p14="http://schemas.microsoft.com/office/powerpoint/2010/main" val="3339281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4CA165-A0B1-C149-A75D-F8594DE9A170}"/>
              </a:ext>
            </a:extLst>
          </p:cNvPr>
          <p:cNvSpPr>
            <a:spLocks noGrp="1"/>
          </p:cNvSpPr>
          <p:nvPr>
            <p:ph type="title"/>
          </p:nvPr>
        </p:nvSpPr>
        <p:spPr>
          <a:xfrm>
            <a:off x="838200" y="203200"/>
            <a:ext cx="10515600" cy="1325563"/>
          </a:xfrm>
        </p:spPr>
        <p:txBody>
          <a:bodyPr/>
          <a:lstStyle/>
          <a:p>
            <a:r>
              <a:rPr lang="nl-NL" dirty="0"/>
              <a:t>Aandachtspunten</a:t>
            </a:r>
          </a:p>
        </p:txBody>
      </p:sp>
      <p:sp>
        <p:nvSpPr>
          <p:cNvPr id="3" name="Tijdelijke aanduiding voor inhoud 2">
            <a:extLst>
              <a:ext uri="{FF2B5EF4-FFF2-40B4-BE49-F238E27FC236}">
                <a16:creationId xmlns:a16="http://schemas.microsoft.com/office/drawing/2014/main" id="{9FA2AF98-F327-9346-925A-FA042A5119CF}"/>
              </a:ext>
            </a:extLst>
          </p:cNvPr>
          <p:cNvSpPr>
            <a:spLocks noGrp="1"/>
          </p:cNvSpPr>
          <p:nvPr>
            <p:ph idx="1"/>
          </p:nvPr>
        </p:nvSpPr>
        <p:spPr>
          <a:xfrm>
            <a:off x="838200" y="1137202"/>
            <a:ext cx="10515600" cy="5269948"/>
          </a:xfrm>
        </p:spPr>
        <p:txBody>
          <a:bodyPr/>
          <a:lstStyle/>
          <a:p>
            <a:r>
              <a:rPr lang="nl-NL" dirty="0"/>
              <a:t>We zitten in de onderzoeksfase </a:t>
            </a:r>
          </a:p>
          <a:p>
            <a:r>
              <a:rPr lang="nl-NL" dirty="0"/>
              <a:t>Welke varianten het Kadaster kan realiseren wordt onderzocht</a:t>
            </a:r>
          </a:p>
          <a:p>
            <a:r>
              <a:rPr lang="nl-NL" dirty="0"/>
              <a:t>Wat is technisch haalbaar en wenselijk </a:t>
            </a:r>
          </a:p>
          <a:p>
            <a:r>
              <a:rPr lang="nl-NL" dirty="0"/>
              <a:t>Varianten: </a:t>
            </a:r>
          </a:p>
          <a:p>
            <a:pPr lvl="1"/>
            <a:r>
              <a:rPr lang="nl-NL" sz="2000" dirty="0"/>
              <a:t>De wijzigingen kunnen met de update-API opgehaald worden op niveau van de KOZ met </a:t>
            </a:r>
            <a:r>
              <a:rPr lang="nl-NL" sz="2000" dirty="0" err="1"/>
              <a:t>embedded</a:t>
            </a:r>
            <a:r>
              <a:rPr lang="nl-NL" sz="2000" dirty="0"/>
              <a:t> resources. Afnemer haalt de gewijzigde KOZ met </a:t>
            </a:r>
            <a:r>
              <a:rPr lang="nl-NL" sz="2000" dirty="0" err="1"/>
              <a:t>subresources</a:t>
            </a:r>
            <a:r>
              <a:rPr lang="nl-NL" sz="2000" dirty="0"/>
              <a:t> op en bepaalt zelf de verschillen.</a:t>
            </a:r>
          </a:p>
          <a:p>
            <a:pPr lvl="1"/>
            <a:r>
              <a:rPr lang="nl-NL" sz="2000" dirty="0"/>
              <a:t>De wijzigingen kunnen met de update-API opgehaald worden op het niveau van de KOZ en </a:t>
            </a:r>
            <a:r>
              <a:rPr lang="nl-NL" sz="2000" dirty="0" err="1"/>
              <a:t>subresources</a:t>
            </a:r>
            <a:r>
              <a:rPr lang="nl-NL" sz="2000" dirty="0"/>
              <a:t> zoals zakelijkgerechtigde al aparte call. Afnemer haalt zelf de wijzigingen in KOZ en de wijzigingen in de </a:t>
            </a:r>
            <a:r>
              <a:rPr lang="nl-NL" sz="2000" dirty="0" err="1"/>
              <a:t>zakelijkGerechtigde</a:t>
            </a:r>
            <a:r>
              <a:rPr lang="nl-NL" sz="2000" dirty="0"/>
              <a:t> op.</a:t>
            </a:r>
          </a:p>
          <a:p>
            <a:pPr lvl="1"/>
            <a:r>
              <a:rPr lang="nl-NL" sz="2000" dirty="0"/>
              <a:t>De wijzigingen kunnen met de update-API opgehaald worden op het niveau van de gewijzigde </a:t>
            </a:r>
            <a:r>
              <a:rPr lang="nl-NL" sz="2000" dirty="0" err="1"/>
              <a:t>properties</a:t>
            </a:r>
            <a:r>
              <a:rPr lang="nl-NL" sz="2000" dirty="0"/>
              <a:t> van een KOZ en </a:t>
            </a:r>
            <a:r>
              <a:rPr lang="nl-NL" sz="2000" dirty="0" err="1"/>
              <a:t>subresources</a:t>
            </a:r>
            <a:r>
              <a:rPr lang="nl-NL" sz="2000" dirty="0"/>
              <a:t> zoals Zakelijk Gerechtigde m.b.v. de fields parameter. Afnemer haalt alleen de gewijzigde </a:t>
            </a:r>
            <a:r>
              <a:rPr lang="nl-NL" sz="2000" dirty="0" err="1"/>
              <a:t>properties</a:t>
            </a:r>
            <a:r>
              <a:rPr lang="nl-NL" sz="2000" dirty="0"/>
              <a:t> van de KOZ en de </a:t>
            </a:r>
            <a:r>
              <a:rPr lang="nl-NL" sz="2000" dirty="0" err="1"/>
              <a:t>subresources</a:t>
            </a:r>
            <a:r>
              <a:rPr lang="nl-NL" sz="2000"/>
              <a:t> op.</a:t>
            </a:r>
            <a:endParaRPr lang="nl-NL" sz="2000" dirty="0"/>
          </a:p>
        </p:txBody>
      </p:sp>
    </p:spTree>
    <p:extLst>
      <p:ext uri="{BB962C8B-B14F-4D97-AF65-F5344CB8AC3E}">
        <p14:creationId xmlns:p14="http://schemas.microsoft.com/office/powerpoint/2010/main" val="92099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4CA165-A0B1-C149-A75D-F8594DE9A170}"/>
              </a:ext>
            </a:extLst>
          </p:cNvPr>
          <p:cNvSpPr>
            <a:spLocks noGrp="1"/>
          </p:cNvSpPr>
          <p:nvPr>
            <p:ph type="title"/>
          </p:nvPr>
        </p:nvSpPr>
        <p:spPr/>
        <p:txBody>
          <a:bodyPr/>
          <a:lstStyle/>
          <a:p>
            <a:r>
              <a:rPr lang="nl-NL" dirty="0"/>
              <a:t>API-lab versie</a:t>
            </a:r>
          </a:p>
        </p:txBody>
      </p:sp>
      <p:sp>
        <p:nvSpPr>
          <p:cNvPr id="3" name="Tijdelijke aanduiding voor inhoud 2">
            <a:extLst>
              <a:ext uri="{FF2B5EF4-FFF2-40B4-BE49-F238E27FC236}">
                <a16:creationId xmlns:a16="http://schemas.microsoft.com/office/drawing/2014/main" id="{9FA2AF98-F327-9346-925A-FA042A5119CF}"/>
              </a:ext>
            </a:extLst>
          </p:cNvPr>
          <p:cNvSpPr>
            <a:spLocks noGrp="1"/>
          </p:cNvSpPr>
          <p:nvPr>
            <p:ph idx="1"/>
          </p:nvPr>
        </p:nvSpPr>
        <p:spPr>
          <a:xfrm>
            <a:off x="838200" y="1506029"/>
            <a:ext cx="10515600" cy="4351338"/>
          </a:xfrm>
        </p:spPr>
        <p:txBody>
          <a:bodyPr/>
          <a:lstStyle/>
          <a:p>
            <a:r>
              <a:rPr lang="nl-NL" dirty="0"/>
              <a:t>De bevraging op basis van de peildatum is nog niet gerealiseerd</a:t>
            </a:r>
          </a:p>
          <a:p>
            <a:r>
              <a:rPr lang="nl-NL" dirty="0"/>
              <a:t>Variant van de “Update-API” met </a:t>
            </a:r>
            <a:r>
              <a:rPr lang="nl-NL" dirty="0" err="1"/>
              <a:t>mockup</a:t>
            </a:r>
            <a:r>
              <a:rPr lang="nl-NL" dirty="0"/>
              <a:t>-voorbeelden op basis van </a:t>
            </a:r>
          </a:p>
          <a:p>
            <a:r>
              <a:rPr lang="nl-NL" dirty="0"/>
              <a:t>Varianten: </a:t>
            </a:r>
          </a:p>
          <a:p>
            <a:pPr lvl="1"/>
            <a:r>
              <a:rPr lang="nl-NL" dirty="0">
                <a:solidFill>
                  <a:schemeClr val="bg1">
                    <a:lumMod val="85000"/>
                  </a:schemeClr>
                </a:solidFill>
              </a:rPr>
              <a:t>De wijzigingen kunnen met de update-API opgehaald worden op niveau van de KOZ. Afnemer haalt de gewijzigde KOZ op en bepaald zelf de verschillen.</a:t>
            </a:r>
          </a:p>
          <a:p>
            <a:pPr lvl="1"/>
            <a:r>
              <a:rPr lang="nl-NL" dirty="0"/>
              <a:t>De wijzigingen kunnen met de update-API opgehaald worden op het niveau van de KOZ en de </a:t>
            </a:r>
            <a:r>
              <a:rPr lang="nl-NL" dirty="0" err="1"/>
              <a:t>embedded</a:t>
            </a:r>
            <a:r>
              <a:rPr lang="nl-NL" dirty="0"/>
              <a:t> resources zoals zakelijkgerechtigde. Afnemer haalt zelf de gewijzigde KOZ en de gewijzigde </a:t>
            </a:r>
            <a:r>
              <a:rPr lang="nl-NL" dirty="0" err="1"/>
              <a:t>zakelijkGerechtigde</a:t>
            </a:r>
            <a:r>
              <a:rPr lang="nl-NL" dirty="0"/>
              <a:t> op.</a:t>
            </a:r>
          </a:p>
          <a:p>
            <a:pPr lvl="1"/>
            <a:r>
              <a:rPr lang="nl-NL" dirty="0">
                <a:solidFill>
                  <a:schemeClr val="bg1">
                    <a:lumMod val="85000"/>
                  </a:schemeClr>
                </a:solidFill>
              </a:rPr>
              <a:t>De wijzigingen kunnen met de update-API opgehaald worden op het niveau van de gewijzigde </a:t>
            </a:r>
            <a:r>
              <a:rPr lang="nl-NL" dirty="0" err="1">
                <a:solidFill>
                  <a:schemeClr val="bg1">
                    <a:lumMod val="85000"/>
                  </a:schemeClr>
                </a:solidFill>
              </a:rPr>
              <a:t>properties</a:t>
            </a:r>
            <a:r>
              <a:rPr lang="nl-NL" dirty="0">
                <a:solidFill>
                  <a:schemeClr val="bg1">
                    <a:lumMod val="85000"/>
                  </a:schemeClr>
                </a:solidFill>
              </a:rPr>
              <a:t> van een KOZ en een zakelijk gerechtigde m.b.v. de fields parameter. Afnemer haalt alleen de gewijzigde </a:t>
            </a:r>
            <a:r>
              <a:rPr lang="nl-NL" dirty="0" err="1">
                <a:solidFill>
                  <a:schemeClr val="bg1">
                    <a:lumMod val="85000"/>
                  </a:schemeClr>
                </a:solidFill>
              </a:rPr>
              <a:t>properties</a:t>
            </a:r>
            <a:r>
              <a:rPr lang="nl-NL" dirty="0">
                <a:solidFill>
                  <a:schemeClr val="bg1">
                    <a:lumMod val="85000"/>
                  </a:schemeClr>
                </a:solidFill>
              </a:rPr>
              <a:t> op. </a:t>
            </a:r>
          </a:p>
        </p:txBody>
      </p:sp>
    </p:spTree>
    <p:extLst>
      <p:ext uri="{BB962C8B-B14F-4D97-AF65-F5344CB8AC3E}">
        <p14:creationId xmlns:p14="http://schemas.microsoft.com/office/powerpoint/2010/main" val="203214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4CA165-A0B1-C149-A75D-F8594DE9A170}"/>
              </a:ext>
            </a:extLst>
          </p:cNvPr>
          <p:cNvSpPr>
            <a:spLocks noGrp="1"/>
          </p:cNvSpPr>
          <p:nvPr>
            <p:ph type="title"/>
          </p:nvPr>
        </p:nvSpPr>
        <p:spPr/>
        <p:txBody>
          <a:bodyPr/>
          <a:lstStyle/>
          <a:p>
            <a:r>
              <a:rPr lang="nl-NL" dirty="0"/>
              <a:t>API-lab versie</a:t>
            </a:r>
          </a:p>
        </p:txBody>
      </p:sp>
      <p:sp>
        <p:nvSpPr>
          <p:cNvPr id="3" name="Tijdelijke aanduiding voor inhoud 2">
            <a:extLst>
              <a:ext uri="{FF2B5EF4-FFF2-40B4-BE49-F238E27FC236}">
                <a16:creationId xmlns:a16="http://schemas.microsoft.com/office/drawing/2014/main" id="{9FA2AF98-F327-9346-925A-FA042A5119CF}"/>
              </a:ext>
            </a:extLst>
          </p:cNvPr>
          <p:cNvSpPr>
            <a:spLocks noGrp="1"/>
          </p:cNvSpPr>
          <p:nvPr>
            <p:ph idx="1"/>
          </p:nvPr>
        </p:nvSpPr>
        <p:spPr>
          <a:xfrm>
            <a:off x="838200" y="1506029"/>
            <a:ext cx="10515600" cy="4351338"/>
          </a:xfrm>
        </p:spPr>
        <p:txBody>
          <a:bodyPr/>
          <a:lstStyle/>
          <a:p>
            <a:r>
              <a:rPr lang="nl-NL" dirty="0"/>
              <a:t>Graag voorkeur voor variant delen met ons</a:t>
            </a:r>
          </a:p>
          <a:p>
            <a:r>
              <a:rPr lang="nl-NL" dirty="0"/>
              <a:t>Ook onderbouwing voorkeur inclusief complexiteit</a:t>
            </a:r>
          </a:p>
          <a:p>
            <a:r>
              <a:rPr lang="nl-NL" dirty="0"/>
              <a:t>We sturen jullie een Google-poll formulier achteraf per mail</a:t>
            </a:r>
            <a:r>
              <a:rPr lang="nl-NL" dirty="0">
                <a:solidFill>
                  <a:schemeClr val="bg1">
                    <a:lumMod val="85000"/>
                  </a:schemeClr>
                </a:solidFill>
              </a:rPr>
              <a:t> </a:t>
            </a:r>
          </a:p>
          <a:p>
            <a:endParaRPr lang="nl-NL" dirty="0"/>
          </a:p>
          <a:p>
            <a:r>
              <a:rPr lang="nl-NL" dirty="0" err="1"/>
              <a:t>Getting</a:t>
            </a:r>
            <a:r>
              <a:rPr lang="nl-NL" dirty="0"/>
              <a:t> </a:t>
            </a:r>
            <a:r>
              <a:rPr lang="nl-NL" dirty="0" err="1"/>
              <a:t>started</a:t>
            </a:r>
            <a:r>
              <a:rPr lang="nl-NL" dirty="0"/>
              <a:t> informatie : </a:t>
            </a:r>
          </a:p>
          <a:p>
            <a:r>
              <a:rPr lang="nl-NL" dirty="0" err="1"/>
              <a:t>Githubrepository</a:t>
            </a:r>
            <a:r>
              <a:rPr lang="nl-NL" dirty="0"/>
              <a:t> “</a:t>
            </a:r>
            <a:r>
              <a:rPr lang="nl-NL" dirty="0">
                <a:hlinkClick r:id="rId2"/>
              </a:rPr>
              <a:t>VNG-Realisatie</a:t>
            </a:r>
            <a:r>
              <a:rPr lang="nl-NL" dirty="0"/>
              <a:t>/</a:t>
            </a:r>
            <a:r>
              <a:rPr lang="nl-NL" b="1" dirty="0">
                <a:hlinkClick r:id="rId3"/>
              </a:rPr>
              <a:t>Haal-Centraal-BRK-bevragen</a:t>
            </a:r>
            <a:r>
              <a:rPr lang="nl-NL" b="1" dirty="0"/>
              <a:t>”</a:t>
            </a:r>
            <a:endParaRPr lang="nl-NL" dirty="0"/>
          </a:p>
          <a:p>
            <a:r>
              <a:rPr lang="nl-NL" dirty="0"/>
              <a:t>Branche “feature/wijzigingsnotificatie”</a:t>
            </a:r>
          </a:p>
          <a:p>
            <a:r>
              <a:rPr lang="nl-NL" dirty="0" err="1"/>
              <a:t>Getting</a:t>
            </a:r>
            <a:r>
              <a:rPr lang="nl-NL" dirty="0"/>
              <a:t> </a:t>
            </a:r>
            <a:r>
              <a:rPr lang="nl-NL" dirty="0" err="1"/>
              <a:t>started</a:t>
            </a:r>
            <a:r>
              <a:rPr lang="nl-NL" dirty="0"/>
              <a:t> document onder /</a:t>
            </a:r>
            <a:r>
              <a:rPr lang="nl-NL" dirty="0" err="1"/>
              <a:t>docs</a:t>
            </a:r>
            <a:endParaRPr lang="nl-NL" dirty="0"/>
          </a:p>
          <a:p>
            <a:pPr lvl="1"/>
            <a:endParaRPr lang="nl-NL" dirty="0"/>
          </a:p>
        </p:txBody>
      </p:sp>
    </p:spTree>
    <p:extLst>
      <p:ext uri="{BB962C8B-B14F-4D97-AF65-F5344CB8AC3E}">
        <p14:creationId xmlns:p14="http://schemas.microsoft.com/office/powerpoint/2010/main" val="13805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4CA165-A0B1-C149-A75D-F8594DE9A170}"/>
              </a:ext>
            </a:extLst>
          </p:cNvPr>
          <p:cNvSpPr>
            <a:spLocks noGrp="1"/>
          </p:cNvSpPr>
          <p:nvPr>
            <p:ph type="title"/>
          </p:nvPr>
        </p:nvSpPr>
        <p:spPr/>
        <p:txBody>
          <a:bodyPr/>
          <a:lstStyle/>
          <a:p>
            <a:r>
              <a:rPr lang="nl-NL" dirty="0"/>
              <a:t>Vragen over inhoud BRK-levering</a:t>
            </a:r>
          </a:p>
        </p:txBody>
      </p:sp>
      <p:sp>
        <p:nvSpPr>
          <p:cNvPr id="3" name="Tijdelijke aanduiding voor inhoud 2">
            <a:extLst>
              <a:ext uri="{FF2B5EF4-FFF2-40B4-BE49-F238E27FC236}">
                <a16:creationId xmlns:a16="http://schemas.microsoft.com/office/drawing/2014/main" id="{9FA2AF98-F327-9346-925A-FA042A5119CF}"/>
              </a:ext>
            </a:extLst>
          </p:cNvPr>
          <p:cNvSpPr>
            <a:spLocks noGrp="1"/>
          </p:cNvSpPr>
          <p:nvPr>
            <p:ph idx="1"/>
          </p:nvPr>
        </p:nvSpPr>
        <p:spPr>
          <a:xfrm>
            <a:off x="838200" y="1690688"/>
            <a:ext cx="10515600" cy="4351338"/>
          </a:xfrm>
        </p:spPr>
        <p:txBody>
          <a:bodyPr/>
          <a:lstStyle/>
          <a:p>
            <a:r>
              <a:rPr lang="nl-NL" dirty="0"/>
              <a:t>Er is een verschil tussen de gegevens die met BRK-levering worden opgeleverd en wat er in de bevragingen-API zit. </a:t>
            </a:r>
          </a:p>
          <a:p>
            <a:r>
              <a:rPr lang="nl-NL" dirty="0"/>
              <a:t>Gedetailleerde verschillen analyse in de maak (bijna af)</a:t>
            </a:r>
          </a:p>
          <a:p>
            <a:r>
              <a:rPr lang="nl-NL" dirty="0"/>
              <a:t>Wij zijn benieuwd welke van die gegevens die nu niet in BRK-bevragen wel nodig zijn voor de gemeentelijke processen </a:t>
            </a:r>
          </a:p>
          <a:p>
            <a:r>
              <a:rPr lang="nl-NL" dirty="0"/>
              <a:t>Volgende verschillen zijn tot nu toe geconstateerd</a:t>
            </a:r>
          </a:p>
        </p:txBody>
      </p:sp>
    </p:spTree>
    <p:extLst>
      <p:ext uri="{BB962C8B-B14F-4D97-AF65-F5344CB8AC3E}">
        <p14:creationId xmlns:p14="http://schemas.microsoft.com/office/powerpoint/2010/main" val="2801761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335A3EEB563A24EB7D992071ECFB07C" ma:contentTypeVersion="11" ma:contentTypeDescription="Een nieuw document maken." ma:contentTypeScope="" ma:versionID="4f9b710ae003f8c4332618018ff6de9a">
  <xsd:schema xmlns:xsd="http://www.w3.org/2001/XMLSchema" xmlns:xs="http://www.w3.org/2001/XMLSchema" xmlns:p="http://schemas.microsoft.com/office/2006/metadata/properties" xmlns:ns3="f8e7e4a6-aeb8-4d0b-892d-54d9084aa7ff" xmlns:ns4="440e0acd-8877-4043-b1d6-a780d5cbc608" targetNamespace="http://schemas.microsoft.com/office/2006/metadata/properties" ma:root="true" ma:fieldsID="e365fb5e4877d1e87a5233b9fb7dd143" ns3:_="" ns4:_="">
    <xsd:import namespace="f8e7e4a6-aeb8-4d0b-892d-54d9084aa7ff"/>
    <xsd:import namespace="440e0acd-8877-4043-b1d6-a780d5cbc60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e7e4a6-aeb8-4d0b-892d-54d9084aa7ff"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description="" ma:internalName="SharedWithDetails" ma:readOnly="true">
      <xsd:simpleType>
        <xsd:restriction base="dms:Note">
          <xsd:maxLength value="255"/>
        </xsd:restriction>
      </xsd:simpleType>
    </xsd:element>
    <xsd:element name="SharingHintHash" ma:index="10" nillable="true" ma:displayName="Hint-hash delen"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0e0acd-8877-4043-b1d6-a780d5cbc608"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8CC906-D442-4812-B8DC-EFB7954378A3}">
  <ds:schemaRefs>
    <ds:schemaRef ds:uri="http://schemas.microsoft.com/sharepoint/v3/contenttype/forms"/>
  </ds:schemaRefs>
</ds:datastoreItem>
</file>

<file path=customXml/itemProps2.xml><?xml version="1.0" encoding="utf-8"?>
<ds:datastoreItem xmlns:ds="http://schemas.openxmlformats.org/officeDocument/2006/customXml" ds:itemID="{B408C694-CE48-4EE6-B5EF-9D8EB932AF0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007684E-716B-42FE-A8B4-AEAE99D7BB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e7e4a6-aeb8-4d0b-892d-54d9084aa7ff"/>
    <ds:schemaRef ds:uri="440e0acd-8877-4043-b1d6-a780d5cbc6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TotalTime>
  <Words>866</Words>
  <Application>Microsoft Office PowerPoint</Application>
  <PresentationFormat>Breedbeeld</PresentationFormat>
  <Paragraphs>81</Paragraphs>
  <Slides>12</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12</vt:i4>
      </vt:variant>
    </vt:vector>
  </HeadingPairs>
  <TitlesOfParts>
    <vt:vector size="16" baseType="lpstr">
      <vt:lpstr>Arial</vt:lpstr>
      <vt:lpstr>Calibri</vt:lpstr>
      <vt:lpstr>Calibri Light</vt:lpstr>
      <vt:lpstr>Office Theme</vt:lpstr>
      <vt:lpstr>Update-API versus BRK-levering 2.0</vt:lpstr>
      <vt:lpstr>Wie niet in dit onderwerp is geïnteresseerd start connecting!</vt:lpstr>
      <vt:lpstr>Update-API versus BRK-levering 2.0</vt:lpstr>
      <vt:lpstr>Update-API versus BRK-levering 2.0</vt:lpstr>
      <vt:lpstr>Uitwerking Update-API</vt:lpstr>
      <vt:lpstr>Aandachtspunten</vt:lpstr>
      <vt:lpstr>API-lab versie</vt:lpstr>
      <vt:lpstr>API-lab versie</vt:lpstr>
      <vt:lpstr>Vragen over inhoud BRK-levering</vt:lpstr>
      <vt:lpstr>Niet BRK-bevraging en wel in BRK-levering</vt:lpstr>
      <vt:lpstr>Anders in BRK-bevraging dan in BRK-levering</vt:lpstr>
      <vt:lpstr>Start connecting!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van de BRP API</dc:title>
  <dc:creator>Johan Boer</dc:creator>
  <cp:lastModifiedBy>Johan Boer</cp:lastModifiedBy>
  <cp:revision>7</cp:revision>
  <dcterms:created xsi:type="dcterms:W3CDTF">2020-03-04T18:04:42Z</dcterms:created>
  <dcterms:modified xsi:type="dcterms:W3CDTF">2020-03-25T15:55:39Z</dcterms:modified>
</cp:coreProperties>
</file>