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Shape 4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Shape 4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Shape 4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Shape 5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Shape 5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Shape 5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Shape 5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Shape 5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Shape 5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Shape 6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Shape 6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Shape 6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Shape 6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Shape 7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Shape 7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Shape 7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Shape 7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Shape 7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Shape 7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Shape 8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Shape 8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Shape 8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Shape 8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Shape 8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Shape 8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Shape 8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Shape 8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Shape 8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Shape 8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Shape 8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Shape 9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Shape 9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Shape 9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Shape 9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Shape 9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Shape 9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lightningnetwork/lnd" TargetMode="External"/><Relationship Id="rId4" Type="http://schemas.openxmlformats.org/officeDocument/2006/relationships/hyperlink" Target="https://github.com/ElementsProject/lightning" TargetMode="External"/><Relationship Id="rId5" Type="http://schemas.openxmlformats.org/officeDocument/2006/relationships/hyperlink" Target="https://github.com/ACINQ/eclair" TargetMode="External"/><Relationship Id="rId6" Type="http://schemas.openxmlformats.org/officeDocument/2006/relationships/image" Target="../media/image3.png"/><Relationship Id="rId7" Type="http://schemas.openxmlformats.org/officeDocument/2006/relationships/image" Target="../media/image5.png"/><Relationship Id="rId8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-25" y="1651150"/>
            <a:ext cx="9144000" cy="16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Lightning Network</a:t>
            </a:r>
            <a:endParaRPr sz="6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Smart Contracts</a:t>
            </a:r>
            <a:endParaRPr sz="6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Bitcoin’s SCRIPT</a:t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Built-in programming language for Bitcoin</a:t>
            </a:r>
            <a:endParaRPr/>
          </a:p>
          <a:p>
            <a:pPr indent="-317500" lvl="1" marL="914400" marR="508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>
                <a:solidFill>
                  <a:srgbClr val="242729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OP_IF, OP_ELSE</a:t>
            </a:r>
            <a:endParaRPr sz="1800">
              <a:solidFill>
                <a:srgbClr val="242729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marR="508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>
                <a:solidFill>
                  <a:srgbClr val="242729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OP_CHECKMULTISIG</a:t>
            </a:r>
            <a:endParaRPr sz="1800">
              <a:solidFill>
                <a:srgbClr val="242729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marR="508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>
                <a:solidFill>
                  <a:srgbClr val="242729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OP_HASH160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looping, so it’s not Turing-Complete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Simpler to analyze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Bounded execution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Stack based execution model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Again, simpler to analyze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Programs feel like they’re running in reverse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to prove ownership of UTXO’s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you’re able to run a SCRIPT program to completion, you own the bitcoin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Bitcoin’s SCRIPT</a:t>
            </a:r>
            <a:endParaRPr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Built-in programming language for Bitcoin</a:t>
            </a:r>
            <a:endParaRPr/>
          </a:p>
          <a:p>
            <a:pPr indent="-317500" lvl="1" marL="914400" marR="508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>
                <a:solidFill>
                  <a:srgbClr val="242729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OP_IF, OP_ELSE</a:t>
            </a:r>
            <a:endParaRPr sz="1800">
              <a:solidFill>
                <a:srgbClr val="242729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marR="508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>
                <a:solidFill>
                  <a:srgbClr val="242729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OP_CHECKMULTISIG</a:t>
            </a:r>
            <a:endParaRPr sz="1800">
              <a:solidFill>
                <a:srgbClr val="242729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marR="508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>
                <a:solidFill>
                  <a:srgbClr val="242729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OP_HASH160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looping, so it’s not Turing-Complete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Simpler to analyze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Bounded execution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Stack based execution model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Again, simpler to analyze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Programs feel like they’re running in reverse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to prove ownership of UTXO’s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you’re able to run a SCRIPT program to completion, you own the bitcoin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 of OP codes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https://github.com/bitcoinjs/bitcoin-ops/blob/master/index.json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Script Look like?</a:t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0800" marR="508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729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OP_DUP OP_DUP OP_MUL OP_SUB OP_12 OP_EQUAL</a:t>
            </a:r>
            <a:endParaRPr>
              <a:solidFill>
                <a:srgbClr val="242729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Equivalent to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x^2 - x = 12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scriptPubKey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the program</a:t>
            </a:r>
            <a:endParaRPr/>
          </a:p>
          <a:p>
            <a:pPr indent="-317500" lvl="1" marL="914400" marR="508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</a:t>
            </a:r>
            <a:r>
              <a:rPr lang="en" sz="1800">
                <a:solidFill>
                  <a:srgbClr val="242729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OP_DUP OP_DUP OP_MUL OP_SUB OP_12 OP_EQUAL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scriptSig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arguments to the program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</a:t>
            </a:r>
            <a:r>
              <a:rPr lang="en" sz="1800">
                <a:solidFill>
                  <a:srgbClr val="242729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Script Look like?</a:t>
            </a:r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SCRIPT syntax is super simple, 2 types of things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Script Look like?</a:t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SCRIPT syntax is super simple, 2 types of things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Elements: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Just a piece of data, like an x86 assembly number, register, or string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4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&lt;pubkeyHash&gt;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&lt;revocationKey&gt;</a:t>
            </a: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4567475" y="2270450"/>
            <a:ext cx="1431000" cy="45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/>
        </p:nvSpPr>
        <p:spPr>
          <a:xfrm>
            <a:off x="4588975" y="2281225"/>
            <a:ext cx="14205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Script Look like?</a:t>
            </a:r>
            <a:endParaRPr/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SCRIPT syntax is super simple, 2 types of things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Elements: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Just a piece of data, like an x86 assembly number, register, or string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4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&lt;pubkeyHash&gt;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&lt;revocationKey&gt;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 codes: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unit of execution, like an x86 assembly CPU instruction (mov, lea, push)</a:t>
            </a:r>
            <a:endParaRPr/>
          </a:p>
          <a:p>
            <a:pPr indent="-317500" lvl="1" marL="914400" marR="508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>
                <a:solidFill>
                  <a:srgbClr val="242729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OP_IF</a:t>
            </a:r>
            <a:endParaRPr/>
          </a:p>
          <a:p>
            <a:pPr indent="-317500" lvl="1" marL="914400" marR="508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>
                <a:solidFill>
                  <a:srgbClr val="242729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OP_DUP</a:t>
            </a:r>
            <a:endParaRPr/>
          </a:p>
          <a:p>
            <a:pPr indent="-317500" lvl="1" marL="914400" marR="508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>
                <a:solidFill>
                  <a:srgbClr val="242729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OP_CHECKMULTISIGVERIFY</a:t>
            </a: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4567475" y="2270450"/>
            <a:ext cx="1431000" cy="45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/>
        </p:nvSpPr>
        <p:spPr>
          <a:xfrm>
            <a:off x="4588975" y="2281225"/>
            <a:ext cx="14205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4626875" y="3712375"/>
            <a:ext cx="1431000" cy="6564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/>
        </p:nvSpPr>
        <p:spPr>
          <a:xfrm>
            <a:off x="4665175" y="3805225"/>
            <a:ext cx="14205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OP_DUP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I borrowed the following SCRIPT model from Jimmy Song</a:t>
            </a:r>
            <a:endParaRPr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https://medium.com/@jimmysong/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Script Look like?</a:t>
            </a:r>
            <a:endParaRPr/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1524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Script</a:t>
            </a:r>
            <a:endParaRPr/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207300" y="11524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103775" y="11524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Current OP Code</a:t>
            </a: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1140600" y="2279475"/>
            <a:ext cx="1173000" cy="4518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 txBox="1"/>
          <p:nvPr/>
        </p:nvSpPr>
        <p:spPr>
          <a:xfrm>
            <a:off x="1129850" y="2286475"/>
            <a:ext cx="1173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OP_DUP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1140600" y="2736675"/>
            <a:ext cx="1173000" cy="4518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 txBox="1"/>
          <p:nvPr/>
        </p:nvSpPr>
        <p:spPr>
          <a:xfrm>
            <a:off x="1129850" y="2743675"/>
            <a:ext cx="1173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OP_DUP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1140600" y="3193875"/>
            <a:ext cx="1173000" cy="4518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/>
        </p:nvSpPr>
        <p:spPr>
          <a:xfrm>
            <a:off x="1129850" y="3200875"/>
            <a:ext cx="1173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OP_MUL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1140600" y="3651075"/>
            <a:ext cx="1173000" cy="4518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 txBox="1"/>
          <p:nvPr/>
        </p:nvSpPr>
        <p:spPr>
          <a:xfrm>
            <a:off x="1129850" y="3658075"/>
            <a:ext cx="1173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OP_SUB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1140600" y="4565475"/>
            <a:ext cx="1173000" cy="4518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 txBox="1"/>
          <p:nvPr/>
        </p:nvSpPr>
        <p:spPr>
          <a:xfrm>
            <a:off x="1129850" y="4572475"/>
            <a:ext cx="1173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OP_EQUAL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1140475" y="1589925"/>
            <a:ext cx="1173000" cy="45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 txBox="1"/>
          <p:nvPr/>
        </p:nvSpPr>
        <p:spPr>
          <a:xfrm>
            <a:off x="1183650" y="1600675"/>
            <a:ext cx="11193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1140600" y="4108275"/>
            <a:ext cx="1173000" cy="4518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 txBox="1"/>
          <p:nvPr/>
        </p:nvSpPr>
        <p:spPr>
          <a:xfrm>
            <a:off x="1129850" y="4115275"/>
            <a:ext cx="1173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OP_12</a:t>
            </a:r>
            <a:endParaRPr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Script Look like?</a:t>
            </a:r>
            <a:endParaRPr/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1524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Script</a:t>
            </a:r>
            <a:endParaRPr/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3207300" y="11524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103775" y="11524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Current OP Code</a:t>
            </a: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1140600" y="2279475"/>
            <a:ext cx="1173000" cy="4518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 txBox="1"/>
          <p:nvPr/>
        </p:nvSpPr>
        <p:spPr>
          <a:xfrm>
            <a:off x="1129850" y="2286475"/>
            <a:ext cx="1173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OP_DUP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1140600" y="2736675"/>
            <a:ext cx="1173000" cy="4518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 txBox="1"/>
          <p:nvPr/>
        </p:nvSpPr>
        <p:spPr>
          <a:xfrm>
            <a:off x="1129850" y="2743675"/>
            <a:ext cx="1173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OP_DUP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1140600" y="3193875"/>
            <a:ext cx="1173000" cy="4518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 txBox="1"/>
          <p:nvPr/>
        </p:nvSpPr>
        <p:spPr>
          <a:xfrm>
            <a:off x="1129850" y="3200875"/>
            <a:ext cx="1173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OP_MUL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1140600" y="3651075"/>
            <a:ext cx="1173000" cy="4518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 txBox="1"/>
          <p:nvPr/>
        </p:nvSpPr>
        <p:spPr>
          <a:xfrm>
            <a:off x="1129850" y="3658075"/>
            <a:ext cx="1173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OP_SUB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1140600" y="4565475"/>
            <a:ext cx="1173000" cy="4518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 txBox="1"/>
          <p:nvPr/>
        </p:nvSpPr>
        <p:spPr>
          <a:xfrm>
            <a:off x="1129850" y="4572475"/>
            <a:ext cx="1173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OP_EQUAL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1140475" y="1589925"/>
            <a:ext cx="1173000" cy="45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 txBox="1"/>
          <p:nvPr/>
        </p:nvSpPr>
        <p:spPr>
          <a:xfrm>
            <a:off x="1183650" y="1600675"/>
            <a:ext cx="11193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1140600" y="4108275"/>
            <a:ext cx="1173000" cy="4518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 txBox="1"/>
          <p:nvPr/>
        </p:nvSpPr>
        <p:spPr>
          <a:xfrm>
            <a:off x="1129850" y="4115275"/>
            <a:ext cx="1173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OP_12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2367300" y="1465175"/>
            <a:ext cx="6832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} </a:t>
            </a:r>
            <a:r>
              <a:rPr lang="en" sz="2400"/>
              <a:t>scriptSig (the program’s arguments)</a:t>
            </a:r>
            <a:r>
              <a:rPr lang="en" sz="3600"/>
              <a:t> </a:t>
            </a:r>
            <a:endParaRPr sz="3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Script Look like?</a:t>
            </a:r>
            <a:endParaRPr/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311700" y="11524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Script</a:t>
            </a:r>
            <a:endParaRPr/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3207300" y="11524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103775" y="11524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Current OP Code</a:t>
            </a: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1140600" y="2279475"/>
            <a:ext cx="1173000" cy="4518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 txBox="1"/>
          <p:nvPr/>
        </p:nvSpPr>
        <p:spPr>
          <a:xfrm>
            <a:off x="1129850" y="2286475"/>
            <a:ext cx="1173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OP_DUP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1140600" y="2736675"/>
            <a:ext cx="1173000" cy="4518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 txBox="1"/>
          <p:nvPr/>
        </p:nvSpPr>
        <p:spPr>
          <a:xfrm>
            <a:off x="1129850" y="2743675"/>
            <a:ext cx="1173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OP_DUP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1140600" y="3193875"/>
            <a:ext cx="1173000" cy="4518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 txBox="1"/>
          <p:nvPr/>
        </p:nvSpPr>
        <p:spPr>
          <a:xfrm>
            <a:off x="1129850" y="3200875"/>
            <a:ext cx="1173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OP_MUL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1140600" y="3651075"/>
            <a:ext cx="1173000" cy="4518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 txBox="1"/>
          <p:nvPr/>
        </p:nvSpPr>
        <p:spPr>
          <a:xfrm>
            <a:off x="1129850" y="3658075"/>
            <a:ext cx="1173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OP_SUB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1140600" y="4565475"/>
            <a:ext cx="1173000" cy="4518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 txBox="1"/>
          <p:nvPr/>
        </p:nvSpPr>
        <p:spPr>
          <a:xfrm>
            <a:off x="1129850" y="4572475"/>
            <a:ext cx="1173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OP_EQUAL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1140475" y="1589925"/>
            <a:ext cx="1173000" cy="45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 txBox="1"/>
          <p:nvPr/>
        </p:nvSpPr>
        <p:spPr>
          <a:xfrm>
            <a:off x="1183650" y="1600675"/>
            <a:ext cx="11193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1140600" y="4108275"/>
            <a:ext cx="1173000" cy="4518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 txBox="1"/>
          <p:nvPr/>
        </p:nvSpPr>
        <p:spPr>
          <a:xfrm>
            <a:off x="1129850" y="4115275"/>
            <a:ext cx="1173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OP_12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228" name="Shape 228"/>
          <p:cNvSpPr txBox="1"/>
          <p:nvPr/>
        </p:nvSpPr>
        <p:spPr>
          <a:xfrm>
            <a:off x="2367300" y="1465175"/>
            <a:ext cx="6832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} </a:t>
            </a:r>
            <a:r>
              <a:rPr lang="en" sz="2400"/>
              <a:t>scriptSig (the program’s arguments)</a:t>
            </a:r>
            <a:r>
              <a:rPr lang="en" sz="3600"/>
              <a:t> </a:t>
            </a:r>
            <a:endParaRPr sz="3600"/>
          </a:p>
        </p:txBody>
      </p:sp>
      <p:sp>
        <p:nvSpPr>
          <p:cNvPr id="229" name="Shape 229"/>
          <p:cNvSpPr txBox="1"/>
          <p:nvPr/>
        </p:nvSpPr>
        <p:spPr>
          <a:xfrm>
            <a:off x="2214900" y="1334550"/>
            <a:ext cx="1303800" cy="3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0"/>
              <a:t>}</a:t>
            </a:r>
            <a:endParaRPr sz="2400"/>
          </a:p>
        </p:txBody>
      </p:sp>
      <p:sp>
        <p:nvSpPr>
          <p:cNvPr id="230" name="Shape 230"/>
          <p:cNvSpPr txBox="1"/>
          <p:nvPr/>
        </p:nvSpPr>
        <p:spPr>
          <a:xfrm>
            <a:off x="3669325" y="3249650"/>
            <a:ext cx="50574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scriptPubKey (the program)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68825"/>
            <a:ext cx="4175201" cy="445355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/>
        </p:nvSpPr>
        <p:spPr>
          <a:xfrm>
            <a:off x="5168300" y="681050"/>
            <a:ext cx="3464100" cy="3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Alex Melville</a:t>
            </a: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Software Engineer @BitGo</a:t>
            </a: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Digital Nomad</a:t>
            </a: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github.com/Melvillian</a:t>
            </a:r>
            <a:endParaRPr sz="2400"/>
          </a:p>
        </p:txBody>
      </p:sp>
      <p:pic>
        <p:nvPicPr>
          <p:cNvPr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5248" y="4160325"/>
            <a:ext cx="790201" cy="44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Script Look like?</a:t>
            </a:r>
            <a:endParaRPr/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311700" y="11524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Script</a:t>
            </a:r>
            <a:endParaRPr/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3207300" y="11524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103775" y="11524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Current OP Code</a:t>
            </a: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1140600" y="2050875"/>
            <a:ext cx="1173000" cy="4518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 txBox="1"/>
          <p:nvPr/>
        </p:nvSpPr>
        <p:spPr>
          <a:xfrm>
            <a:off x="1129850" y="2057875"/>
            <a:ext cx="1173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OP_DUP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1140600" y="2508075"/>
            <a:ext cx="1173000" cy="4518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 txBox="1"/>
          <p:nvPr/>
        </p:nvSpPr>
        <p:spPr>
          <a:xfrm>
            <a:off x="1129850" y="2515075"/>
            <a:ext cx="1173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OP_DUP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1140600" y="2965275"/>
            <a:ext cx="1173000" cy="4518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 txBox="1"/>
          <p:nvPr/>
        </p:nvSpPr>
        <p:spPr>
          <a:xfrm>
            <a:off x="1129850" y="2972275"/>
            <a:ext cx="1173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OP_MUL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45" name="Shape 245"/>
          <p:cNvSpPr/>
          <p:nvPr/>
        </p:nvSpPr>
        <p:spPr>
          <a:xfrm>
            <a:off x="1140600" y="3422475"/>
            <a:ext cx="1173000" cy="4518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 txBox="1"/>
          <p:nvPr/>
        </p:nvSpPr>
        <p:spPr>
          <a:xfrm>
            <a:off x="1129850" y="3429475"/>
            <a:ext cx="1173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OP_SUB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1140600" y="4336875"/>
            <a:ext cx="1173000" cy="4518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 txBox="1"/>
          <p:nvPr/>
        </p:nvSpPr>
        <p:spPr>
          <a:xfrm>
            <a:off x="1129850" y="4343875"/>
            <a:ext cx="1173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OP_EQUAL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1140475" y="1589925"/>
            <a:ext cx="1173000" cy="45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 txBox="1"/>
          <p:nvPr/>
        </p:nvSpPr>
        <p:spPr>
          <a:xfrm>
            <a:off x="1183650" y="1600675"/>
            <a:ext cx="11193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1140600" y="3879675"/>
            <a:ext cx="1173000" cy="4518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 txBox="1"/>
          <p:nvPr/>
        </p:nvSpPr>
        <p:spPr>
          <a:xfrm>
            <a:off x="1129850" y="3886675"/>
            <a:ext cx="1173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OP_12</a:t>
            </a:r>
            <a:endParaRPr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Script Look like?</a:t>
            </a:r>
            <a:endParaRPr/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311700" y="11524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Script</a:t>
            </a:r>
            <a:endParaRPr/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3207300" y="11524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103775" y="11524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Current OP Code</a:t>
            </a: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1140600" y="2050875"/>
            <a:ext cx="1173000" cy="4518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 txBox="1"/>
          <p:nvPr/>
        </p:nvSpPr>
        <p:spPr>
          <a:xfrm>
            <a:off x="1129850" y="2057875"/>
            <a:ext cx="1173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OP_DUP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1140600" y="2508075"/>
            <a:ext cx="1173000" cy="4518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 txBox="1"/>
          <p:nvPr/>
        </p:nvSpPr>
        <p:spPr>
          <a:xfrm>
            <a:off x="1129850" y="2515075"/>
            <a:ext cx="1173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OP_DUP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1140600" y="2965275"/>
            <a:ext cx="1173000" cy="4518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 txBox="1"/>
          <p:nvPr/>
        </p:nvSpPr>
        <p:spPr>
          <a:xfrm>
            <a:off x="1129850" y="2972275"/>
            <a:ext cx="1173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OP_MUL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1140600" y="3422475"/>
            <a:ext cx="1173000" cy="4518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 txBox="1"/>
          <p:nvPr/>
        </p:nvSpPr>
        <p:spPr>
          <a:xfrm>
            <a:off x="1129850" y="3429475"/>
            <a:ext cx="1173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OP_SUB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1140600" y="4336875"/>
            <a:ext cx="1173000" cy="4518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 txBox="1"/>
          <p:nvPr/>
        </p:nvSpPr>
        <p:spPr>
          <a:xfrm>
            <a:off x="1129850" y="4343875"/>
            <a:ext cx="1173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OP_EQUAL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6855475" y="4180725"/>
            <a:ext cx="1173000" cy="45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 txBox="1"/>
          <p:nvPr/>
        </p:nvSpPr>
        <p:spPr>
          <a:xfrm>
            <a:off x="6898650" y="4191475"/>
            <a:ext cx="11193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1140600" y="3879675"/>
            <a:ext cx="1173000" cy="4518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 txBox="1"/>
          <p:nvPr/>
        </p:nvSpPr>
        <p:spPr>
          <a:xfrm>
            <a:off x="1129850" y="3886675"/>
            <a:ext cx="1173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OP_12</a:t>
            </a:r>
            <a:endParaRPr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Script Look like?</a:t>
            </a:r>
            <a:endParaRPr/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311700" y="11524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Script</a:t>
            </a:r>
            <a:endParaRPr/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3207300" y="11524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103775" y="11524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Current OP Code</a:t>
            </a: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1140600" y="2050875"/>
            <a:ext cx="1173000" cy="4518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 txBox="1"/>
          <p:nvPr/>
        </p:nvSpPr>
        <p:spPr>
          <a:xfrm>
            <a:off x="1129850" y="2057875"/>
            <a:ext cx="1173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OP_DUP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1140600" y="2508075"/>
            <a:ext cx="1173000" cy="4518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 txBox="1"/>
          <p:nvPr/>
        </p:nvSpPr>
        <p:spPr>
          <a:xfrm>
            <a:off x="1129850" y="2515075"/>
            <a:ext cx="1173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OP_DUP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1140600" y="2965275"/>
            <a:ext cx="1173000" cy="4518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 txBox="1"/>
          <p:nvPr/>
        </p:nvSpPr>
        <p:spPr>
          <a:xfrm>
            <a:off x="1129850" y="2972275"/>
            <a:ext cx="1173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OP_MUL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89" name="Shape 289"/>
          <p:cNvSpPr/>
          <p:nvPr/>
        </p:nvSpPr>
        <p:spPr>
          <a:xfrm>
            <a:off x="1140600" y="3422475"/>
            <a:ext cx="1173000" cy="4518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 txBox="1"/>
          <p:nvPr/>
        </p:nvSpPr>
        <p:spPr>
          <a:xfrm>
            <a:off x="1129850" y="3429475"/>
            <a:ext cx="1173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OP_SUB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91" name="Shape 291"/>
          <p:cNvSpPr/>
          <p:nvPr/>
        </p:nvSpPr>
        <p:spPr>
          <a:xfrm>
            <a:off x="1140600" y="4336875"/>
            <a:ext cx="1173000" cy="4518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 txBox="1"/>
          <p:nvPr/>
        </p:nvSpPr>
        <p:spPr>
          <a:xfrm>
            <a:off x="1129850" y="4343875"/>
            <a:ext cx="1173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OP_EQUAL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293" name="Shape 293"/>
          <p:cNvSpPr/>
          <p:nvPr/>
        </p:nvSpPr>
        <p:spPr>
          <a:xfrm>
            <a:off x="4036075" y="4180725"/>
            <a:ext cx="1173000" cy="45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 txBox="1"/>
          <p:nvPr/>
        </p:nvSpPr>
        <p:spPr>
          <a:xfrm>
            <a:off x="4079250" y="4191475"/>
            <a:ext cx="11193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1140600" y="3879675"/>
            <a:ext cx="1173000" cy="4518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 txBox="1"/>
          <p:nvPr/>
        </p:nvSpPr>
        <p:spPr>
          <a:xfrm>
            <a:off x="1129850" y="3886675"/>
            <a:ext cx="1173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OP_12</a:t>
            </a:r>
            <a:endParaRPr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Script Look like?</a:t>
            </a:r>
            <a:endParaRPr/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311700" y="11524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Script</a:t>
            </a:r>
            <a:endParaRPr/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3207300" y="11524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103775" y="11524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Current OP Code</a:t>
            </a: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6855600" y="4108275"/>
            <a:ext cx="1173000" cy="4518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 txBox="1"/>
          <p:nvPr/>
        </p:nvSpPr>
        <p:spPr>
          <a:xfrm>
            <a:off x="6844850" y="4115275"/>
            <a:ext cx="1173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OP_DUP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307" name="Shape 307"/>
          <p:cNvSpPr/>
          <p:nvPr/>
        </p:nvSpPr>
        <p:spPr>
          <a:xfrm>
            <a:off x="1140600" y="2508075"/>
            <a:ext cx="1173000" cy="4518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 txBox="1"/>
          <p:nvPr/>
        </p:nvSpPr>
        <p:spPr>
          <a:xfrm>
            <a:off x="1129850" y="2515075"/>
            <a:ext cx="1173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OP_DUP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309" name="Shape 309"/>
          <p:cNvSpPr/>
          <p:nvPr/>
        </p:nvSpPr>
        <p:spPr>
          <a:xfrm>
            <a:off x="1140600" y="2965275"/>
            <a:ext cx="1173000" cy="4518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 txBox="1"/>
          <p:nvPr/>
        </p:nvSpPr>
        <p:spPr>
          <a:xfrm>
            <a:off x="1129850" y="2972275"/>
            <a:ext cx="1173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OP_MUL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11" name="Shape 311"/>
          <p:cNvSpPr/>
          <p:nvPr/>
        </p:nvSpPr>
        <p:spPr>
          <a:xfrm>
            <a:off x="1140600" y="3422475"/>
            <a:ext cx="1173000" cy="4518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 txBox="1"/>
          <p:nvPr/>
        </p:nvSpPr>
        <p:spPr>
          <a:xfrm>
            <a:off x="1129850" y="3429475"/>
            <a:ext cx="1173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OP_SUB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1140600" y="4336875"/>
            <a:ext cx="1173000" cy="4518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 txBox="1"/>
          <p:nvPr/>
        </p:nvSpPr>
        <p:spPr>
          <a:xfrm>
            <a:off x="1129850" y="4343875"/>
            <a:ext cx="1173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OP_EQUAL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315" name="Shape 315"/>
          <p:cNvSpPr/>
          <p:nvPr/>
        </p:nvSpPr>
        <p:spPr>
          <a:xfrm>
            <a:off x="4036075" y="4180725"/>
            <a:ext cx="1173000" cy="45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 txBox="1"/>
          <p:nvPr/>
        </p:nvSpPr>
        <p:spPr>
          <a:xfrm>
            <a:off x="4079250" y="4191475"/>
            <a:ext cx="11193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1140600" y="3879675"/>
            <a:ext cx="1173000" cy="4518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 txBox="1"/>
          <p:nvPr/>
        </p:nvSpPr>
        <p:spPr>
          <a:xfrm>
            <a:off x="1129850" y="3886675"/>
            <a:ext cx="1173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OP_12</a:t>
            </a:r>
            <a:endParaRPr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Script Look like?</a:t>
            </a:r>
            <a:endParaRPr/>
          </a:p>
        </p:txBody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311700" y="11524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Script</a:t>
            </a:r>
            <a:endParaRPr/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3207300" y="11524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103775" y="11524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Current OP Code</a:t>
            </a: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1140600" y="2508075"/>
            <a:ext cx="1173000" cy="4518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 txBox="1"/>
          <p:nvPr/>
        </p:nvSpPr>
        <p:spPr>
          <a:xfrm>
            <a:off x="1129850" y="2515075"/>
            <a:ext cx="1173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OP_DUP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329" name="Shape 329"/>
          <p:cNvSpPr/>
          <p:nvPr/>
        </p:nvSpPr>
        <p:spPr>
          <a:xfrm>
            <a:off x="1140600" y="2965275"/>
            <a:ext cx="1173000" cy="4518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 txBox="1"/>
          <p:nvPr/>
        </p:nvSpPr>
        <p:spPr>
          <a:xfrm>
            <a:off x="1129850" y="2972275"/>
            <a:ext cx="1173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OP_MUL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31" name="Shape 331"/>
          <p:cNvSpPr/>
          <p:nvPr/>
        </p:nvSpPr>
        <p:spPr>
          <a:xfrm>
            <a:off x="1140600" y="3422475"/>
            <a:ext cx="1173000" cy="4518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 txBox="1"/>
          <p:nvPr/>
        </p:nvSpPr>
        <p:spPr>
          <a:xfrm>
            <a:off x="1129850" y="3429475"/>
            <a:ext cx="1173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OP_SUB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33" name="Shape 333"/>
          <p:cNvSpPr/>
          <p:nvPr/>
        </p:nvSpPr>
        <p:spPr>
          <a:xfrm>
            <a:off x="1140600" y="4336875"/>
            <a:ext cx="1173000" cy="4518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 txBox="1"/>
          <p:nvPr/>
        </p:nvSpPr>
        <p:spPr>
          <a:xfrm>
            <a:off x="1129850" y="4343875"/>
            <a:ext cx="1173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OP_EQUAL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335" name="Shape 335"/>
          <p:cNvSpPr/>
          <p:nvPr/>
        </p:nvSpPr>
        <p:spPr>
          <a:xfrm>
            <a:off x="4036075" y="4180725"/>
            <a:ext cx="1173000" cy="45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 txBox="1"/>
          <p:nvPr/>
        </p:nvSpPr>
        <p:spPr>
          <a:xfrm>
            <a:off x="4079250" y="4191475"/>
            <a:ext cx="11193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1140600" y="3879675"/>
            <a:ext cx="1173000" cy="4518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 txBox="1"/>
          <p:nvPr/>
        </p:nvSpPr>
        <p:spPr>
          <a:xfrm>
            <a:off x="1129850" y="3886675"/>
            <a:ext cx="1173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OP_12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339" name="Shape 339"/>
          <p:cNvSpPr/>
          <p:nvPr/>
        </p:nvSpPr>
        <p:spPr>
          <a:xfrm>
            <a:off x="4036075" y="4180725"/>
            <a:ext cx="1173000" cy="45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 txBox="1"/>
          <p:nvPr/>
        </p:nvSpPr>
        <p:spPr>
          <a:xfrm>
            <a:off x="4079250" y="4191475"/>
            <a:ext cx="11193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4036075" y="3723525"/>
            <a:ext cx="1173000" cy="45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 txBox="1"/>
          <p:nvPr/>
        </p:nvSpPr>
        <p:spPr>
          <a:xfrm>
            <a:off x="4079250" y="3734275"/>
            <a:ext cx="11193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Script Look like?</a:t>
            </a:r>
            <a:endParaRPr/>
          </a:p>
        </p:txBody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311700" y="11524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Script</a:t>
            </a:r>
            <a:endParaRPr/>
          </a:p>
        </p:txBody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3207300" y="11524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103775" y="11524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Current OP Code</a:t>
            </a: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6931800" y="4184475"/>
            <a:ext cx="1173000" cy="4518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 txBox="1"/>
          <p:nvPr/>
        </p:nvSpPr>
        <p:spPr>
          <a:xfrm>
            <a:off x="6921050" y="4191475"/>
            <a:ext cx="1173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OP_DUP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353" name="Shape 353"/>
          <p:cNvSpPr/>
          <p:nvPr/>
        </p:nvSpPr>
        <p:spPr>
          <a:xfrm>
            <a:off x="1140600" y="2965275"/>
            <a:ext cx="1173000" cy="4518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Shape 354"/>
          <p:cNvSpPr txBox="1"/>
          <p:nvPr/>
        </p:nvSpPr>
        <p:spPr>
          <a:xfrm>
            <a:off x="1129850" y="2972275"/>
            <a:ext cx="1173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OP_MUL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55" name="Shape 355"/>
          <p:cNvSpPr/>
          <p:nvPr/>
        </p:nvSpPr>
        <p:spPr>
          <a:xfrm>
            <a:off x="1140600" y="3422475"/>
            <a:ext cx="1173000" cy="4518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 txBox="1"/>
          <p:nvPr/>
        </p:nvSpPr>
        <p:spPr>
          <a:xfrm>
            <a:off x="1129850" y="3429475"/>
            <a:ext cx="1173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OP_SUB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57" name="Shape 357"/>
          <p:cNvSpPr/>
          <p:nvPr/>
        </p:nvSpPr>
        <p:spPr>
          <a:xfrm>
            <a:off x="1140600" y="4336875"/>
            <a:ext cx="1173000" cy="4518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 txBox="1"/>
          <p:nvPr/>
        </p:nvSpPr>
        <p:spPr>
          <a:xfrm>
            <a:off x="1129850" y="4343875"/>
            <a:ext cx="1173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OP_EQUAL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359" name="Shape 359"/>
          <p:cNvSpPr/>
          <p:nvPr/>
        </p:nvSpPr>
        <p:spPr>
          <a:xfrm>
            <a:off x="4036075" y="4180725"/>
            <a:ext cx="1173000" cy="45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Shape 360"/>
          <p:cNvSpPr txBox="1"/>
          <p:nvPr/>
        </p:nvSpPr>
        <p:spPr>
          <a:xfrm>
            <a:off x="4079250" y="4191475"/>
            <a:ext cx="11193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1140600" y="3879675"/>
            <a:ext cx="1173000" cy="4518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Shape 362"/>
          <p:cNvSpPr txBox="1"/>
          <p:nvPr/>
        </p:nvSpPr>
        <p:spPr>
          <a:xfrm>
            <a:off x="1129850" y="3886675"/>
            <a:ext cx="1173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OP_12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363" name="Shape 363"/>
          <p:cNvSpPr/>
          <p:nvPr/>
        </p:nvSpPr>
        <p:spPr>
          <a:xfrm>
            <a:off x="4036075" y="4180725"/>
            <a:ext cx="1173000" cy="45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Shape 364"/>
          <p:cNvSpPr txBox="1"/>
          <p:nvPr/>
        </p:nvSpPr>
        <p:spPr>
          <a:xfrm>
            <a:off x="4079250" y="4191475"/>
            <a:ext cx="11193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4036075" y="3723525"/>
            <a:ext cx="1173000" cy="45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Shape 366"/>
          <p:cNvSpPr txBox="1"/>
          <p:nvPr/>
        </p:nvSpPr>
        <p:spPr>
          <a:xfrm>
            <a:off x="4079250" y="3734275"/>
            <a:ext cx="11193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Script Look like?</a:t>
            </a:r>
            <a:endParaRPr/>
          </a:p>
        </p:txBody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311700" y="11524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Script</a:t>
            </a:r>
            <a:endParaRPr/>
          </a:p>
        </p:txBody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3207300" y="11524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6103775" y="11524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Current OP Code</a:t>
            </a:r>
            <a:endParaRPr/>
          </a:p>
        </p:txBody>
      </p:sp>
      <p:sp>
        <p:nvSpPr>
          <p:cNvPr id="375" name="Shape 375"/>
          <p:cNvSpPr/>
          <p:nvPr/>
        </p:nvSpPr>
        <p:spPr>
          <a:xfrm>
            <a:off x="1140600" y="2965275"/>
            <a:ext cx="1173000" cy="4518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Shape 376"/>
          <p:cNvSpPr txBox="1"/>
          <p:nvPr/>
        </p:nvSpPr>
        <p:spPr>
          <a:xfrm>
            <a:off x="1129850" y="2972275"/>
            <a:ext cx="1173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OP_MUL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77" name="Shape 377"/>
          <p:cNvSpPr/>
          <p:nvPr/>
        </p:nvSpPr>
        <p:spPr>
          <a:xfrm>
            <a:off x="1140600" y="3422475"/>
            <a:ext cx="1173000" cy="4518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Shape 378"/>
          <p:cNvSpPr txBox="1"/>
          <p:nvPr/>
        </p:nvSpPr>
        <p:spPr>
          <a:xfrm>
            <a:off x="1129850" y="3429475"/>
            <a:ext cx="1173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OP_SUB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79" name="Shape 379"/>
          <p:cNvSpPr/>
          <p:nvPr/>
        </p:nvSpPr>
        <p:spPr>
          <a:xfrm>
            <a:off x="1140600" y="4336875"/>
            <a:ext cx="1173000" cy="4518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Shape 380"/>
          <p:cNvSpPr txBox="1"/>
          <p:nvPr/>
        </p:nvSpPr>
        <p:spPr>
          <a:xfrm>
            <a:off x="1129850" y="4343875"/>
            <a:ext cx="1173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OP_EQUAL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381" name="Shape 381"/>
          <p:cNvSpPr/>
          <p:nvPr/>
        </p:nvSpPr>
        <p:spPr>
          <a:xfrm>
            <a:off x="4036075" y="4180725"/>
            <a:ext cx="1173000" cy="45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Shape 382"/>
          <p:cNvSpPr txBox="1"/>
          <p:nvPr/>
        </p:nvSpPr>
        <p:spPr>
          <a:xfrm>
            <a:off x="4079250" y="4191475"/>
            <a:ext cx="11193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83" name="Shape 383"/>
          <p:cNvSpPr/>
          <p:nvPr/>
        </p:nvSpPr>
        <p:spPr>
          <a:xfrm>
            <a:off x="1140600" y="3879675"/>
            <a:ext cx="1173000" cy="4518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Shape 384"/>
          <p:cNvSpPr txBox="1"/>
          <p:nvPr/>
        </p:nvSpPr>
        <p:spPr>
          <a:xfrm>
            <a:off x="1129850" y="3886675"/>
            <a:ext cx="1173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OP_12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385" name="Shape 385"/>
          <p:cNvSpPr/>
          <p:nvPr/>
        </p:nvSpPr>
        <p:spPr>
          <a:xfrm>
            <a:off x="4036075" y="4180725"/>
            <a:ext cx="1173000" cy="45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Shape 386"/>
          <p:cNvSpPr txBox="1"/>
          <p:nvPr/>
        </p:nvSpPr>
        <p:spPr>
          <a:xfrm>
            <a:off x="4079250" y="4191475"/>
            <a:ext cx="11193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87" name="Shape 387"/>
          <p:cNvSpPr/>
          <p:nvPr/>
        </p:nvSpPr>
        <p:spPr>
          <a:xfrm>
            <a:off x="4036075" y="3723525"/>
            <a:ext cx="1173000" cy="45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Shape 388"/>
          <p:cNvSpPr txBox="1"/>
          <p:nvPr/>
        </p:nvSpPr>
        <p:spPr>
          <a:xfrm>
            <a:off x="4079250" y="3734275"/>
            <a:ext cx="11193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89" name="Shape 389"/>
          <p:cNvSpPr/>
          <p:nvPr/>
        </p:nvSpPr>
        <p:spPr>
          <a:xfrm>
            <a:off x="4036075" y="3266325"/>
            <a:ext cx="1173000" cy="45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Shape 390"/>
          <p:cNvSpPr txBox="1"/>
          <p:nvPr/>
        </p:nvSpPr>
        <p:spPr>
          <a:xfrm>
            <a:off x="4079250" y="3277075"/>
            <a:ext cx="11193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Script Look like?</a:t>
            </a:r>
            <a:endParaRPr/>
          </a:p>
        </p:txBody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x="311700" y="11524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Script</a:t>
            </a:r>
            <a:endParaRPr/>
          </a:p>
        </p:txBody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3207300" y="11524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6103775" y="11524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Current OP Code</a:t>
            </a:r>
            <a:endParaRPr/>
          </a:p>
        </p:txBody>
      </p:sp>
      <p:sp>
        <p:nvSpPr>
          <p:cNvPr id="399" name="Shape 399"/>
          <p:cNvSpPr/>
          <p:nvPr/>
        </p:nvSpPr>
        <p:spPr>
          <a:xfrm>
            <a:off x="6855600" y="4108275"/>
            <a:ext cx="1173000" cy="4518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Shape 400"/>
          <p:cNvSpPr txBox="1"/>
          <p:nvPr/>
        </p:nvSpPr>
        <p:spPr>
          <a:xfrm>
            <a:off x="6844850" y="4115275"/>
            <a:ext cx="1173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OP_MUL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401" name="Shape 401"/>
          <p:cNvSpPr/>
          <p:nvPr/>
        </p:nvSpPr>
        <p:spPr>
          <a:xfrm>
            <a:off x="1140600" y="3422475"/>
            <a:ext cx="1173000" cy="4518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Shape 402"/>
          <p:cNvSpPr txBox="1"/>
          <p:nvPr/>
        </p:nvSpPr>
        <p:spPr>
          <a:xfrm>
            <a:off x="1129850" y="3429475"/>
            <a:ext cx="1173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OP_SUB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03" name="Shape 403"/>
          <p:cNvSpPr/>
          <p:nvPr/>
        </p:nvSpPr>
        <p:spPr>
          <a:xfrm>
            <a:off x="1140600" y="4336875"/>
            <a:ext cx="1173000" cy="4518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Shape 404"/>
          <p:cNvSpPr txBox="1"/>
          <p:nvPr/>
        </p:nvSpPr>
        <p:spPr>
          <a:xfrm>
            <a:off x="1129850" y="4343875"/>
            <a:ext cx="1173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OP_EQUAL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405" name="Shape 405"/>
          <p:cNvSpPr/>
          <p:nvPr/>
        </p:nvSpPr>
        <p:spPr>
          <a:xfrm>
            <a:off x="4036075" y="4180725"/>
            <a:ext cx="1173000" cy="45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Shape 406"/>
          <p:cNvSpPr txBox="1"/>
          <p:nvPr/>
        </p:nvSpPr>
        <p:spPr>
          <a:xfrm>
            <a:off x="4079250" y="4191475"/>
            <a:ext cx="11193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07" name="Shape 407"/>
          <p:cNvSpPr/>
          <p:nvPr/>
        </p:nvSpPr>
        <p:spPr>
          <a:xfrm>
            <a:off x="1140600" y="3879675"/>
            <a:ext cx="1173000" cy="4518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Shape 408"/>
          <p:cNvSpPr txBox="1"/>
          <p:nvPr/>
        </p:nvSpPr>
        <p:spPr>
          <a:xfrm>
            <a:off x="1129850" y="3886675"/>
            <a:ext cx="1173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OP_12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409" name="Shape 409"/>
          <p:cNvSpPr/>
          <p:nvPr/>
        </p:nvSpPr>
        <p:spPr>
          <a:xfrm>
            <a:off x="4036075" y="4180725"/>
            <a:ext cx="1173000" cy="45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Shape 410"/>
          <p:cNvSpPr txBox="1"/>
          <p:nvPr/>
        </p:nvSpPr>
        <p:spPr>
          <a:xfrm>
            <a:off x="4079250" y="4191475"/>
            <a:ext cx="11193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11" name="Shape 411"/>
          <p:cNvSpPr/>
          <p:nvPr/>
        </p:nvSpPr>
        <p:spPr>
          <a:xfrm>
            <a:off x="4036075" y="3723525"/>
            <a:ext cx="1173000" cy="45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Shape 412"/>
          <p:cNvSpPr txBox="1"/>
          <p:nvPr/>
        </p:nvSpPr>
        <p:spPr>
          <a:xfrm>
            <a:off x="4079250" y="3734275"/>
            <a:ext cx="11193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13" name="Shape 413"/>
          <p:cNvSpPr/>
          <p:nvPr/>
        </p:nvSpPr>
        <p:spPr>
          <a:xfrm>
            <a:off x="4036075" y="3266325"/>
            <a:ext cx="1173000" cy="45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Shape 414"/>
          <p:cNvSpPr txBox="1"/>
          <p:nvPr/>
        </p:nvSpPr>
        <p:spPr>
          <a:xfrm>
            <a:off x="4079250" y="3277075"/>
            <a:ext cx="11193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Script Look like?</a:t>
            </a:r>
            <a:endParaRPr/>
          </a:p>
        </p:txBody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311700" y="11524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Script</a:t>
            </a:r>
            <a:endParaRPr/>
          </a:p>
        </p:txBody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x="3207300" y="11524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6103775" y="11524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Current OP Code</a:t>
            </a:r>
            <a:endParaRPr/>
          </a:p>
        </p:txBody>
      </p:sp>
      <p:sp>
        <p:nvSpPr>
          <p:cNvPr id="423" name="Shape 423"/>
          <p:cNvSpPr/>
          <p:nvPr/>
        </p:nvSpPr>
        <p:spPr>
          <a:xfrm>
            <a:off x="1140600" y="3422475"/>
            <a:ext cx="1173000" cy="4518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Shape 424"/>
          <p:cNvSpPr txBox="1"/>
          <p:nvPr/>
        </p:nvSpPr>
        <p:spPr>
          <a:xfrm>
            <a:off x="1129850" y="3429475"/>
            <a:ext cx="1173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OP_SUB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25" name="Shape 425"/>
          <p:cNvSpPr/>
          <p:nvPr/>
        </p:nvSpPr>
        <p:spPr>
          <a:xfrm>
            <a:off x="1140600" y="4336875"/>
            <a:ext cx="1173000" cy="4518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Shape 426"/>
          <p:cNvSpPr txBox="1"/>
          <p:nvPr/>
        </p:nvSpPr>
        <p:spPr>
          <a:xfrm>
            <a:off x="1129850" y="4343875"/>
            <a:ext cx="1173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OP_EQUAL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427" name="Shape 427"/>
          <p:cNvSpPr/>
          <p:nvPr/>
        </p:nvSpPr>
        <p:spPr>
          <a:xfrm>
            <a:off x="4036075" y="4180725"/>
            <a:ext cx="1173000" cy="45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Shape 428"/>
          <p:cNvSpPr txBox="1"/>
          <p:nvPr/>
        </p:nvSpPr>
        <p:spPr>
          <a:xfrm>
            <a:off x="4079250" y="4191475"/>
            <a:ext cx="11193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29" name="Shape 429"/>
          <p:cNvSpPr/>
          <p:nvPr/>
        </p:nvSpPr>
        <p:spPr>
          <a:xfrm>
            <a:off x="1140600" y="3879675"/>
            <a:ext cx="1173000" cy="4518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Shape 430"/>
          <p:cNvSpPr txBox="1"/>
          <p:nvPr/>
        </p:nvSpPr>
        <p:spPr>
          <a:xfrm>
            <a:off x="1129850" y="3886675"/>
            <a:ext cx="1173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OP_12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431" name="Shape 431"/>
          <p:cNvSpPr/>
          <p:nvPr/>
        </p:nvSpPr>
        <p:spPr>
          <a:xfrm>
            <a:off x="4036075" y="4180725"/>
            <a:ext cx="1173000" cy="45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Shape 432"/>
          <p:cNvSpPr txBox="1"/>
          <p:nvPr/>
        </p:nvSpPr>
        <p:spPr>
          <a:xfrm>
            <a:off x="4079250" y="4191475"/>
            <a:ext cx="11193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33" name="Shape 433"/>
          <p:cNvSpPr/>
          <p:nvPr/>
        </p:nvSpPr>
        <p:spPr>
          <a:xfrm>
            <a:off x="4036075" y="3723525"/>
            <a:ext cx="1173000" cy="45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Shape 434"/>
          <p:cNvSpPr txBox="1"/>
          <p:nvPr/>
        </p:nvSpPr>
        <p:spPr>
          <a:xfrm>
            <a:off x="4079250" y="3734275"/>
            <a:ext cx="11193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Script Look like?</a:t>
            </a:r>
            <a:endParaRPr/>
          </a:p>
        </p:txBody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x="311700" y="11524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Script</a:t>
            </a:r>
            <a:endParaRPr/>
          </a:p>
        </p:txBody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3207300" y="11524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x="6103775" y="11524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Current OP Code</a:t>
            </a: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7008000" y="4108275"/>
            <a:ext cx="1173000" cy="4518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Shape 444"/>
          <p:cNvSpPr txBox="1"/>
          <p:nvPr/>
        </p:nvSpPr>
        <p:spPr>
          <a:xfrm>
            <a:off x="6997250" y="4115275"/>
            <a:ext cx="1173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OP_SUB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45" name="Shape 445"/>
          <p:cNvSpPr/>
          <p:nvPr/>
        </p:nvSpPr>
        <p:spPr>
          <a:xfrm>
            <a:off x="1140600" y="4336875"/>
            <a:ext cx="1173000" cy="4518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Shape 446"/>
          <p:cNvSpPr txBox="1"/>
          <p:nvPr/>
        </p:nvSpPr>
        <p:spPr>
          <a:xfrm>
            <a:off x="1129850" y="4343875"/>
            <a:ext cx="1173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OP_EQUAL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447" name="Shape 447"/>
          <p:cNvSpPr/>
          <p:nvPr/>
        </p:nvSpPr>
        <p:spPr>
          <a:xfrm>
            <a:off x="4036075" y="4180725"/>
            <a:ext cx="1173000" cy="45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Shape 448"/>
          <p:cNvSpPr txBox="1"/>
          <p:nvPr/>
        </p:nvSpPr>
        <p:spPr>
          <a:xfrm>
            <a:off x="4079250" y="4191475"/>
            <a:ext cx="11193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49" name="Shape 449"/>
          <p:cNvSpPr/>
          <p:nvPr/>
        </p:nvSpPr>
        <p:spPr>
          <a:xfrm>
            <a:off x="1140600" y="3879675"/>
            <a:ext cx="1173000" cy="4518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Shape 450"/>
          <p:cNvSpPr txBox="1"/>
          <p:nvPr/>
        </p:nvSpPr>
        <p:spPr>
          <a:xfrm>
            <a:off x="1129850" y="3886675"/>
            <a:ext cx="1173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OP_12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451" name="Shape 451"/>
          <p:cNvSpPr/>
          <p:nvPr/>
        </p:nvSpPr>
        <p:spPr>
          <a:xfrm>
            <a:off x="4036075" y="4180725"/>
            <a:ext cx="1173000" cy="45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Shape 452"/>
          <p:cNvSpPr txBox="1"/>
          <p:nvPr/>
        </p:nvSpPr>
        <p:spPr>
          <a:xfrm>
            <a:off x="4079250" y="4191475"/>
            <a:ext cx="11193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53" name="Shape 453"/>
          <p:cNvSpPr/>
          <p:nvPr/>
        </p:nvSpPr>
        <p:spPr>
          <a:xfrm>
            <a:off x="4036075" y="3723525"/>
            <a:ext cx="1173000" cy="45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Shape 454"/>
          <p:cNvSpPr txBox="1"/>
          <p:nvPr/>
        </p:nvSpPr>
        <p:spPr>
          <a:xfrm>
            <a:off x="4079250" y="3734275"/>
            <a:ext cx="11193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685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 a Core Dev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SCRIPT Basics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Commitment Transaction Output SCRIPT</a:t>
            </a:r>
            <a:endParaRPr/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Goal: Expose you to SCRIPT Smart Contracts used in the Lightning Network Protocol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Script Look like?</a:t>
            </a:r>
            <a:endParaRPr/>
          </a:p>
        </p:txBody>
      </p:sp>
      <p:sp>
        <p:nvSpPr>
          <p:cNvPr id="460" name="Shape 460"/>
          <p:cNvSpPr txBox="1"/>
          <p:nvPr>
            <p:ph idx="1" type="body"/>
          </p:nvPr>
        </p:nvSpPr>
        <p:spPr>
          <a:xfrm>
            <a:off x="311700" y="11524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Script</a:t>
            </a:r>
            <a:endParaRPr/>
          </a:p>
        </p:txBody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3207300" y="11524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462" name="Shape 462"/>
          <p:cNvSpPr txBox="1"/>
          <p:nvPr>
            <p:ph idx="1" type="body"/>
          </p:nvPr>
        </p:nvSpPr>
        <p:spPr>
          <a:xfrm>
            <a:off x="6103775" y="11524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Current OP Code</a:t>
            </a:r>
            <a:endParaRPr/>
          </a:p>
        </p:txBody>
      </p:sp>
      <p:sp>
        <p:nvSpPr>
          <p:cNvPr id="463" name="Shape 463"/>
          <p:cNvSpPr/>
          <p:nvPr/>
        </p:nvSpPr>
        <p:spPr>
          <a:xfrm>
            <a:off x="1140600" y="4336875"/>
            <a:ext cx="1173000" cy="4518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Shape 464"/>
          <p:cNvSpPr txBox="1"/>
          <p:nvPr/>
        </p:nvSpPr>
        <p:spPr>
          <a:xfrm>
            <a:off x="1129850" y="4343875"/>
            <a:ext cx="1173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OP_EQUAL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465" name="Shape 465"/>
          <p:cNvSpPr/>
          <p:nvPr/>
        </p:nvSpPr>
        <p:spPr>
          <a:xfrm>
            <a:off x="4036075" y="4180725"/>
            <a:ext cx="1173000" cy="45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Shape 466"/>
          <p:cNvSpPr txBox="1"/>
          <p:nvPr/>
        </p:nvSpPr>
        <p:spPr>
          <a:xfrm>
            <a:off x="4079250" y="4191475"/>
            <a:ext cx="11193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67" name="Shape 467"/>
          <p:cNvSpPr/>
          <p:nvPr/>
        </p:nvSpPr>
        <p:spPr>
          <a:xfrm>
            <a:off x="1140600" y="3879675"/>
            <a:ext cx="1173000" cy="4518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Shape 468"/>
          <p:cNvSpPr txBox="1"/>
          <p:nvPr/>
        </p:nvSpPr>
        <p:spPr>
          <a:xfrm>
            <a:off x="1129850" y="3886675"/>
            <a:ext cx="1173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OP_12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469" name="Shape 469"/>
          <p:cNvSpPr/>
          <p:nvPr/>
        </p:nvSpPr>
        <p:spPr>
          <a:xfrm>
            <a:off x="4036075" y="4180725"/>
            <a:ext cx="1173000" cy="45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Shape 470"/>
          <p:cNvSpPr txBox="1"/>
          <p:nvPr/>
        </p:nvSpPr>
        <p:spPr>
          <a:xfrm>
            <a:off x="4079250" y="4191475"/>
            <a:ext cx="11193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Script Look like?</a:t>
            </a:r>
            <a:endParaRPr/>
          </a:p>
        </p:txBody>
      </p:sp>
      <p:sp>
        <p:nvSpPr>
          <p:cNvPr id="476" name="Shape 476"/>
          <p:cNvSpPr txBox="1"/>
          <p:nvPr>
            <p:ph idx="1" type="body"/>
          </p:nvPr>
        </p:nvSpPr>
        <p:spPr>
          <a:xfrm>
            <a:off x="311700" y="11524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Script</a:t>
            </a:r>
            <a:endParaRPr/>
          </a:p>
        </p:txBody>
      </p:sp>
      <p:sp>
        <p:nvSpPr>
          <p:cNvPr id="477" name="Shape 477"/>
          <p:cNvSpPr txBox="1"/>
          <p:nvPr>
            <p:ph idx="1" type="body"/>
          </p:nvPr>
        </p:nvSpPr>
        <p:spPr>
          <a:xfrm>
            <a:off x="3207300" y="11524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478" name="Shape 478"/>
          <p:cNvSpPr txBox="1"/>
          <p:nvPr>
            <p:ph idx="1" type="body"/>
          </p:nvPr>
        </p:nvSpPr>
        <p:spPr>
          <a:xfrm>
            <a:off x="6103775" y="11524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Current OP Code</a:t>
            </a:r>
            <a:endParaRPr/>
          </a:p>
        </p:txBody>
      </p:sp>
      <p:sp>
        <p:nvSpPr>
          <p:cNvPr id="479" name="Shape 479"/>
          <p:cNvSpPr/>
          <p:nvPr/>
        </p:nvSpPr>
        <p:spPr>
          <a:xfrm>
            <a:off x="1140600" y="4336875"/>
            <a:ext cx="1173000" cy="4518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Shape 480"/>
          <p:cNvSpPr txBox="1"/>
          <p:nvPr/>
        </p:nvSpPr>
        <p:spPr>
          <a:xfrm>
            <a:off x="1129850" y="4343875"/>
            <a:ext cx="1173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OP_EQUAL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481" name="Shape 481"/>
          <p:cNvSpPr/>
          <p:nvPr/>
        </p:nvSpPr>
        <p:spPr>
          <a:xfrm>
            <a:off x="4036075" y="4180725"/>
            <a:ext cx="1173000" cy="45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Shape 482"/>
          <p:cNvSpPr txBox="1"/>
          <p:nvPr/>
        </p:nvSpPr>
        <p:spPr>
          <a:xfrm>
            <a:off x="4079250" y="4191475"/>
            <a:ext cx="11193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83" name="Shape 483"/>
          <p:cNvSpPr/>
          <p:nvPr/>
        </p:nvSpPr>
        <p:spPr>
          <a:xfrm>
            <a:off x="6931800" y="4184475"/>
            <a:ext cx="1173000" cy="4518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Shape 484"/>
          <p:cNvSpPr txBox="1"/>
          <p:nvPr/>
        </p:nvSpPr>
        <p:spPr>
          <a:xfrm>
            <a:off x="6921050" y="4191475"/>
            <a:ext cx="1173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OP_12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485" name="Shape 485"/>
          <p:cNvSpPr/>
          <p:nvPr/>
        </p:nvSpPr>
        <p:spPr>
          <a:xfrm>
            <a:off x="4036075" y="4180725"/>
            <a:ext cx="1173000" cy="45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Shape 486"/>
          <p:cNvSpPr txBox="1"/>
          <p:nvPr/>
        </p:nvSpPr>
        <p:spPr>
          <a:xfrm>
            <a:off x="4079250" y="4191475"/>
            <a:ext cx="11193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Script Look like?</a:t>
            </a:r>
            <a:endParaRPr/>
          </a:p>
        </p:txBody>
      </p:sp>
      <p:sp>
        <p:nvSpPr>
          <p:cNvPr id="492" name="Shape 492"/>
          <p:cNvSpPr txBox="1"/>
          <p:nvPr>
            <p:ph idx="1" type="body"/>
          </p:nvPr>
        </p:nvSpPr>
        <p:spPr>
          <a:xfrm>
            <a:off x="311700" y="11524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Script</a:t>
            </a:r>
            <a:endParaRPr/>
          </a:p>
        </p:txBody>
      </p:sp>
      <p:sp>
        <p:nvSpPr>
          <p:cNvPr id="493" name="Shape 493"/>
          <p:cNvSpPr txBox="1"/>
          <p:nvPr>
            <p:ph idx="1" type="body"/>
          </p:nvPr>
        </p:nvSpPr>
        <p:spPr>
          <a:xfrm>
            <a:off x="3207300" y="11524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494" name="Shape 494"/>
          <p:cNvSpPr txBox="1"/>
          <p:nvPr>
            <p:ph idx="1" type="body"/>
          </p:nvPr>
        </p:nvSpPr>
        <p:spPr>
          <a:xfrm>
            <a:off x="6103775" y="11524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Current OP Code</a:t>
            </a:r>
            <a:endParaRPr/>
          </a:p>
        </p:txBody>
      </p:sp>
      <p:sp>
        <p:nvSpPr>
          <p:cNvPr id="495" name="Shape 495"/>
          <p:cNvSpPr/>
          <p:nvPr/>
        </p:nvSpPr>
        <p:spPr>
          <a:xfrm>
            <a:off x="1140600" y="4336875"/>
            <a:ext cx="1173000" cy="4518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Shape 496"/>
          <p:cNvSpPr txBox="1"/>
          <p:nvPr/>
        </p:nvSpPr>
        <p:spPr>
          <a:xfrm>
            <a:off x="1129850" y="4343875"/>
            <a:ext cx="1173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OP_EQUAL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4036075" y="4180725"/>
            <a:ext cx="1173000" cy="45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Shape 498"/>
          <p:cNvSpPr txBox="1"/>
          <p:nvPr/>
        </p:nvSpPr>
        <p:spPr>
          <a:xfrm>
            <a:off x="4079250" y="4191475"/>
            <a:ext cx="11193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99" name="Shape 499"/>
          <p:cNvSpPr/>
          <p:nvPr/>
        </p:nvSpPr>
        <p:spPr>
          <a:xfrm>
            <a:off x="4036075" y="4180725"/>
            <a:ext cx="1173000" cy="45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Shape 500"/>
          <p:cNvSpPr txBox="1"/>
          <p:nvPr/>
        </p:nvSpPr>
        <p:spPr>
          <a:xfrm>
            <a:off x="4079250" y="4191475"/>
            <a:ext cx="11193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501" name="Shape 501"/>
          <p:cNvSpPr/>
          <p:nvPr/>
        </p:nvSpPr>
        <p:spPr>
          <a:xfrm>
            <a:off x="4036075" y="3723525"/>
            <a:ext cx="1173000" cy="45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Shape 502"/>
          <p:cNvSpPr txBox="1"/>
          <p:nvPr/>
        </p:nvSpPr>
        <p:spPr>
          <a:xfrm>
            <a:off x="4079250" y="3734275"/>
            <a:ext cx="11193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503" name="Shape 503"/>
          <p:cNvSpPr/>
          <p:nvPr/>
        </p:nvSpPr>
        <p:spPr>
          <a:xfrm>
            <a:off x="4036075" y="3723525"/>
            <a:ext cx="1173000" cy="45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Shape 504"/>
          <p:cNvSpPr txBox="1"/>
          <p:nvPr/>
        </p:nvSpPr>
        <p:spPr>
          <a:xfrm>
            <a:off x="4079250" y="3734275"/>
            <a:ext cx="11193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Script Look like?</a:t>
            </a:r>
            <a:endParaRPr/>
          </a:p>
        </p:txBody>
      </p:sp>
      <p:sp>
        <p:nvSpPr>
          <p:cNvPr id="510" name="Shape 510"/>
          <p:cNvSpPr txBox="1"/>
          <p:nvPr>
            <p:ph idx="1" type="body"/>
          </p:nvPr>
        </p:nvSpPr>
        <p:spPr>
          <a:xfrm>
            <a:off x="311700" y="11524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Script</a:t>
            </a:r>
            <a:endParaRPr/>
          </a:p>
        </p:txBody>
      </p:sp>
      <p:sp>
        <p:nvSpPr>
          <p:cNvPr id="511" name="Shape 511"/>
          <p:cNvSpPr txBox="1"/>
          <p:nvPr>
            <p:ph idx="1" type="body"/>
          </p:nvPr>
        </p:nvSpPr>
        <p:spPr>
          <a:xfrm>
            <a:off x="3207300" y="11524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512" name="Shape 512"/>
          <p:cNvSpPr txBox="1"/>
          <p:nvPr>
            <p:ph idx="1" type="body"/>
          </p:nvPr>
        </p:nvSpPr>
        <p:spPr>
          <a:xfrm>
            <a:off x="6103775" y="11524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Current OP Code</a:t>
            </a:r>
            <a:endParaRPr/>
          </a:p>
        </p:txBody>
      </p:sp>
      <p:sp>
        <p:nvSpPr>
          <p:cNvPr id="513" name="Shape 513"/>
          <p:cNvSpPr/>
          <p:nvPr/>
        </p:nvSpPr>
        <p:spPr>
          <a:xfrm>
            <a:off x="6931800" y="4184475"/>
            <a:ext cx="1173000" cy="4518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Shape 514"/>
          <p:cNvSpPr txBox="1"/>
          <p:nvPr/>
        </p:nvSpPr>
        <p:spPr>
          <a:xfrm>
            <a:off x="6921050" y="4191475"/>
            <a:ext cx="1173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OP_EQUAL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515" name="Shape 515"/>
          <p:cNvSpPr/>
          <p:nvPr/>
        </p:nvSpPr>
        <p:spPr>
          <a:xfrm>
            <a:off x="4036075" y="4180725"/>
            <a:ext cx="1173000" cy="45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Shape 516"/>
          <p:cNvSpPr txBox="1"/>
          <p:nvPr/>
        </p:nvSpPr>
        <p:spPr>
          <a:xfrm>
            <a:off x="4079250" y="4191475"/>
            <a:ext cx="11193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517" name="Shape 517"/>
          <p:cNvSpPr/>
          <p:nvPr/>
        </p:nvSpPr>
        <p:spPr>
          <a:xfrm>
            <a:off x="4036075" y="4180725"/>
            <a:ext cx="1173000" cy="45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Shape 518"/>
          <p:cNvSpPr txBox="1"/>
          <p:nvPr/>
        </p:nvSpPr>
        <p:spPr>
          <a:xfrm>
            <a:off x="4079250" y="4191475"/>
            <a:ext cx="11193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519" name="Shape 519"/>
          <p:cNvSpPr/>
          <p:nvPr/>
        </p:nvSpPr>
        <p:spPr>
          <a:xfrm>
            <a:off x="4036075" y="3723525"/>
            <a:ext cx="1173000" cy="45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Shape 520"/>
          <p:cNvSpPr txBox="1"/>
          <p:nvPr/>
        </p:nvSpPr>
        <p:spPr>
          <a:xfrm>
            <a:off x="4079250" y="3734275"/>
            <a:ext cx="11193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521" name="Shape 521"/>
          <p:cNvSpPr/>
          <p:nvPr/>
        </p:nvSpPr>
        <p:spPr>
          <a:xfrm>
            <a:off x="4036075" y="3723525"/>
            <a:ext cx="1173000" cy="45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Shape 522"/>
          <p:cNvSpPr txBox="1"/>
          <p:nvPr/>
        </p:nvSpPr>
        <p:spPr>
          <a:xfrm>
            <a:off x="4079250" y="3734275"/>
            <a:ext cx="11193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Script Look like?</a:t>
            </a:r>
            <a:endParaRPr/>
          </a:p>
        </p:txBody>
      </p:sp>
      <p:sp>
        <p:nvSpPr>
          <p:cNvPr id="528" name="Shape 528"/>
          <p:cNvSpPr txBox="1"/>
          <p:nvPr>
            <p:ph idx="1" type="body"/>
          </p:nvPr>
        </p:nvSpPr>
        <p:spPr>
          <a:xfrm>
            <a:off x="311700" y="11524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Script</a:t>
            </a:r>
            <a:endParaRPr/>
          </a:p>
        </p:txBody>
      </p:sp>
      <p:sp>
        <p:nvSpPr>
          <p:cNvPr id="529" name="Shape 529"/>
          <p:cNvSpPr txBox="1"/>
          <p:nvPr>
            <p:ph idx="1" type="body"/>
          </p:nvPr>
        </p:nvSpPr>
        <p:spPr>
          <a:xfrm>
            <a:off x="3207300" y="11524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530" name="Shape 530"/>
          <p:cNvSpPr txBox="1"/>
          <p:nvPr>
            <p:ph idx="1" type="body"/>
          </p:nvPr>
        </p:nvSpPr>
        <p:spPr>
          <a:xfrm>
            <a:off x="6103775" y="11524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Current OP Code</a:t>
            </a:r>
            <a:endParaRPr/>
          </a:p>
        </p:txBody>
      </p:sp>
      <p:sp>
        <p:nvSpPr>
          <p:cNvPr id="531" name="Shape 531"/>
          <p:cNvSpPr/>
          <p:nvPr/>
        </p:nvSpPr>
        <p:spPr>
          <a:xfrm>
            <a:off x="4036075" y="4180725"/>
            <a:ext cx="1173000" cy="45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Shape 532"/>
          <p:cNvSpPr txBox="1"/>
          <p:nvPr/>
        </p:nvSpPr>
        <p:spPr>
          <a:xfrm>
            <a:off x="4079250" y="4191475"/>
            <a:ext cx="11193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533" name="Shape 533"/>
          <p:cNvSpPr/>
          <p:nvPr/>
        </p:nvSpPr>
        <p:spPr>
          <a:xfrm>
            <a:off x="4036075" y="4180725"/>
            <a:ext cx="1173000" cy="45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Shape 534"/>
          <p:cNvSpPr txBox="1"/>
          <p:nvPr/>
        </p:nvSpPr>
        <p:spPr>
          <a:xfrm>
            <a:off x="4079250" y="4191475"/>
            <a:ext cx="11193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35" name="Shape 535"/>
          <p:cNvSpPr txBox="1"/>
          <p:nvPr/>
        </p:nvSpPr>
        <p:spPr>
          <a:xfrm>
            <a:off x="1915350" y="2001450"/>
            <a:ext cx="5864400" cy="17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1155CC"/>
                </a:solidFill>
              </a:rPr>
              <a:t>SUCCESS!!</a:t>
            </a:r>
            <a:endParaRPr sz="720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Commitment Transaction Output in Lightning</a:t>
            </a:r>
            <a:endParaRPr/>
          </a:p>
        </p:txBody>
      </p:sp>
      <p:sp>
        <p:nvSpPr>
          <p:cNvPr id="541" name="Shape 541"/>
          <p:cNvSpPr txBox="1"/>
          <p:nvPr>
            <p:ph idx="1" type="body"/>
          </p:nvPr>
        </p:nvSpPr>
        <p:spPr>
          <a:xfrm>
            <a:off x="-69300" y="1457275"/>
            <a:ext cx="429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Ensures a channel member can always get their funds (with some delay) if the other party disappears</a:t>
            </a:r>
            <a:endParaRPr sz="1400"/>
          </a:p>
          <a:p>
            <a:pPr indent="-317500" lvl="1" marL="9144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OP_CSV</a:t>
            </a:r>
            <a:endParaRPr sz="1400"/>
          </a:p>
          <a:p>
            <a:pPr indent="-317500" lvl="0" marL="4572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Ensures it can be revoked, so we can update the channel to a new state (balance)</a:t>
            </a:r>
            <a:endParaRPr sz="1400"/>
          </a:p>
          <a:p>
            <a:pPr indent="-317500" lvl="0" marL="4572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When other party goes offline suddenly</a:t>
            </a:r>
            <a:endParaRPr sz="1400"/>
          </a:p>
          <a:p>
            <a:pPr indent="-317500" lvl="1" marL="9144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&lt;local_delayedsig&gt; 0</a:t>
            </a:r>
            <a:endParaRPr/>
          </a:p>
          <a:p>
            <a:pPr indent="-317500" lvl="0" marL="4572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When othe party publishes revoked tx:</a:t>
            </a:r>
            <a:endParaRPr sz="1400"/>
          </a:p>
          <a:p>
            <a:pPr indent="-317500" lvl="1" marL="9144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&lt;revocationsig&gt; 1</a:t>
            </a:r>
            <a:endParaRPr sz="1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Commitment Transaction Output in Lightning</a:t>
            </a:r>
            <a:endParaRPr/>
          </a:p>
        </p:txBody>
      </p:sp>
      <p:sp>
        <p:nvSpPr>
          <p:cNvPr id="547" name="Shape 547"/>
          <p:cNvSpPr txBox="1"/>
          <p:nvPr>
            <p:ph idx="1" type="body"/>
          </p:nvPr>
        </p:nvSpPr>
        <p:spPr>
          <a:xfrm>
            <a:off x="3893100" y="1457275"/>
            <a:ext cx="479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OP_IF</a:t>
            </a:r>
            <a:br>
              <a:rPr lang="en" sz="14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   &lt;revocationkey&gt; # Penalty transaction</a:t>
            </a:r>
            <a:br>
              <a:rPr lang="en" sz="14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OP_ELSE</a:t>
            </a:r>
            <a:br>
              <a:rPr lang="en" sz="14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   `to_self_delay`# number of blocks to delay</a:t>
            </a:r>
            <a:br>
              <a:rPr lang="en" sz="14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   OP_CSV</a:t>
            </a:r>
            <a:br>
              <a:rPr lang="en" sz="14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   OP_DROP</a:t>
            </a:r>
            <a:br>
              <a:rPr lang="en" sz="14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   &lt;local_delayedkey&gt;</a:t>
            </a:r>
            <a:br>
              <a:rPr lang="en" sz="14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OP_ENDIF</a:t>
            </a:r>
            <a:br>
              <a:rPr lang="en" sz="14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OP_CHECKSIG</a:t>
            </a:r>
            <a:endParaRPr sz="1400"/>
          </a:p>
        </p:txBody>
      </p:sp>
      <p:sp>
        <p:nvSpPr>
          <p:cNvPr id="548" name="Shape 548"/>
          <p:cNvSpPr txBox="1"/>
          <p:nvPr>
            <p:ph idx="1" type="body"/>
          </p:nvPr>
        </p:nvSpPr>
        <p:spPr>
          <a:xfrm>
            <a:off x="-69300" y="1457275"/>
            <a:ext cx="429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Ensures a channel member can always get their funds (with some delay) if the other party disappears</a:t>
            </a:r>
            <a:endParaRPr sz="1400"/>
          </a:p>
          <a:p>
            <a:pPr indent="-317500" lvl="1" marL="9144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OP_CSV</a:t>
            </a:r>
            <a:endParaRPr sz="1400"/>
          </a:p>
          <a:p>
            <a:pPr indent="-317500" lvl="0" marL="4572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Ensures it can be revoked, so we can update the channel to a new state (balance)</a:t>
            </a:r>
            <a:endParaRPr sz="1400"/>
          </a:p>
          <a:p>
            <a:pPr indent="-317500" lvl="0" marL="4572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When other party goes offline suddenly</a:t>
            </a:r>
            <a:endParaRPr sz="1400"/>
          </a:p>
          <a:p>
            <a:pPr indent="-317500" lvl="1" marL="9144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&lt;local_delayedsig&gt; 0</a:t>
            </a:r>
            <a:endParaRPr/>
          </a:p>
          <a:p>
            <a:pPr indent="-317500" lvl="0" marL="4572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When othe party publishes revoked tx:</a:t>
            </a:r>
            <a:endParaRPr sz="1400"/>
          </a:p>
          <a:p>
            <a:pPr indent="-317500" lvl="1" marL="9144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&lt;revocationsig&gt; 1</a:t>
            </a:r>
            <a:endParaRPr sz="1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/>
          <p:nvPr>
            <p:ph idx="1" type="body"/>
          </p:nvPr>
        </p:nvSpPr>
        <p:spPr>
          <a:xfrm>
            <a:off x="311700" y="2380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Script</a:t>
            </a:r>
            <a:endParaRPr/>
          </a:p>
        </p:txBody>
      </p:sp>
      <p:sp>
        <p:nvSpPr>
          <p:cNvPr id="554" name="Shape 554"/>
          <p:cNvSpPr txBox="1"/>
          <p:nvPr>
            <p:ph idx="1" type="body"/>
          </p:nvPr>
        </p:nvSpPr>
        <p:spPr>
          <a:xfrm>
            <a:off x="3207300" y="2380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555" name="Shape 555"/>
          <p:cNvSpPr txBox="1"/>
          <p:nvPr>
            <p:ph idx="1" type="body"/>
          </p:nvPr>
        </p:nvSpPr>
        <p:spPr>
          <a:xfrm>
            <a:off x="6103775" y="2380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Current OP Code</a:t>
            </a:r>
            <a:endParaRPr/>
          </a:p>
        </p:txBody>
      </p:sp>
      <p:sp>
        <p:nvSpPr>
          <p:cNvPr id="556" name="Shape 556"/>
          <p:cNvSpPr/>
          <p:nvPr/>
        </p:nvSpPr>
        <p:spPr>
          <a:xfrm>
            <a:off x="869255" y="1504775"/>
            <a:ext cx="1874700" cy="3972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Shape 557"/>
          <p:cNvSpPr txBox="1"/>
          <p:nvPr/>
        </p:nvSpPr>
        <p:spPr>
          <a:xfrm>
            <a:off x="852075" y="1510930"/>
            <a:ext cx="18747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OP_IF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558" name="Shape 558"/>
          <p:cNvSpPr/>
          <p:nvPr/>
        </p:nvSpPr>
        <p:spPr>
          <a:xfrm>
            <a:off x="869255" y="2250952"/>
            <a:ext cx="1874700" cy="3972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Shape 559"/>
          <p:cNvSpPr txBox="1"/>
          <p:nvPr/>
        </p:nvSpPr>
        <p:spPr>
          <a:xfrm>
            <a:off x="852075" y="2257106"/>
            <a:ext cx="18747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OP_ELSE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60" name="Shape 560"/>
          <p:cNvSpPr/>
          <p:nvPr/>
        </p:nvSpPr>
        <p:spPr>
          <a:xfrm>
            <a:off x="869255" y="3033938"/>
            <a:ext cx="1874700" cy="3972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Shape 561"/>
          <p:cNvSpPr txBox="1"/>
          <p:nvPr/>
        </p:nvSpPr>
        <p:spPr>
          <a:xfrm>
            <a:off x="852075" y="3040092"/>
            <a:ext cx="18747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OP_CSV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562" name="Shape 562"/>
          <p:cNvSpPr/>
          <p:nvPr/>
        </p:nvSpPr>
        <p:spPr>
          <a:xfrm>
            <a:off x="869255" y="3435923"/>
            <a:ext cx="1874700" cy="3972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Shape 563"/>
          <p:cNvSpPr txBox="1"/>
          <p:nvPr/>
        </p:nvSpPr>
        <p:spPr>
          <a:xfrm>
            <a:off x="852075" y="3442078"/>
            <a:ext cx="18747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OP_DROP</a:t>
            </a:r>
            <a:endParaRPr/>
          </a:p>
        </p:txBody>
      </p:sp>
      <p:sp>
        <p:nvSpPr>
          <p:cNvPr id="564" name="Shape 564"/>
          <p:cNvSpPr/>
          <p:nvPr/>
        </p:nvSpPr>
        <p:spPr>
          <a:xfrm>
            <a:off x="869255" y="4697095"/>
            <a:ext cx="1874700" cy="3972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Shape 565"/>
          <p:cNvSpPr txBox="1"/>
          <p:nvPr/>
        </p:nvSpPr>
        <p:spPr>
          <a:xfrm>
            <a:off x="852075" y="4703250"/>
            <a:ext cx="18747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OP_CHECKSIG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566" name="Shape 566"/>
          <p:cNvSpPr/>
          <p:nvPr/>
        </p:nvSpPr>
        <p:spPr>
          <a:xfrm>
            <a:off x="869255" y="4295109"/>
            <a:ext cx="1874700" cy="3972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Shape 567"/>
          <p:cNvSpPr txBox="1"/>
          <p:nvPr/>
        </p:nvSpPr>
        <p:spPr>
          <a:xfrm>
            <a:off x="852075" y="4301264"/>
            <a:ext cx="18747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END_IF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568" name="Shape 568"/>
          <p:cNvSpPr/>
          <p:nvPr/>
        </p:nvSpPr>
        <p:spPr>
          <a:xfrm>
            <a:off x="869261" y="1894725"/>
            <a:ext cx="1874700" cy="35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Shape 569"/>
          <p:cNvSpPr txBox="1"/>
          <p:nvPr/>
        </p:nvSpPr>
        <p:spPr>
          <a:xfrm>
            <a:off x="938265" y="1903203"/>
            <a:ext cx="17889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&lt;revocationpubkey&gt;</a:t>
            </a:r>
            <a:endParaRPr/>
          </a:p>
        </p:txBody>
      </p:sp>
      <p:sp>
        <p:nvSpPr>
          <p:cNvPr id="570" name="Shape 570"/>
          <p:cNvSpPr/>
          <p:nvPr/>
        </p:nvSpPr>
        <p:spPr>
          <a:xfrm>
            <a:off x="869261" y="2656725"/>
            <a:ext cx="1874700" cy="35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Shape 571"/>
          <p:cNvSpPr txBox="1"/>
          <p:nvPr/>
        </p:nvSpPr>
        <p:spPr>
          <a:xfrm>
            <a:off x="938265" y="2665203"/>
            <a:ext cx="17889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&lt;to_delay_time&gt;</a:t>
            </a:r>
            <a:endParaRPr/>
          </a:p>
        </p:txBody>
      </p:sp>
      <p:sp>
        <p:nvSpPr>
          <p:cNvPr id="572" name="Shape 572"/>
          <p:cNvSpPr/>
          <p:nvPr/>
        </p:nvSpPr>
        <p:spPr>
          <a:xfrm>
            <a:off x="869261" y="3875925"/>
            <a:ext cx="1874700" cy="35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Shape 573"/>
          <p:cNvSpPr txBox="1"/>
          <p:nvPr/>
        </p:nvSpPr>
        <p:spPr>
          <a:xfrm>
            <a:off x="938265" y="3884403"/>
            <a:ext cx="17889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&lt;delayed_pubkey&gt;</a:t>
            </a:r>
            <a:endParaRPr/>
          </a:p>
        </p:txBody>
      </p:sp>
      <p:sp>
        <p:nvSpPr>
          <p:cNvPr id="574" name="Shape 574"/>
          <p:cNvSpPr/>
          <p:nvPr/>
        </p:nvSpPr>
        <p:spPr>
          <a:xfrm>
            <a:off x="869261" y="599325"/>
            <a:ext cx="1874700" cy="35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Shape 575"/>
          <p:cNvSpPr txBox="1"/>
          <p:nvPr/>
        </p:nvSpPr>
        <p:spPr>
          <a:xfrm>
            <a:off x="938265" y="607803"/>
            <a:ext cx="17889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&lt;delayed_sig&gt;</a:t>
            </a:r>
            <a:endParaRPr/>
          </a:p>
        </p:txBody>
      </p:sp>
      <p:sp>
        <p:nvSpPr>
          <p:cNvPr id="576" name="Shape 576"/>
          <p:cNvSpPr/>
          <p:nvPr/>
        </p:nvSpPr>
        <p:spPr>
          <a:xfrm>
            <a:off x="869261" y="980325"/>
            <a:ext cx="1874700" cy="35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Shape 577"/>
          <p:cNvSpPr txBox="1"/>
          <p:nvPr/>
        </p:nvSpPr>
        <p:spPr>
          <a:xfrm>
            <a:off x="938265" y="988803"/>
            <a:ext cx="17889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578" name="Shape 578"/>
          <p:cNvSpPr txBox="1"/>
          <p:nvPr/>
        </p:nvSpPr>
        <p:spPr>
          <a:xfrm>
            <a:off x="2748300" y="322175"/>
            <a:ext cx="459000" cy="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}</a:t>
            </a:r>
            <a:endParaRPr sz="3600"/>
          </a:p>
        </p:txBody>
      </p:sp>
      <p:sp>
        <p:nvSpPr>
          <p:cNvPr id="579" name="Shape 579"/>
          <p:cNvSpPr txBox="1"/>
          <p:nvPr/>
        </p:nvSpPr>
        <p:spPr>
          <a:xfrm>
            <a:off x="2672100" y="801150"/>
            <a:ext cx="1303800" cy="3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0"/>
              <a:t>}</a:t>
            </a:r>
            <a:endParaRPr sz="27500"/>
          </a:p>
        </p:txBody>
      </p:sp>
      <p:sp>
        <p:nvSpPr>
          <p:cNvPr id="580" name="Shape 580"/>
          <p:cNvSpPr txBox="1"/>
          <p:nvPr/>
        </p:nvSpPr>
        <p:spPr>
          <a:xfrm>
            <a:off x="3908675" y="2980825"/>
            <a:ext cx="50574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scriptPubKey (the program)</a:t>
            </a:r>
            <a:endParaRPr sz="2400"/>
          </a:p>
        </p:txBody>
      </p:sp>
      <p:sp>
        <p:nvSpPr>
          <p:cNvPr id="581" name="Shape 581"/>
          <p:cNvSpPr txBox="1"/>
          <p:nvPr/>
        </p:nvSpPr>
        <p:spPr>
          <a:xfrm>
            <a:off x="3114394" y="662544"/>
            <a:ext cx="50574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scriptSig</a:t>
            </a:r>
            <a:r>
              <a:rPr lang="en" sz="2400"/>
              <a:t> (the program’s arguments)</a:t>
            </a:r>
            <a:endParaRPr sz="2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/>
          <p:nvPr>
            <p:ph idx="1" type="body"/>
          </p:nvPr>
        </p:nvSpPr>
        <p:spPr>
          <a:xfrm>
            <a:off x="311700" y="2380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Script</a:t>
            </a:r>
            <a:endParaRPr/>
          </a:p>
        </p:txBody>
      </p:sp>
      <p:sp>
        <p:nvSpPr>
          <p:cNvPr id="587" name="Shape 587"/>
          <p:cNvSpPr txBox="1"/>
          <p:nvPr>
            <p:ph idx="1" type="body"/>
          </p:nvPr>
        </p:nvSpPr>
        <p:spPr>
          <a:xfrm>
            <a:off x="3207300" y="2380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588" name="Shape 588"/>
          <p:cNvSpPr txBox="1"/>
          <p:nvPr>
            <p:ph idx="1" type="body"/>
          </p:nvPr>
        </p:nvSpPr>
        <p:spPr>
          <a:xfrm>
            <a:off x="6103775" y="2380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Current OP Code</a:t>
            </a:r>
            <a:endParaRPr/>
          </a:p>
        </p:txBody>
      </p:sp>
      <p:sp>
        <p:nvSpPr>
          <p:cNvPr id="589" name="Shape 589"/>
          <p:cNvSpPr/>
          <p:nvPr/>
        </p:nvSpPr>
        <p:spPr>
          <a:xfrm>
            <a:off x="869255" y="1428575"/>
            <a:ext cx="1874700" cy="3972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Shape 590"/>
          <p:cNvSpPr txBox="1"/>
          <p:nvPr/>
        </p:nvSpPr>
        <p:spPr>
          <a:xfrm>
            <a:off x="852075" y="1434730"/>
            <a:ext cx="18747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OP_IF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591" name="Shape 591"/>
          <p:cNvSpPr/>
          <p:nvPr/>
        </p:nvSpPr>
        <p:spPr>
          <a:xfrm>
            <a:off x="869255" y="2174752"/>
            <a:ext cx="1874700" cy="3972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Shape 592"/>
          <p:cNvSpPr txBox="1"/>
          <p:nvPr/>
        </p:nvSpPr>
        <p:spPr>
          <a:xfrm>
            <a:off x="852075" y="2180906"/>
            <a:ext cx="18747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OP_ELSE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93" name="Shape 593"/>
          <p:cNvSpPr/>
          <p:nvPr/>
        </p:nvSpPr>
        <p:spPr>
          <a:xfrm>
            <a:off x="869255" y="2957738"/>
            <a:ext cx="1874700" cy="3972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Shape 594"/>
          <p:cNvSpPr txBox="1"/>
          <p:nvPr/>
        </p:nvSpPr>
        <p:spPr>
          <a:xfrm>
            <a:off x="852075" y="2963892"/>
            <a:ext cx="18747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OP_CSV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595" name="Shape 595"/>
          <p:cNvSpPr/>
          <p:nvPr/>
        </p:nvSpPr>
        <p:spPr>
          <a:xfrm>
            <a:off x="869255" y="3359723"/>
            <a:ext cx="1874700" cy="3972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Shape 596"/>
          <p:cNvSpPr txBox="1"/>
          <p:nvPr/>
        </p:nvSpPr>
        <p:spPr>
          <a:xfrm>
            <a:off x="852075" y="3365878"/>
            <a:ext cx="18747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OP_DROP</a:t>
            </a:r>
            <a:endParaRPr/>
          </a:p>
        </p:txBody>
      </p:sp>
      <p:sp>
        <p:nvSpPr>
          <p:cNvPr id="597" name="Shape 597"/>
          <p:cNvSpPr/>
          <p:nvPr/>
        </p:nvSpPr>
        <p:spPr>
          <a:xfrm>
            <a:off x="869255" y="4620895"/>
            <a:ext cx="1874700" cy="3972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Shape 598"/>
          <p:cNvSpPr txBox="1"/>
          <p:nvPr/>
        </p:nvSpPr>
        <p:spPr>
          <a:xfrm>
            <a:off x="852075" y="4627050"/>
            <a:ext cx="18747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OP_CHECKSIG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599" name="Shape 599"/>
          <p:cNvSpPr/>
          <p:nvPr/>
        </p:nvSpPr>
        <p:spPr>
          <a:xfrm>
            <a:off x="869255" y="4218909"/>
            <a:ext cx="1874700" cy="3972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Shape 600"/>
          <p:cNvSpPr txBox="1"/>
          <p:nvPr/>
        </p:nvSpPr>
        <p:spPr>
          <a:xfrm>
            <a:off x="852075" y="4225064"/>
            <a:ext cx="18747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END_IF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601" name="Shape 601"/>
          <p:cNvSpPr/>
          <p:nvPr/>
        </p:nvSpPr>
        <p:spPr>
          <a:xfrm>
            <a:off x="869261" y="1818525"/>
            <a:ext cx="1874700" cy="35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Shape 602"/>
          <p:cNvSpPr txBox="1"/>
          <p:nvPr/>
        </p:nvSpPr>
        <p:spPr>
          <a:xfrm>
            <a:off x="938265" y="1827003"/>
            <a:ext cx="17889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&lt;revocationpubkey&gt;</a:t>
            </a:r>
            <a:endParaRPr/>
          </a:p>
        </p:txBody>
      </p:sp>
      <p:sp>
        <p:nvSpPr>
          <p:cNvPr id="603" name="Shape 603"/>
          <p:cNvSpPr/>
          <p:nvPr/>
        </p:nvSpPr>
        <p:spPr>
          <a:xfrm>
            <a:off x="869261" y="2580525"/>
            <a:ext cx="1874700" cy="35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Shape 604"/>
          <p:cNvSpPr txBox="1"/>
          <p:nvPr/>
        </p:nvSpPr>
        <p:spPr>
          <a:xfrm>
            <a:off x="938265" y="2589003"/>
            <a:ext cx="17889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&lt;to_delay_time&gt;</a:t>
            </a:r>
            <a:endParaRPr/>
          </a:p>
        </p:txBody>
      </p:sp>
      <p:sp>
        <p:nvSpPr>
          <p:cNvPr id="605" name="Shape 605"/>
          <p:cNvSpPr/>
          <p:nvPr/>
        </p:nvSpPr>
        <p:spPr>
          <a:xfrm>
            <a:off x="869261" y="3799725"/>
            <a:ext cx="1874700" cy="35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Shape 606"/>
          <p:cNvSpPr txBox="1"/>
          <p:nvPr/>
        </p:nvSpPr>
        <p:spPr>
          <a:xfrm>
            <a:off x="938265" y="3808203"/>
            <a:ext cx="17889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&lt;delayed_pubkey&gt;</a:t>
            </a:r>
            <a:endParaRPr/>
          </a:p>
        </p:txBody>
      </p:sp>
      <p:sp>
        <p:nvSpPr>
          <p:cNvPr id="607" name="Shape 607"/>
          <p:cNvSpPr/>
          <p:nvPr/>
        </p:nvSpPr>
        <p:spPr>
          <a:xfrm>
            <a:off x="869261" y="675525"/>
            <a:ext cx="1874700" cy="35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Shape 608"/>
          <p:cNvSpPr txBox="1"/>
          <p:nvPr/>
        </p:nvSpPr>
        <p:spPr>
          <a:xfrm>
            <a:off x="938265" y="684003"/>
            <a:ext cx="17889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&lt;delayed_sig&gt;</a:t>
            </a:r>
            <a:endParaRPr/>
          </a:p>
        </p:txBody>
      </p:sp>
      <p:sp>
        <p:nvSpPr>
          <p:cNvPr id="609" name="Shape 609"/>
          <p:cNvSpPr/>
          <p:nvPr/>
        </p:nvSpPr>
        <p:spPr>
          <a:xfrm>
            <a:off x="869261" y="1056525"/>
            <a:ext cx="1874700" cy="35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Shape 610"/>
          <p:cNvSpPr txBox="1"/>
          <p:nvPr/>
        </p:nvSpPr>
        <p:spPr>
          <a:xfrm>
            <a:off x="938265" y="1065003"/>
            <a:ext cx="17889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/>
          <p:nvPr>
            <p:ph idx="1" type="body"/>
          </p:nvPr>
        </p:nvSpPr>
        <p:spPr>
          <a:xfrm>
            <a:off x="311700" y="2380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Script</a:t>
            </a:r>
            <a:endParaRPr/>
          </a:p>
        </p:txBody>
      </p:sp>
      <p:sp>
        <p:nvSpPr>
          <p:cNvPr id="616" name="Shape 616"/>
          <p:cNvSpPr txBox="1"/>
          <p:nvPr>
            <p:ph idx="1" type="body"/>
          </p:nvPr>
        </p:nvSpPr>
        <p:spPr>
          <a:xfrm>
            <a:off x="3207300" y="2380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617" name="Shape 617"/>
          <p:cNvSpPr txBox="1"/>
          <p:nvPr>
            <p:ph idx="1" type="body"/>
          </p:nvPr>
        </p:nvSpPr>
        <p:spPr>
          <a:xfrm>
            <a:off x="6103775" y="2380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Current OP Code</a:t>
            </a:r>
            <a:endParaRPr/>
          </a:p>
        </p:txBody>
      </p:sp>
      <p:sp>
        <p:nvSpPr>
          <p:cNvPr id="618" name="Shape 618"/>
          <p:cNvSpPr/>
          <p:nvPr/>
        </p:nvSpPr>
        <p:spPr>
          <a:xfrm>
            <a:off x="869255" y="1428575"/>
            <a:ext cx="1874700" cy="3972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Shape 619"/>
          <p:cNvSpPr txBox="1"/>
          <p:nvPr/>
        </p:nvSpPr>
        <p:spPr>
          <a:xfrm>
            <a:off x="852075" y="1434730"/>
            <a:ext cx="18747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OP_IF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620" name="Shape 620"/>
          <p:cNvSpPr/>
          <p:nvPr/>
        </p:nvSpPr>
        <p:spPr>
          <a:xfrm>
            <a:off x="869255" y="2174752"/>
            <a:ext cx="1874700" cy="3972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Shape 621"/>
          <p:cNvSpPr txBox="1"/>
          <p:nvPr/>
        </p:nvSpPr>
        <p:spPr>
          <a:xfrm>
            <a:off x="852075" y="2180906"/>
            <a:ext cx="18747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OP_ELSE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22" name="Shape 622"/>
          <p:cNvSpPr/>
          <p:nvPr/>
        </p:nvSpPr>
        <p:spPr>
          <a:xfrm>
            <a:off x="869255" y="2957738"/>
            <a:ext cx="1874700" cy="3972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Shape 623"/>
          <p:cNvSpPr txBox="1"/>
          <p:nvPr/>
        </p:nvSpPr>
        <p:spPr>
          <a:xfrm>
            <a:off x="852075" y="2963892"/>
            <a:ext cx="18747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OP_CSV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624" name="Shape 624"/>
          <p:cNvSpPr/>
          <p:nvPr/>
        </p:nvSpPr>
        <p:spPr>
          <a:xfrm>
            <a:off x="869255" y="3359723"/>
            <a:ext cx="1874700" cy="3972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Shape 625"/>
          <p:cNvSpPr txBox="1"/>
          <p:nvPr/>
        </p:nvSpPr>
        <p:spPr>
          <a:xfrm>
            <a:off x="852075" y="3365878"/>
            <a:ext cx="18747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OP_DROP</a:t>
            </a:r>
            <a:endParaRPr/>
          </a:p>
        </p:txBody>
      </p:sp>
      <p:sp>
        <p:nvSpPr>
          <p:cNvPr id="626" name="Shape 626"/>
          <p:cNvSpPr/>
          <p:nvPr/>
        </p:nvSpPr>
        <p:spPr>
          <a:xfrm>
            <a:off x="869255" y="4620895"/>
            <a:ext cx="1874700" cy="3972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Shape 627"/>
          <p:cNvSpPr txBox="1"/>
          <p:nvPr/>
        </p:nvSpPr>
        <p:spPr>
          <a:xfrm>
            <a:off x="852075" y="4627050"/>
            <a:ext cx="18747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OP_CHECKSIG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628" name="Shape 628"/>
          <p:cNvSpPr/>
          <p:nvPr/>
        </p:nvSpPr>
        <p:spPr>
          <a:xfrm>
            <a:off x="869255" y="4218909"/>
            <a:ext cx="1874700" cy="3972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Shape 629"/>
          <p:cNvSpPr txBox="1"/>
          <p:nvPr/>
        </p:nvSpPr>
        <p:spPr>
          <a:xfrm>
            <a:off x="852075" y="4225064"/>
            <a:ext cx="18747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END_IF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630" name="Shape 630"/>
          <p:cNvSpPr/>
          <p:nvPr/>
        </p:nvSpPr>
        <p:spPr>
          <a:xfrm>
            <a:off x="869261" y="1818525"/>
            <a:ext cx="1874700" cy="35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Shape 631"/>
          <p:cNvSpPr txBox="1"/>
          <p:nvPr/>
        </p:nvSpPr>
        <p:spPr>
          <a:xfrm>
            <a:off x="938265" y="1827003"/>
            <a:ext cx="17889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&lt;revocationpubkey&gt;</a:t>
            </a:r>
            <a:endParaRPr/>
          </a:p>
        </p:txBody>
      </p:sp>
      <p:sp>
        <p:nvSpPr>
          <p:cNvPr id="632" name="Shape 632"/>
          <p:cNvSpPr/>
          <p:nvPr/>
        </p:nvSpPr>
        <p:spPr>
          <a:xfrm>
            <a:off x="869261" y="2580525"/>
            <a:ext cx="1874700" cy="35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Shape 633"/>
          <p:cNvSpPr txBox="1"/>
          <p:nvPr/>
        </p:nvSpPr>
        <p:spPr>
          <a:xfrm>
            <a:off x="938265" y="2589003"/>
            <a:ext cx="17889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&lt;to_delay_time&gt;</a:t>
            </a:r>
            <a:endParaRPr/>
          </a:p>
        </p:txBody>
      </p:sp>
      <p:sp>
        <p:nvSpPr>
          <p:cNvPr id="634" name="Shape 634"/>
          <p:cNvSpPr/>
          <p:nvPr/>
        </p:nvSpPr>
        <p:spPr>
          <a:xfrm>
            <a:off x="869261" y="3799725"/>
            <a:ext cx="1874700" cy="35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Shape 635"/>
          <p:cNvSpPr txBox="1"/>
          <p:nvPr/>
        </p:nvSpPr>
        <p:spPr>
          <a:xfrm>
            <a:off x="938265" y="3808203"/>
            <a:ext cx="17889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&lt;delayed_pubkey&gt;</a:t>
            </a:r>
            <a:endParaRPr/>
          </a:p>
        </p:txBody>
      </p:sp>
      <p:sp>
        <p:nvSpPr>
          <p:cNvPr id="636" name="Shape 636"/>
          <p:cNvSpPr/>
          <p:nvPr/>
        </p:nvSpPr>
        <p:spPr>
          <a:xfrm>
            <a:off x="6584261" y="4485525"/>
            <a:ext cx="1874700" cy="35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Shape 637"/>
          <p:cNvSpPr txBox="1"/>
          <p:nvPr/>
        </p:nvSpPr>
        <p:spPr>
          <a:xfrm>
            <a:off x="6653265" y="4494003"/>
            <a:ext cx="17889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&lt;delayed_sig&gt;</a:t>
            </a:r>
            <a:endParaRPr/>
          </a:p>
        </p:txBody>
      </p:sp>
      <p:sp>
        <p:nvSpPr>
          <p:cNvPr id="638" name="Shape 638"/>
          <p:cNvSpPr/>
          <p:nvPr/>
        </p:nvSpPr>
        <p:spPr>
          <a:xfrm>
            <a:off x="869261" y="1056525"/>
            <a:ext cx="1874700" cy="35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Shape 639"/>
          <p:cNvSpPr txBox="1"/>
          <p:nvPr/>
        </p:nvSpPr>
        <p:spPr>
          <a:xfrm>
            <a:off x="938265" y="1065003"/>
            <a:ext cx="17889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Being a Core dev is easier than ever!!</a:t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1461825" y="1453775"/>
            <a:ext cx="737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</a:t>
            </a:r>
            <a:r>
              <a:rPr lang="en"/>
              <a:t>nd (Golang)</a:t>
            </a:r>
            <a:endParaRPr/>
          </a:p>
          <a:p>
            <a:pPr indent="-317500" lvl="1" marL="914400" marR="25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/>
              <a:t>Olaoluwa Osuntokun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https://github.com/lightningnetwork/lnd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c-lightning (C) 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Rusty Russell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https://github.com/ElementsProject/lightning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eclair (Scala)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ACINQ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https://github.com/ACINQ/eclair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https://github.com/bcongdon/awesome-lightning-network</a:t>
            </a:r>
            <a:endParaRPr/>
          </a:p>
        </p:txBody>
      </p:sp>
      <p:pic>
        <p:nvPicPr>
          <p:cNvPr id="77" name="Shape 7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4975" y="2327003"/>
            <a:ext cx="929900" cy="92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4975" y="1255827"/>
            <a:ext cx="929900" cy="92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6500" y="3398177"/>
            <a:ext cx="886850" cy="88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/>
          <p:nvPr>
            <p:ph idx="1" type="body"/>
          </p:nvPr>
        </p:nvSpPr>
        <p:spPr>
          <a:xfrm>
            <a:off x="311700" y="2380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Script</a:t>
            </a:r>
            <a:endParaRPr/>
          </a:p>
        </p:txBody>
      </p:sp>
      <p:sp>
        <p:nvSpPr>
          <p:cNvPr id="645" name="Shape 645"/>
          <p:cNvSpPr txBox="1"/>
          <p:nvPr>
            <p:ph idx="1" type="body"/>
          </p:nvPr>
        </p:nvSpPr>
        <p:spPr>
          <a:xfrm>
            <a:off x="3207300" y="2380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646" name="Shape 646"/>
          <p:cNvSpPr txBox="1"/>
          <p:nvPr>
            <p:ph idx="1" type="body"/>
          </p:nvPr>
        </p:nvSpPr>
        <p:spPr>
          <a:xfrm>
            <a:off x="6103775" y="2380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Current OP Code</a:t>
            </a:r>
            <a:endParaRPr/>
          </a:p>
        </p:txBody>
      </p:sp>
      <p:sp>
        <p:nvSpPr>
          <p:cNvPr id="647" name="Shape 647"/>
          <p:cNvSpPr/>
          <p:nvPr/>
        </p:nvSpPr>
        <p:spPr>
          <a:xfrm>
            <a:off x="869255" y="1428575"/>
            <a:ext cx="1874700" cy="3972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Shape 648"/>
          <p:cNvSpPr txBox="1"/>
          <p:nvPr/>
        </p:nvSpPr>
        <p:spPr>
          <a:xfrm>
            <a:off x="852075" y="1434730"/>
            <a:ext cx="18747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OP_IF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649" name="Shape 649"/>
          <p:cNvSpPr/>
          <p:nvPr/>
        </p:nvSpPr>
        <p:spPr>
          <a:xfrm>
            <a:off x="869255" y="2174752"/>
            <a:ext cx="1874700" cy="3972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Shape 650"/>
          <p:cNvSpPr txBox="1"/>
          <p:nvPr/>
        </p:nvSpPr>
        <p:spPr>
          <a:xfrm>
            <a:off x="852075" y="2180906"/>
            <a:ext cx="18747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OP_ELSE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51" name="Shape 651"/>
          <p:cNvSpPr/>
          <p:nvPr/>
        </p:nvSpPr>
        <p:spPr>
          <a:xfrm>
            <a:off x="869255" y="2957738"/>
            <a:ext cx="1874700" cy="3972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Shape 652"/>
          <p:cNvSpPr txBox="1"/>
          <p:nvPr/>
        </p:nvSpPr>
        <p:spPr>
          <a:xfrm>
            <a:off x="852075" y="2963892"/>
            <a:ext cx="18747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OP_CSV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653" name="Shape 653"/>
          <p:cNvSpPr/>
          <p:nvPr/>
        </p:nvSpPr>
        <p:spPr>
          <a:xfrm>
            <a:off x="869255" y="3359723"/>
            <a:ext cx="1874700" cy="3972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Shape 654"/>
          <p:cNvSpPr txBox="1"/>
          <p:nvPr/>
        </p:nvSpPr>
        <p:spPr>
          <a:xfrm>
            <a:off x="852075" y="3365878"/>
            <a:ext cx="18747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OP_DROP</a:t>
            </a:r>
            <a:endParaRPr/>
          </a:p>
        </p:txBody>
      </p:sp>
      <p:sp>
        <p:nvSpPr>
          <p:cNvPr id="655" name="Shape 655"/>
          <p:cNvSpPr/>
          <p:nvPr/>
        </p:nvSpPr>
        <p:spPr>
          <a:xfrm>
            <a:off x="869255" y="4620895"/>
            <a:ext cx="1874700" cy="3972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Shape 656"/>
          <p:cNvSpPr txBox="1"/>
          <p:nvPr/>
        </p:nvSpPr>
        <p:spPr>
          <a:xfrm>
            <a:off x="852075" y="4627050"/>
            <a:ext cx="18747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OP_CHECKSIG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657" name="Shape 657"/>
          <p:cNvSpPr/>
          <p:nvPr/>
        </p:nvSpPr>
        <p:spPr>
          <a:xfrm>
            <a:off x="869255" y="4218909"/>
            <a:ext cx="1874700" cy="3972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Shape 658"/>
          <p:cNvSpPr txBox="1"/>
          <p:nvPr/>
        </p:nvSpPr>
        <p:spPr>
          <a:xfrm>
            <a:off x="852075" y="4225064"/>
            <a:ext cx="18747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END_IF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659" name="Shape 659"/>
          <p:cNvSpPr/>
          <p:nvPr/>
        </p:nvSpPr>
        <p:spPr>
          <a:xfrm>
            <a:off x="869261" y="1818525"/>
            <a:ext cx="1874700" cy="35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Shape 660"/>
          <p:cNvSpPr txBox="1"/>
          <p:nvPr/>
        </p:nvSpPr>
        <p:spPr>
          <a:xfrm>
            <a:off x="938265" y="1827003"/>
            <a:ext cx="17889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&lt;revocationpubkey&gt;</a:t>
            </a:r>
            <a:endParaRPr/>
          </a:p>
        </p:txBody>
      </p:sp>
      <p:sp>
        <p:nvSpPr>
          <p:cNvPr id="661" name="Shape 661"/>
          <p:cNvSpPr/>
          <p:nvPr/>
        </p:nvSpPr>
        <p:spPr>
          <a:xfrm>
            <a:off x="869261" y="2580525"/>
            <a:ext cx="1874700" cy="35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Shape 662"/>
          <p:cNvSpPr txBox="1"/>
          <p:nvPr/>
        </p:nvSpPr>
        <p:spPr>
          <a:xfrm>
            <a:off x="938265" y="2589003"/>
            <a:ext cx="17889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&lt;to_delay_time&gt;</a:t>
            </a:r>
            <a:endParaRPr/>
          </a:p>
        </p:txBody>
      </p:sp>
      <p:sp>
        <p:nvSpPr>
          <p:cNvPr id="663" name="Shape 663"/>
          <p:cNvSpPr/>
          <p:nvPr/>
        </p:nvSpPr>
        <p:spPr>
          <a:xfrm>
            <a:off x="869261" y="3799725"/>
            <a:ext cx="1874700" cy="35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Shape 664"/>
          <p:cNvSpPr txBox="1"/>
          <p:nvPr/>
        </p:nvSpPr>
        <p:spPr>
          <a:xfrm>
            <a:off x="938265" y="3808203"/>
            <a:ext cx="17889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&lt;delayed_pubkey&gt;</a:t>
            </a:r>
            <a:endParaRPr/>
          </a:p>
        </p:txBody>
      </p:sp>
      <p:sp>
        <p:nvSpPr>
          <p:cNvPr id="665" name="Shape 665"/>
          <p:cNvSpPr/>
          <p:nvPr/>
        </p:nvSpPr>
        <p:spPr>
          <a:xfrm>
            <a:off x="3688661" y="4485525"/>
            <a:ext cx="1874700" cy="35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Shape 666"/>
          <p:cNvSpPr txBox="1"/>
          <p:nvPr/>
        </p:nvSpPr>
        <p:spPr>
          <a:xfrm>
            <a:off x="3757665" y="4494003"/>
            <a:ext cx="17889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&lt;delayed_sig&gt;</a:t>
            </a:r>
            <a:endParaRPr/>
          </a:p>
        </p:txBody>
      </p:sp>
      <p:sp>
        <p:nvSpPr>
          <p:cNvPr id="667" name="Shape 667"/>
          <p:cNvSpPr/>
          <p:nvPr/>
        </p:nvSpPr>
        <p:spPr>
          <a:xfrm>
            <a:off x="869261" y="1056525"/>
            <a:ext cx="1874700" cy="35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Shape 668"/>
          <p:cNvSpPr txBox="1"/>
          <p:nvPr/>
        </p:nvSpPr>
        <p:spPr>
          <a:xfrm>
            <a:off x="938265" y="1065003"/>
            <a:ext cx="17889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 txBox="1"/>
          <p:nvPr>
            <p:ph idx="1" type="body"/>
          </p:nvPr>
        </p:nvSpPr>
        <p:spPr>
          <a:xfrm>
            <a:off x="311700" y="2380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Script</a:t>
            </a:r>
            <a:endParaRPr/>
          </a:p>
        </p:txBody>
      </p:sp>
      <p:sp>
        <p:nvSpPr>
          <p:cNvPr id="674" name="Shape 674"/>
          <p:cNvSpPr txBox="1"/>
          <p:nvPr>
            <p:ph idx="1" type="body"/>
          </p:nvPr>
        </p:nvSpPr>
        <p:spPr>
          <a:xfrm>
            <a:off x="3207300" y="2380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675" name="Shape 675"/>
          <p:cNvSpPr txBox="1"/>
          <p:nvPr>
            <p:ph idx="1" type="body"/>
          </p:nvPr>
        </p:nvSpPr>
        <p:spPr>
          <a:xfrm>
            <a:off x="6103775" y="2380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Current OP Code</a:t>
            </a:r>
            <a:endParaRPr/>
          </a:p>
        </p:txBody>
      </p:sp>
      <p:sp>
        <p:nvSpPr>
          <p:cNvPr id="676" name="Shape 676"/>
          <p:cNvSpPr/>
          <p:nvPr/>
        </p:nvSpPr>
        <p:spPr>
          <a:xfrm>
            <a:off x="869255" y="1428575"/>
            <a:ext cx="1874700" cy="3972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Shape 677"/>
          <p:cNvSpPr txBox="1"/>
          <p:nvPr/>
        </p:nvSpPr>
        <p:spPr>
          <a:xfrm>
            <a:off x="852075" y="1434730"/>
            <a:ext cx="18747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OP_IF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678" name="Shape 678"/>
          <p:cNvSpPr/>
          <p:nvPr/>
        </p:nvSpPr>
        <p:spPr>
          <a:xfrm>
            <a:off x="869255" y="2174752"/>
            <a:ext cx="1874700" cy="3972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Shape 679"/>
          <p:cNvSpPr txBox="1"/>
          <p:nvPr/>
        </p:nvSpPr>
        <p:spPr>
          <a:xfrm>
            <a:off x="852075" y="2180906"/>
            <a:ext cx="18747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OP_ELSE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80" name="Shape 680"/>
          <p:cNvSpPr/>
          <p:nvPr/>
        </p:nvSpPr>
        <p:spPr>
          <a:xfrm>
            <a:off x="869255" y="2957738"/>
            <a:ext cx="1874700" cy="3972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Shape 681"/>
          <p:cNvSpPr txBox="1"/>
          <p:nvPr/>
        </p:nvSpPr>
        <p:spPr>
          <a:xfrm>
            <a:off x="852075" y="2963892"/>
            <a:ext cx="18747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OP_CSV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682" name="Shape 682"/>
          <p:cNvSpPr/>
          <p:nvPr/>
        </p:nvSpPr>
        <p:spPr>
          <a:xfrm>
            <a:off x="869255" y="3359723"/>
            <a:ext cx="1874700" cy="3972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Shape 683"/>
          <p:cNvSpPr txBox="1"/>
          <p:nvPr/>
        </p:nvSpPr>
        <p:spPr>
          <a:xfrm>
            <a:off x="852075" y="3365878"/>
            <a:ext cx="18747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OP_DROP</a:t>
            </a:r>
            <a:endParaRPr/>
          </a:p>
        </p:txBody>
      </p:sp>
      <p:sp>
        <p:nvSpPr>
          <p:cNvPr id="684" name="Shape 684"/>
          <p:cNvSpPr/>
          <p:nvPr/>
        </p:nvSpPr>
        <p:spPr>
          <a:xfrm>
            <a:off x="869255" y="4620895"/>
            <a:ext cx="1874700" cy="3972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Shape 685"/>
          <p:cNvSpPr txBox="1"/>
          <p:nvPr/>
        </p:nvSpPr>
        <p:spPr>
          <a:xfrm>
            <a:off x="852075" y="4627050"/>
            <a:ext cx="18747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OP_CHECKSIG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686" name="Shape 686"/>
          <p:cNvSpPr/>
          <p:nvPr/>
        </p:nvSpPr>
        <p:spPr>
          <a:xfrm>
            <a:off x="869255" y="4218909"/>
            <a:ext cx="1874700" cy="3972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Shape 687"/>
          <p:cNvSpPr txBox="1"/>
          <p:nvPr/>
        </p:nvSpPr>
        <p:spPr>
          <a:xfrm>
            <a:off x="852075" y="4225064"/>
            <a:ext cx="18747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END_IF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688" name="Shape 688"/>
          <p:cNvSpPr/>
          <p:nvPr/>
        </p:nvSpPr>
        <p:spPr>
          <a:xfrm>
            <a:off x="869261" y="1818525"/>
            <a:ext cx="1874700" cy="35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Shape 689"/>
          <p:cNvSpPr txBox="1"/>
          <p:nvPr/>
        </p:nvSpPr>
        <p:spPr>
          <a:xfrm>
            <a:off x="938265" y="1827003"/>
            <a:ext cx="17889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&lt;revocationpubkey&gt;</a:t>
            </a:r>
            <a:endParaRPr/>
          </a:p>
        </p:txBody>
      </p:sp>
      <p:sp>
        <p:nvSpPr>
          <p:cNvPr id="690" name="Shape 690"/>
          <p:cNvSpPr/>
          <p:nvPr/>
        </p:nvSpPr>
        <p:spPr>
          <a:xfrm>
            <a:off x="869261" y="2580525"/>
            <a:ext cx="1874700" cy="35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Shape 691"/>
          <p:cNvSpPr txBox="1"/>
          <p:nvPr/>
        </p:nvSpPr>
        <p:spPr>
          <a:xfrm>
            <a:off x="938265" y="2589003"/>
            <a:ext cx="17889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&lt;to_delay_time&gt;</a:t>
            </a:r>
            <a:endParaRPr/>
          </a:p>
        </p:txBody>
      </p:sp>
      <p:sp>
        <p:nvSpPr>
          <p:cNvPr id="692" name="Shape 692"/>
          <p:cNvSpPr/>
          <p:nvPr/>
        </p:nvSpPr>
        <p:spPr>
          <a:xfrm>
            <a:off x="869261" y="3799725"/>
            <a:ext cx="1874700" cy="35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Shape 693"/>
          <p:cNvSpPr txBox="1"/>
          <p:nvPr/>
        </p:nvSpPr>
        <p:spPr>
          <a:xfrm>
            <a:off x="938265" y="3808203"/>
            <a:ext cx="17889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&lt;delayed_pubkey&gt;</a:t>
            </a:r>
            <a:endParaRPr/>
          </a:p>
        </p:txBody>
      </p:sp>
      <p:sp>
        <p:nvSpPr>
          <p:cNvPr id="694" name="Shape 694"/>
          <p:cNvSpPr/>
          <p:nvPr/>
        </p:nvSpPr>
        <p:spPr>
          <a:xfrm>
            <a:off x="3688661" y="4485525"/>
            <a:ext cx="1874700" cy="35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Shape 695"/>
          <p:cNvSpPr txBox="1"/>
          <p:nvPr/>
        </p:nvSpPr>
        <p:spPr>
          <a:xfrm>
            <a:off x="3757665" y="4494003"/>
            <a:ext cx="17889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&lt;delayed_sig&gt;</a:t>
            </a:r>
            <a:endParaRPr/>
          </a:p>
        </p:txBody>
      </p:sp>
      <p:sp>
        <p:nvSpPr>
          <p:cNvPr id="696" name="Shape 696"/>
          <p:cNvSpPr/>
          <p:nvPr/>
        </p:nvSpPr>
        <p:spPr>
          <a:xfrm>
            <a:off x="6584261" y="4485525"/>
            <a:ext cx="1874700" cy="35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Shape 697"/>
          <p:cNvSpPr txBox="1"/>
          <p:nvPr/>
        </p:nvSpPr>
        <p:spPr>
          <a:xfrm>
            <a:off x="6653265" y="4494003"/>
            <a:ext cx="17889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 txBox="1"/>
          <p:nvPr>
            <p:ph idx="1" type="body"/>
          </p:nvPr>
        </p:nvSpPr>
        <p:spPr>
          <a:xfrm>
            <a:off x="311700" y="2380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Script</a:t>
            </a:r>
            <a:endParaRPr/>
          </a:p>
        </p:txBody>
      </p:sp>
      <p:sp>
        <p:nvSpPr>
          <p:cNvPr id="703" name="Shape 703"/>
          <p:cNvSpPr txBox="1"/>
          <p:nvPr>
            <p:ph idx="1" type="body"/>
          </p:nvPr>
        </p:nvSpPr>
        <p:spPr>
          <a:xfrm>
            <a:off x="3207300" y="2380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704" name="Shape 704"/>
          <p:cNvSpPr txBox="1"/>
          <p:nvPr>
            <p:ph idx="1" type="body"/>
          </p:nvPr>
        </p:nvSpPr>
        <p:spPr>
          <a:xfrm>
            <a:off x="6103775" y="2380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Current OP Code</a:t>
            </a:r>
            <a:endParaRPr/>
          </a:p>
        </p:txBody>
      </p:sp>
      <p:sp>
        <p:nvSpPr>
          <p:cNvPr id="705" name="Shape 705"/>
          <p:cNvSpPr/>
          <p:nvPr/>
        </p:nvSpPr>
        <p:spPr>
          <a:xfrm>
            <a:off x="869255" y="1428575"/>
            <a:ext cx="1874700" cy="3972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Shape 706"/>
          <p:cNvSpPr txBox="1"/>
          <p:nvPr/>
        </p:nvSpPr>
        <p:spPr>
          <a:xfrm>
            <a:off x="852075" y="1434730"/>
            <a:ext cx="18747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OP_IF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707" name="Shape 707"/>
          <p:cNvSpPr/>
          <p:nvPr/>
        </p:nvSpPr>
        <p:spPr>
          <a:xfrm>
            <a:off x="869255" y="2174752"/>
            <a:ext cx="1874700" cy="3972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Shape 708"/>
          <p:cNvSpPr txBox="1"/>
          <p:nvPr/>
        </p:nvSpPr>
        <p:spPr>
          <a:xfrm>
            <a:off x="852075" y="2180906"/>
            <a:ext cx="18747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OP_ELSE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09" name="Shape 709"/>
          <p:cNvSpPr/>
          <p:nvPr/>
        </p:nvSpPr>
        <p:spPr>
          <a:xfrm>
            <a:off x="869255" y="2957738"/>
            <a:ext cx="1874700" cy="3972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Shape 710"/>
          <p:cNvSpPr txBox="1"/>
          <p:nvPr/>
        </p:nvSpPr>
        <p:spPr>
          <a:xfrm>
            <a:off x="852075" y="2963892"/>
            <a:ext cx="18747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OP_CSV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711" name="Shape 711"/>
          <p:cNvSpPr/>
          <p:nvPr/>
        </p:nvSpPr>
        <p:spPr>
          <a:xfrm>
            <a:off x="869255" y="3359723"/>
            <a:ext cx="1874700" cy="3972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Shape 712"/>
          <p:cNvSpPr txBox="1"/>
          <p:nvPr/>
        </p:nvSpPr>
        <p:spPr>
          <a:xfrm>
            <a:off x="852075" y="3365878"/>
            <a:ext cx="18747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OP_DROP</a:t>
            </a:r>
            <a:endParaRPr/>
          </a:p>
        </p:txBody>
      </p:sp>
      <p:sp>
        <p:nvSpPr>
          <p:cNvPr id="713" name="Shape 713"/>
          <p:cNvSpPr/>
          <p:nvPr/>
        </p:nvSpPr>
        <p:spPr>
          <a:xfrm>
            <a:off x="869255" y="4620895"/>
            <a:ext cx="1874700" cy="3972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Shape 714"/>
          <p:cNvSpPr txBox="1"/>
          <p:nvPr/>
        </p:nvSpPr>
        <p:spPr>
          <a:xfrm>
            <a:off x="852075" y="4627050"/>
            <a:ext cx="18747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OP_CHECKSIG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715" name="Shape 715"/>
          <p:cNvSpPr/>
          <p:nvPr/>
        </p:nvSpPr>
        <p:spPr>
          <a:xfrm>
            <a:off x="869255" y="4218909"/>
            <a:ext cx="1874700" cy="3972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Shape 716"/>
          <p:cNvSpPr txBox="1"/>
          <p:nvPr/>
        </p:nvSpPr>
        <p:spPr>
          <a:xfrm>
            <a:off x="852075" y="4225064"/>
            <a:ext cx="18747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END_IF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717" name="Shape 717"/>
          <p:cNvSpPr/>
          <p:nvPr/>
        </p:nvSpPr>
        <p:spPr>
          <a:xfrm>
            <a:off x="869261" y="1818525"/>
            <a:ext cx="1874700" cy="35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Shape 718"/>
          <p:cNvSpPr txBox="1"/>
          <p:nvPr/>
        </p:nvSpPr>
        <p:spPr>
          <a:xfrm>
            <a:off x="938265" y="1827003"/>
            <a:ext cx="17889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&lt;revocationpubkey&gt;</a:t>
            </a:r>
            <a:endParaRPr/>
          </a:p>
        </p:txBody>
      </p:sp>
      <p:sp>
        <p:nvSpPr>
          <p:cNvPr id="719" name="Shape 719"/>
          <p:cNvSpPr/>
          <p:nvPr/>
        </p:nvSpPr>
        <p:spPr>
          <a:xfrm>
            <a:off x="869261" y="2580525"/>
            <a:ext cx="1874700" cy="35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Shape 720"/>
          <p:cNvSpPr txBox="1"/>
          <p:nvPr/>
        </p:nvSpPr>
        <p:spPr>
          <a:xfrm>
            <a:off x="938265" y="2589003"/>
            <a:ext cx="17889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&lt;to_delay_time&gt;</a:t>
            </a:r>
            <a:endParaRPr/>
          </a:p>
        </p:txBody>
      </p:sp>
      <p:sp>
        <p:nvSpPr>
          <p:cNvPr id="721" name="Shape 721"/>
          <p:cNvSpPr/>
          <p:nvPr/>
        </p:nvSpPr>
        <p:spPr>
          <a:xfrm>
            <a:off x="869261" y="3799725"/>
            <a:ext cx="1874700" cy="35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Shape 722"/>
          <p:cNvSpPr txBox="1"/>
          <p:nvPr/>
        </p:nvSpPr>
        <p:spPr>
          <a:xfrm>
            <a:off x="938265" y="3808203"/>
            <a:ext cx="17889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&lt;delayed_pubkey&gt;</a:t>
            </a:r>
            <a:endParaRPr/>
          </a:p>
        </p:txBody>
      </p:sp>
      <p:sp>
        <p:nvSpPr>
          <p:cNvPr id="723" name="Shape 723"/>
          <p:cNvSpPr/>
          <p:nvPr/>
        </p:nvSpPr>
        <p:spPr>
          <a:xfrm>
            <a:off x="3688661" y="4485525"/>
            <a:ext cx="1874700" cy="35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Shape 724"/>
          <p:cNvSpPr txBox="1"/>
          <p:nvPr/>
        </p:nvSpPr>
        <p:spPr>
          <a:xfrm>
            <a:off x="3757665" y="4494003"/>
            <a:ext cx="17889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&lt;delayed_sig&gt;</a:t>
            </a:r>
            <a:endParaRPr/>
          </a:p>
        </p:txBody>
      </p:sp>
      <p:sp>
        <p:nvSpPr>
          <p:cNvPr id="725" name="Shape 725"/>
          <p:cNvSpPr/>
          <p:nvPr/>
        </p:nvSpPr>
        <p:spPr>
          <a:xfrm>
            <a:off x="3688661" y="4104525"/>
            <a:ext cx="1874700" cy="35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Shape 726"/>
          <p:cNvSpPr txBox="1"/>
          <p:nvPr/>
        </p:nvSpPr>
        <p:spPr>
          <a:xfrm>
            <a:off x="3757665" y="4113003"/>
            <a:ext cx="17889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 txBox="1"/>
          <p:nvPr>
            <p:ph idx="1" type="body"/>
          </p:nvPr>
        </p:nvSpPr>
        <p:spPr>
          <a:xfrm>
            <a:off x="311700" y="2380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Script</a:t>
            </a:r>
            <a:endParaRPr/>
          </a:p>
        </p:txBody>
      </p:sp>
      <p:sp>
        <p:nvSpPr>
          <p:cNvPr id="732" name="Shape 732"/>
          <p:cNvSpPr txBox="1"/>
          <p:nvPr>
            <p:ph idx="1" type="body"/>
          </p:nvPr>
        </p:nvSpPr>
        <p:spPr>
          <a:xfrm>
            <a:off x="3207300" y="2380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733" name="Shape 733"/>
          <p:cNvSpPr txBox="1"/>
          <p:nvPr>
            <p:ph idx="1" type="body"/>
          </p:nvPr>
        </p:nvSpPr>
        <p:spPr>
          <a:xfrm>
            <a:off x="6103775" y="2380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Current OP Code</a:t>
            </a:r>
            <a:endParaRPr/>
          </a:p>
        </p:txBody>
      </p:sp>
      <p:sp>
        <p:nvSpPr>
          <p:cNvPr id="734" name="Shape 734"/>
          <p:cNvSpPr/>
          <p:nvPr/>
        </p:nvSpPr>
        <p:spPr>
          <a:xfrm>
            <a:off x="6736655" y="4400375"/>
            <a:ext cx="1874700" cy="3972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Shape 735"/>
          <p:cNvSpPr txBox="1"/>
          <p:nvPr/>
        </p:nvSpPr>
        <p:spPr>
          <a:xfrm>
            <a:off x="6719475" y="4406530"/>
            <a:ext cx="18747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OP_IF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736" name="Shape 736"/>
          <p:cNvSpPr/>
          <p:nvPr/>
        </p:nvSpPr>
        <p:spPr>
          <a:xfrm>
            <a:off x="869255" y="2174752"/>
            <a:ext cx="1874700" cy="3972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Shape 737"/>
          <p:cNvSpPr txBox="1"/>
          <p:nvPr/>
        </p:nvSpPr>
        <p:spPr>
          <a:xfrm>
            <a:off x="852075" y="2180906"/>
            <a:ext cx="18747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OP_ELSE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38" name="Shape 738"/>
          <p:cNvSpPr/>
          <p:nvPr/>
        </p:nvSpPr>
        <p:spPr>
          <a:xfrm>
            <a:off x="869255" y="2957738"/>
            <a:ext cx="1874700" cy="3972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Shape 739"/>
          <p:cNvSpPr txBox="1"/>
          <p:nvPr/>
        </p:nvSpPr>
        <p:spPr>
          <a:xfrm>
            <a:off x="852075" y="2963892"/>
            <a:ext cx="18747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OP_CSV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740" name="Shape 740"/>
          <p:cNvSpPr/>
          <p:nvPr/>
        </p:nvSpPr>
        <p:spPr>
          <a:xfrm>
            <a:off x="869255" y="3359723"/>
            <a:ext cx="1874700" cy="3972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Shape 741"/>
          <p:cNvSpPr txBox="1"/>
          <p:nvPr/>
        </p:nvSpPr>
        <p:spPr>
          <a:xfrm>
            <a:off x="852075" y="3365878"/>
            <a:ext cx="18747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OP_DROP</a:t>
            </a:r>
            <a:endParaRPr/>
          </a:p>
        </p:txBody>
      </p:sp>
      <p:sp>
        <p:nvSpPr>
          <p:cNvPr id="742" name="Shape 742"/>
          <p:cNvSpPr/>
          <p:nvPr/>
        </p:nvSpPr>
        <p:spPr>
          <a:xfrm>
            <a:off x="869255" y="4620895"/>
            <a:ext cx="1874700" cy="3972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Shape 743"/>
          <p:cNvSpPr txBox="1"/>
          <p:nvPr/>
        </p:nvSpPr>
        <p:spPr>
          <a:xfrm>
            <a:off x="852075" y="4627050"/>
            <a:ext cx="18747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OP_CHECKSIG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744" name="Shape 744"/>
          <p:cNvSpPr/>
          <p:nvPr/>
        </p:nvSpPr>
        <p:spPr>
          <a:xfrm>
            <a:off x="869255" y="4218909"/>
            <a:ext cx="1874700" cy="3972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Shape 745"/>
          <p:cNvSpPr txBox="1"/>
          <p:nvPr/>
        </p:nvSpPr>
        <p:spPr>
          <a:xfrm>
            <a:off x="852075" y="4225064"/>
            <a:ext cx="18747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END_IF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746" name="Shape 746"/>
          <p:cNvSpPr/>
          <p:nvPr/>
        </p:nvSpPr>
        <p:spPr>
          <a:xfrm>
            <a:off x="869261" y="1818525"/>
            <a:ext cx="1874700" cy="35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Shape 747"/>
          <p:cNvSpPr txBox="1"/>
          <p:nvPr/>
        </p:nvSpPr>
        <p:spPr>
          <a:xfrm>
            <a:off x="938265" y="1827003"/>
            <a:ext cx="17889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&lt;revocationpubkey&gt;</a:t>
            </a:r>
            <a:endParaRPr/>
          </a:p>
        </p:txBody>
      </p:sp>
      <p:sp>
        <p:nvSpPr>
          <p:cNvPr id="748" name="Shape 748"/>
          <p:cNvSpPr/>
          <p:nvPr/>
        </p:nvSpPr>
        <p:spPr>
          <a:xfrm>
            <a:off x="869261" y="2580525"/>
            <a:ext cx="1874700" cy="35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Shape 749"/>
          <p:cNvSpPr txBox="1"/>
          <p:nvPr/>
        </p:nvSpPr>
        <p:spPr>
          <a:xfrm>
            <a:off x="938265" y="2589003"/>
            <a:ext cx="17889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&lt;to_delay_time&gt;</a:t>
            </a:r>
            <a:endParaRPr/>
          </a:p>
        </p:txBody>
      </p:sp>
      <p:sp>
        <p:nvSpPr>
          <p:cNvPr id="750" name="Shape 750"/>
          <p:cNvSpPr/>
          <p:nvPr/>
        </p:nvSpPr>
        <p:spPr>
          <a:xfrm>
            <a:off x="869261" y="3799725"/>
            <a:ext cx="1874700" cy="35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Shape 751"/>
          <p:cNvSpPr txBox="1"/>
          <p:nvPr/>
        </p:nvSpPr>
        <p:spPr>
          <a:xfrm>
            <a:off x="938265" y="3808203"/>
            <a:ext cx="17889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&lt;delayed_pubkey&gt;</a:t>
            </a:r>
            <a:endParaRPr/>
          </a:p>
        </p:txBody>
      </p:sp>
      <p:sp>
        <p:nvSpPr>
          <p:cNvPr id="752" name="Shape 752"/>
          <p:cNvSpPr/>
          <p:nvPr/>
        </p:nvSpPr>
        <p:spPr>
          <a:xfrm>
            <a:off x="3688661" y="4485525"/>
            <a:ext cx="1874700" cy="35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Shape 753"/>
          <p:cNvSpPr txBox="1"/>
          <p:nvPr/>
        </p:nvSpPr>
        <p:spPr>
          <a:xfrm>
            <a:off x="3757665" y="4494003"/>
            <a:ext cx="17889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&lt;delayed_sig&gt;</a:t>
            </a:r>
            <a:endParaRPr/>
          </a:p>
        </p:txBody>
      </p:sp>
      <p:sp>
        <p:nvSpPr>
          <p:cNvPr id="754" name="Shape 754"/>
          <p:cNvSpPr/>
          <p:nvPr/>
        </p:nvSpPr>
        <p:spPr>
          <a:xfrm>
            <a:off x="3688661" y="4104525"/>
            <a:ext cx="1874700" cy="35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Shape 755"/>
          <p:cNvSpPr txBox="1"/>
          <p:nvPr/>
        </p:nvSpPr>
        <p:spPr>
          <a:xfrm>
            <a:off x="3757665" y="4113003"/>
            <a:ext cx="17889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 txBox="1"/>
          <p:nvPr>
            <p:ph idx="1" type="body"/>
          </p:nvPr>
        </p:nvSpPr>
        <p:spPr>
          <a:xfrm>
            <a:off x="311700" y="2380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Script</a:t>
            </a:r>
            <a:endParaRPr/>
          </a:p>
        </p:txBody>
      </p:sp>
      <p:sp>
        <p:nvSpPr>
          <p:cNvPr id="761" name="Shape 761"/>
          <p:cNvSpPr txBox="1"/>
          <p:nvPr>
            <p:ph idx="1" type="body"/>
          </p:nvPr>
        </p:nvSpPr>
        <p:spPr>
          <a:xfrm>
            <a:off x="3207300" y="2380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762" name="Shape 762"/>
          <p:cNvSpPr txBox="1"/>
          <p:nvPr>
            <p:ph idx="1" type="body"/>
          </p:nvPr>
        </p:nvSpPr>
        <p:spPr>
          <a:xfrm>
            <a:off x="6103775" y="2380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Current OP Code</a:t>
            </a:r>
            <a:endParaRPr/>
          </a:p>
        </p:txBody>
      </p:sp>
      <p:sp>
        <p:nvSpPr>
          <p:cNvPr id="763" name="Shape 763"/>
          <p:cNvSpPr/>
          <p:nvPr/>
        </p:nvSpPr>
        <p:spPr>
          <a:xfrm>
            <a:off x="869255" y="3447219"/>
            <a:ext cx="1874700" cy="3972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Shape 764"/>
          <p:cNvSpPr txBox="1"/>
          <p:nvPr/>
        </p:nvSpPr>
        <p:spPr>
          <a:xfrm>
            <a:off x="852075" y="3453374"/>
            <a:ext cx="18747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OP_CSV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765" name="Shape 765"/>
          <p:cNvSpPr/>
          <p:nvPr/>
        </p:nvSpPr>
        <p:spPr>
          <a:xfrm>
            <a:off x="869255" y="3849205"/>
            <a:ext cx="1874700" cy="3972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Shape 766"/>
          <p:cNvSpPr txBox="1"/>
          <p:nvPr/>
        </p:nvSpPr>
        <p:spPr>
          <a:xfrm>
            <a:off x="852075" y="3855359"/>
            <a:ext cx="18747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OP_DROP</a:t>
            </a:r>
            <a:endParaRPr/>
          </a:p>
        </p:txBody>
      </p:sp>
      <p:sp>
        <p:nvSpPr>
          <p:cNvPr id="767" name="Shape 767"/>
          <p:cNvSpPr/>
          <p:nvPr/>
        </p:nvSpPr>
        <p:spPr>
          <a:xfrm>
            <a:off x="869255" y="4620895"/>
            <a:ext cx="1874700" cy="3972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Shape 768"/>
          <p:cNvSpPr txBox="1"/>
          <p:nvPr/>
        </p:nvSpPr>
        <p:spPr>
          <a:xfrm>
            <a:off x="852075" y="4627050"/>
            <a:ext cx="18747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OP_CHECKSIG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769" name="Shape 769"/>
          <p:cNvSpPr/>
          <p:nvPr/>
        </p:nvSpPr>
        <p:spPr>
          <a:xfrm>
            <a:off x="869261" y="3070006"/>
            <a:ext cx="1874700" cy="35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Shape 770"/>
          <p:cNvSpPr txBox="1"/>
          <p:nvPr/>
        </p:nvSpPr>
        <p:spPr>
          <a:xfrm>
            <a:off x="938265" y="3078485"/>
            <a:ext cx="17889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&lt;to_delay_time&gt;</a:t>
            </a:r>
            <a:endParaRPr/>
          </a:p>
        </p:txBody>
      </p:sp>
      <p:sp>
        <p:nvSpPr>
          <p:cNvPr id="771" name="Shape 771"/>
          <p:cNvSpPr/>
          <p:nvPr/>
        </p:nvSpPr>
        <p:spPr>
          <a:xfrm>
            <a:off x="869261" y="4256925"/>
            <a:ext cx="1874700" cy="35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Shape 772"/>
          <p:cNvSpPr txBox="1"/>
          <p:nvPr/>
        </p:nvSpPr>
        <p:spPr>
          <a:xfrm>
            <a:off x="938265" y="4265403"/>
            <a:ext cx="17889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&lt;delayed_pubkey&gt;</a:t>
            </a:r>
            <a:endParaRPr/>
          </a:p>
        </p:txBody>
      </p:sp>
      <p:sp>
        <p:nvSpPr>
          <p:cNvPr id="773" name="Shape 773"/>
          <p:cNvSpPr/>
          <p:nvPr/>
        </p:nvSpPr>
        <p:spPr>
          <a:xfrm>
            <a:off x="3688661" y="4485525"/>
            <a:ext cx="1874700" cy="35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Shape 774"/>
          <p:cNvSpPr txBox="1"/>
          <p:nvPr/>
        </p:nvSpPr>
        <p:spPr>
          <a:xfrm>
            <a:off x="3757665" y="4494003"/>
            <a:ext cx="17889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&lt;delayed_sig&gt;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 txBox="1"/>
          <p:nvPr>
            <p:ph idx="1" type="body"/>
          </p:nvPr>
        </p:nvSpPr>
        <p:spPr>
          <a:xfrm>
            <a:off x="311700" y="2380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Script</a:t>
            </a:r>
            <a:endParaRPr/>
          </a:p>
        </p:txBody>
      </p:sp>
      <p:sp>
        <p:nvSpPr>
          <p:cNvPr id="780" name="Shape 780"/>
          <p:cNvSpPr txBox="1"/>
          <p:nvPr>
            <p:ph idx="1" type="body"/>
          </p:nvPr>
        </p:nvSpPr>
        <p:spPr>
          <a:xfrm>
            <a:off x="3207300" y="2380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781" name="Shape 781"/>
          <p:cNvSpPr txBox="1"/>
          <p:nvPr>
            <p:ph idx="1" type="body"/>
          </p:nvPr>
        </p:nvSpPr>
        <p:spPr>
          <a:xfrm>
            <a:off x="6103775" y="2380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Current OP Code</a:t>
            </a:r>
            <a:endParaRPr/>
          </a:p>
        </p:txBody>
      </p:sp>
      <p:sp>
        <p:nvSpPr>
          <p:cNvPr id="782" name="Shape 782"/>
          <p:cNvSpPr/>
          <p:nvPr/>
        </p:nvSpPr>
        <p:spPr>
          <a:xfrm>
            <a:off x="6584261" y="4485525"/>
            <a:ext cx="1874700" cy="35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Shape 783"/>
          <p:cNvSpPr txBox="1"/>
          <p:nvPr/>
        </p:nvSpPr>
        <p:spPr>
          <a:xfrm>
            <a:off x="6653265" y="4494003"/>
            <a:ext cx="17889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&lt;to_delay_time&gt;</a:t>
            </a:r>
            <a:endParaRPr/>
          </a:p>
        </p:txBody>
      </p:sp>
      <p:sp>
        <p:nvSpPr>
          <p:cNvPr id="784" name="Shape 784"/>
          <p:cNvSpPr/>
          <p:nvPr/>
        </p:nvSpPr>
        <p:spPr>
          <a:xfrm>
            <a:off x="3688661" y="4485525"/>
            <a:ext cx="1874700" cy="35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Shape 785"/>
          <p:cNvSpPr txBox="1"/>
          <p:nvPr/>
        </p:nvSpPr>
        <p:spPr>
          <a:xfrm>
            <a:off x="3757665" y="4494003"/>
            <a:ext cx="17889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&lt;delayed_sig&gt;</a:t>
            </a:r>
            <a:endParaRPr/>
          </a:p>
        </p:txBody>
      </p:sp>
      <p:sp>
        <p:nvSpPr>
          <p:cNvPr id="786" name="Shape 786"/>
          <p:cNvSpPr/>
          <p:nvPr/>
        </p:nvSpPr>
        <p:spPr>
          <a:xfrm>
            <a:off x="869255" y="3447219"/>
            <a:ext cx="1874700" cy="3972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Shape 787"/>
          <p:cNvSpPr txBox="1"/>
          <p:nvPr/>
        </p:nvSpPr>
        <p:spPr>
          <a:xfrm>
            <a:off x="852075" y="3453374"/>
            <a:ext cx="18747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OP_CSV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788" name="Shape 788"/>
          <p:cNvSpPr/>
          <p:nvPr/>
        </p:nvSpPr>
        <p:spPr>
          <a:xfrm>
            <a:off x="869255" y="3849205"/>
            <a:ext cx="1874700" cy="3972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Shape 789"/>
          <p:cNvSpPr txBox="1"/>
          <p:nvPr/>
        </p:nvSpPr>
        <p:spPr>
          <a:xfrm>
            <a:off x="852075" y="3855359"/>
            <a:ext cx="18747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OP_DROP</a:t>
            </a:r>
            <a:endParaRPr/>
          </a:p>
        </p:txBody>
      </p:sp>
      <p:sp>
        <p:nvSpPr>
          <p:cNvPr id="790" name="Shape 790"/>
          <p:cNvSpPr/>
          <p:nvPr/>
        </p:nvSpPr>
        <p:spPr>
          <a:xfrm>
            <a:off x="869255" y="4620895"/>
            <a:ext cx="1874700" cy="3972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Shape 791"/>
          <p:cNvSpPr txBox="1"/>
          <p:nvPr/>
        </p:nvSpPr>
        <p:spPr>
          <a:xfrm>
            <a:off x="852075" y="4627050"/>
            <a:ext cx="18747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OP_CHECKSIG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792" name="Shape 792"/>
          <p:cNvSpPr/>
          <p:nvPr/>
        </p:nvSpPr>
        <p:spPr>
          <a:xfrm>
            <a:off x="869261" y="4256925"/>
            <a:ext cx="1874700" cy="35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Shape 793"/>
          <p:cNvSpPr txBox="1"/>
          <p:nvPr/>
        </p:nvSpPr>
        <p:spPr>
          <a:xfrm>
            <a:off x="938265" y="4265403"/>
            <a:ext cx="17889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&lt;delayed_pubkey&gt;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 txBox="1"/>
          <p:nvPr>
            <p:ph idx="1" type="body"/>
          </p:nvPr>
        </p:nvSpPr>
        <p:spPr>
          <a:xfrm>
            <a:off x="311700" y="2380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Script</a:t>
            </a:r>
            <a:endParaRPr/>
          </a:p>
        </p:txBody>
      </p:sp>
      <p:sp>
        <p:nvSpPr>
          <p:cNvPr id="799" name="Shape 799"/>
          <p:cNvSpPr txBox="1"/>
          <p:nvPr>
            <p:ph idx="1" type="body"/>
          </p:nvPr>
        </p:nvSpPr>
        <p:spPr>
          <a:xfrm>
            <a:off x="3207300" y="2380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800" name="Shape 800"/>
          <p:cNvSpPr txBox="1"/>
          <p:nvPr>
            <p:ph idx="1" type="body"/>
          </p:nvPr>
        </p:nvSpPr>
        <p:spPr>
          <a:xfrm>
            <a:off x="6103775" y="2380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Current OP Code</a:t>
            </a:r>
            <a:endParaRPr/>
          </a:p>
        </p:txBody>
      </p:sp>
      <p:sp>
        <p:nvSpPr>
          <p:cNvPr id="801" name="Shape 801"/>
          <p:cNvSpPr/>
          <p:nvPr/>
        </p:nvSpPr>
        <p:spPr>
          <a:xfrm>
            <a:off x="3688661" y="4104525"/>
            <a:ext cx="1874700" cy="35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Shape 802"/>
          <p:cNvSpPr txBox="1"/>
          <p:nvPr/>
        </p:nvSpPr>
        <p:spPr>
          <a:xfrm>
            <a:off x="3757665" y="4113003"/>
            <a:ext cx="17889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&lt;to_delay_time&gt;</a:t>
            </a:r>
            <a:endParaRPr/>
          </a:p>
        </p:txBody>
      </p:sp>
      <p:sp>
        <p:nvSpPr>
          <p:cNvPr id="803" name="Shape 803"/>
          <p:cNvSpPr/>
          <p:nvPr/>
        </p:nvSpPr>
        <p:spPr>
          <a:xfrm>
            <a:off x="3688661" y="4485525"/>
            <a:ext cx="1874700" cy="35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Shape 804"/>
          <p:cNvSpPr txBox="1"/>
          <p:nvPr/>
        </p:nvSpPr>
        <p:spPr>
          <a:xfrm>
            <a:off x="3757665" y="4494003"/>
            <a:ext cx="17889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&lt;delayed_sig&gt;</a:t>
            </a:r>
            <a:endParaRPr/>
          </a:p>
        </p:txBody>
      </p:sp>
      <p:sp>
        <p:nvSpPr>
          <p:cNvPr id="805" name="Shape 805"/>
          <p:cNvSpPr/>
          <p:nvPr/>
        </p:nvSpPr>
        <p:spPr>
          <a:xfrm>
            <a:off x="869255" y="3447219"/>
            <a:ext cx="1874700" cy="3972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Shape 806"/>
          <p:cNvSpPr txBox="1"/>
          <p:nvPr/>
        </p:nvSpPr>
        <p:spPr>
          <a:xfrm>
            <a:off x="852075" y="3453374"/>
            <a:ext cx="18747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OP_CSV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07" name="Shape 807"/>
          <p:cNvSpPr/>
          <p:nvPr/>
        </p:nvSpPr>
        <p:spPr>
          <a:xfrm>
            <a:off x="869255" y="3849205"/>
            <a:ext cx="1874700" cy="3972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Shape 808"/>
          <p:cNvSpPr txBox="1"/>
          <p:nvPr/>
        </p:nvSpPr>
        <p:spPr>
          <a:xfrm>
            <a:off x="852075" y="3855359"/>
            <a:ext cx="18747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OP_DROP</a:t>
            </a:r>
            <a:endParaRPr/>
          </a:p>
        </p:txBody>
      </p:sp>
      <p:sp>
        <p:nvSpPr>
          <p:cNvPr id="809" name="Shape 809"/>
          <p:cNvSpPr/>
          <p:nvPr/>
        </p:nvSpPr>
        <p:spPr>
          <a:xfrm>
            <a:off x="869255" y="4620895"/>
            <a:ext cx="1874700" cy="3972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Shape 810"/>
          <p:cNvSpPr txBox="1"/>
          <p:nvPr/>
        </p:nvSpPr>
        <p:spPr>
          <a:xfrm>
            <a:off x="852075" y="4627050"/>
            <a:ext cx="18747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OP_CHECKSIG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811" name="Shape 811"/>
          <p:cNvSpPr/>
          <p:nvPr/>
        </p:nvSpPr>
        <p:spPr>
          <a:xfrm>
            <a:off x="869261" y="4256925"/>
            <a:ext cx="1874700" cy="35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Shape 812"/>
          <p:cNvSpPr txBox="1"/>
          <p:nvPr/>
        </p:nvSpPr>
        <p:spPr>
          <a:xfrm>
            <a:off x="938265" y="4265403"/>
            <a:ext cx="17889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&lt;delayed_pubkey&gt;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Shape 817"/>
          <p:cNvSpPr txBox="1"/>
          <p:nvPr>
            <p:ph idx="1" type="body"/>
          </p:nvPr>
        </p:nvSpPr>
        <p:spPr>
          <a:xfrm>
            <a:off x="311700" y="2380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Script</a:t>
            </a:r>
            <a:endParaRPr/>
          </a:p>
        </p:txBody>
      </p:sp>
      <p:sp>
        <p:nvSpPr>
          <p:cNvPr id="818" name="Shape 818"/>
          <p:cNvSpPr txBox="1"/>
          <p:nvPr>
            <p:ph idx="1" type="body"/>
          </p:nvPr>
        </p:nvSpPr>
        <p:spPr>
          <a:xfrm>
            <a:off x="3207300" y="2380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819" name="Shape 819"/>
          <p:cNvSpPr txBox="1"/>
          <p:nvPr>
            <p:ph idx="1" type="body"/>
          </p:nvPr>
        </p:nvSpPr>
        <p:spPr>
          <a:xfrm>
            <a:off x="6103775" y="2380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Current OP Code</a:t>
            </a:r>
            <a:endParaRPr/>
          </a:p>
        </p:txBody>
      </p:sp>
      <p:sp>
        <p:nvSpPr>
          <p:cNvPr id="820" name="Shape 820"/>
          <p:cNvSpPr/>
          <p:nvPr/>
        </p:nvSpPr>
        <p:spPr>
          <a:xfrm>
            <a:off x="6584255" y="4405538"/>
            <a:ext cx="1874700" cy="3972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Shape 821"/>
          <p:cNvSpPr txBox="1"/>
          <p:nvPr/>
        </p:nvSpPr>
        <p:spPr>
          <a:xfrm>
            <a:off x="6567075" y="4411692"/>
            <a:ext cx="18747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OP_CSV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22" name="Shape 822"/>
          <p:cNvSpPr/>
          <p:nvPr/>
        </p:nvSpPr>
        <p:spPr>
          <a:xfrm>
            <a:off x="3688661" y="4104525"/>
            <a:ext cx="1874700" cy="35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Shape 823"/>
          <p:cNvSpPr txBox="1"/>
          <p:nvPr/>
        </p:nvSpPr>
        <p:spPr>
          <a:xfrm>
            <a:off x="3757665" y="4113003"/>
            <a:ext cx="17889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&lt;to_delay_time&gt;</a:t>
            </a:r>
            <a:endParaRPr/>
          </a:p>
        </p:txBody>
      </p:sp>
      <p:sp>
        <p:nvSpPr>
          <p:cNvPr id="824" name="Shape 824"/>
          <p:cNvSpPr/>
          <p:nvPr/>
        </p:nvSpPr>
        <p:spPr>
          <a:xfrm>
            <a:off x="3688661" y="4485525"/>
            <a:ext cx="1874700" cy="35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Shape 825"/>
          <p:cNvSpPr txBox="1"/>
          <p:nvPr/>
        </p:nvSpPr>
        <p:spPr>
          <a:xfrm>
            <a:off x="3757665" y="4494003"/>
            <a:ext cx="17889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&lt;delayed_sig&gt;</a:t>
            </a:r>
            <a:endParaRPr/>
          </a:p>
        </p:txBody>
      </p:sp>
      <p:sp>
        <p:nvSpPr>
          <p:cNvPr id="826" name="Shape 826"/>
          <p:cNvSpPr txBox="1"/>
          <p:nvPr/>
        </p:nvSpPr>
        <p:spPr>
          <a:xfrm>
            <a:off x="6241075" y="2205900"/>
            <a:ext cx="24864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Checks </a:t>
            </a:r>
            <a:r>
              <a:rPr i="1" lang="en"/>
              <a:t>nSequence</a:t>
            </a:r>
            <a:r>
              <a:rPr lang="en"/>
              <a:t>,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 field on the transaction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(oldestTx(inputs).nSequence + inputs[i].nSequence &gt; currentBlock (if using block height based locking) or currentMedianTime (if using time based locking)</a:t>
            </a:r>
            <a:endParaRPr/>
          </a:p>
        </p:txBody>
      </p:sp>
      <p:sp>
        <p:nvSpPr>
          <p:cNvPr id="827" name="Shape 827"/>
          <p:cNvSpPr/>
          <p:nvPr/>
        </p:nvSpPr>
        <p:spPr>
          <a:xfrm>
            <a:off x="869255" y="3849205"/>
            <a:ext cx="1874700" cy="3972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Shape 828"/>
          <p:cNvSpPr txBox="1"/>
          <p:nvPr/>
        </p:nvSpPr>
        <p:spPr>
          <a:xfrm>
            <a:off x="852075" y="3855359"/>
            <a:ext cx="18747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OP_DROP</a:t>
            </a:r>
            <a:endParaRPr/>
          </a:p>
        </p:txBody>
      </p:sp>
      <p:sp>
        <p:nvSpPr>
          <p:cNvPr id="829" name="Shape 829"/>
          <p:cNvSpPr/>
          <p:nvPr/>
        </p:nvSpPr>
        <p:spPr>
          <a:xfrm>
            <a:off x="869255" y="4620895"/>
            <a:ext cx="1874700" cy="3972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Shape 830"/>
          <p:cNvSpPr txBox="1"/>
          <p:nvPr/>
        </p:nvSpPr>
        <p:spPr>
          <a:xfrm>
            <a:off x="852075" y="4627050"/>
            <a:ext cx="18747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OP_CHECKSIG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831" name="Shape 831"/>
          <p:cNvSpPr/>
          <p:nvPr/>
        </p:nvSpPr>
        <p:spPr>
          <a:xfrm>
            <a:off x="869261" y="4256925"/>
            <a:ext cx="1874700" cy="35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Shape 832"/>
          <p:cNvSpPr txBox="1"/>
          <p:nvPr/>
        </p:nvSpPr>
        <p:spPr>
          <a:xfrm>
            <a:off x="938265" y="4265403"/>
            <a:ext cx="17889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&lt;delayed_pubkey&gt;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Shape 837"/>
          <p:cNvSpPr txBox="1"/>
          <p:nvPr>
            <p:ph idx="1" type="body"/>
          </p:nvPr>
        </p:nvSpPr>
        <p:spPr>
          <a:xfrm>
            <a:off x="311700" y="2380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Script</a:t>
            </a:r>
            <a:endParaRPr/>
          </a:p>
        </p:txBody>
      </p:sp>
      <p:sp>
        <p:nvSpPr>
          <p:cNvPr id="838" name="Shape 838"/>
          <p:cNvSpPr txBox="1"/>
          <p:nvPr>
            <p:ph idx="1" type="body"/>
          </p:nvPr>
        </p:nvSpPr>
        <p:spPr>
          <a:xfrm>
            <a:off x="3207300" y="2380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839" name="Shape 839"/>
          <p:cNvSpPr txBox="1"/>
          <p:nvPr>
            <p:ph idx="1" type="body"/>
          </p:nvPr>
        </p:nvSpPr>
        <p:spPr>
          <a:xfrm>
            <a:off x="6103775" y="2380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Current OP Code</a:t>
            </a:r>
            <a:endParaRPr/>
          </a:p>
        </p:txBody>
      </p:sp>
      <p:sp>
        <p:nvSpPr>
          <p:cNvPr id="840" name="Shape 840"/>
          <p:cNvSpPr/>
          <p:nvPr/>
        </p:nvSpPr>
        <p:spPr>
          <a:xfrm>
            <a:off x="3688661" y="4104525"/>
            <a:ext cx="1874700" cy="35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Shape 841"/>
          <p:cNvSpPr txBox="1"/>
          <p:nvPr/>
        </p:nvSpPr>
        <p:spPr>
          <a:xfrm>
            <a:off x="3757665" y="4113003"/>
            <a:ext cx="17889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42" name="Shape 842"/>
          <p:cNvSpPr/>
          <p:nvPr/>
        </p:nvSpPr>
        <p:spPr>
          <a:xfrm>
            <a:off x="3688661" y="4485525"/>
            <a:ext cx="1874700" cy="35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Shape 843"/>
          <p:cNvSpPr txBox="1"/>
          <p:nvPr/>
        </p:nvSpPr>
        <p:spPr>
          <a:xfrm>
            <a:off x="3757665" y="4494003"/>
            <a:ext cx="17889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&lt;delayed_sig&gt;</a:t>
            </a:r>
            <a:endParaRPr/>
          </a:p>
        </p:txBody>
      </p:sp>
      <p:cxnSp>
        <p:nvCxnSpPr>
          <p:cNvPr id="844" name="Shape 844"/>
          <p:cNvCxnSpPr>
            <a:endCxn id="841" idx="0"/>
          </p:cNvCxnSpPr>
          <p:nvPr/>
        </p:nvCxnSpPr>
        <p:spPr>
          <a:xfrm flipH="1">
            <a:off x="4652115" y="3475503"/>
            <a:ext cx="1761300" cy="6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45" name="Shape 845"/>
          <p:cNvSpPr txBox="1"/>
          <p:nvPr/>
        </p:nvSpPr>
        <p:spPr>
          <a:xfrm>
            <a:off x="6424000" y="2959125"/>
            <a:ext cx="15495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input is sufficiently old</a:t>
            </a:r>
            <a:endParaRPr/>
          </a:p>
        </p:txBody>
      </p:sp>
      <p:sp>
        <p:nvSpPr>
          <p:cNvPr id="846" name="Shape 846"/>
          <p:cNvSpPr/>
          <p:nvPr/>
        </p:nvSpPr>
        <p:spPr>
          <a:xfrm>
            <a:off x="869255" y="3849205"/>
            <a:ext cx="1874700" cy="3972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Shape 847"/>
          <p:cNvSpPr txBox="1"/>
          <p:nvPr/>
        </p:nvSpPr>
        <p:spPr>
          <a:xfrm>
            <a:off x="852075" y="3855359"/>
            <a:ext cx="18747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OP_DROP</a:t>
            </a:r>
            <a:endParaRPr/>
          </a:p>
        </p:txBody>
      </p:sp>
      <p:sp>
        <p:nvSpPr>
          <p:cNvPr id="848" name="Shape 848"/>
          <p:cNvSpPr/>
          <p:nvPr/>
        </p:nvSpPr>
        <p:spPr>
          <a:xfrm>
            <a:off x="869255" y="4620895"/>
            <a:ext cx="1874700" cy="3972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Shape 849"/>
          <p:cNvSpPr txBox="1"/>
          <p:nvPr/>
        </p:nvSpPr>
        <p:spPr>
          <a:xfrm>
            <a:off x="852075" y="4627050"/>
            <a:ext cx="18747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OP_CHECKSIG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850" name="Shape 850"/>
          <p:cNvSpPr/>
          <p:nvPr/>
        </p:nvSpPr>
        <p:spPr>
          <a:xfrm>
            <a:off x="869261" y="4256925"/>
            <a:ext cx="1874700" cy="35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Shape 851"/>
          <p:cNvSpPr txBox="1"/>
          <p:nvPr/>
        </p:nvSpPr>
        <p:spPr>
          <a:xfrm>
            <a:off x="938265" y="4265403"/>
            <a:ext cx="17889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&lt;delayed_pubkey&gt;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Shape 856"/>
          <p:cNvSpPr txBox="1"/>
          <p:nvPr>
            <p:ph idx="1" type="body"/>
          </p:nvPr>
        </p:nvSpPr>
        <p:spPr>
          <a:xfrm>
            <a:off x="311700" y="2380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Script</a:t>
            </a:r>
            <a:endParaRPr/>
          </a:p>
        </p:txBody>
      </p:sp>
      <p:sp>
        <p:nvSpPr>
          <p:cNvPr id="857" name="Shape 857"/>
          <p:cNvSpPr txBox="1"/>
          <p:nvPr>
            <p:ph idx="1" type="body"/>
          </p:nvPr>
        </p:nvSpPr>
        <p:spPr>
          <a:xfrm>
            <a:off x="3207300" y="2380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858" name="Shape 858"/>
          <p:cNvSpPr txBox="1"/>
          <p:nvPr>
            <p:ph idx="1" type="body"/>
          </p:nvPr>
        </p:nvSpPr>
        <p:spPr>
          <a:xfrm>
            <a:off x="6103775" y="2380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Current OP Code</a:t>
            </a:r>
            <a:endParaRPr/>
          </a:p>
        </p:txBody>
      </p:sp>
      <p:sp>
        <p:nvSpPr>
          <p:cNvPr id="859" name="Shape 859"/>
          <p:cNvSpPr/>
          <p:nvPr/>
        </p:nvSpPr>
        <p:spPr>
          <a:xfrm>
            <a:off x="6584255" y="4426523"/>
            <a:ext cx="1874700" cy="3972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Shape 860"/>
          <p:cNvSpPr txBox="1"/>
          <p:nvPr/>
        </p:nvSpPr>
        <p:spPr>
          <a:xfrm>
            <a:off x="6567075" y="4432678"/>
            <a:ext cx="18747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OP_DROP</a:t>
            </a:r>
            <a:endParaRPr/>
          </a:p>
        </p:txBody>
      </p:sp>
      <p:sp>
        <p:nvSpPr>
          <p:cNvPr id="861" name="Shape 861"/>
          <p:cNvSpPr/>
          <p:nvPr/>
        </p:nvSpPr>
        <p:spPr>
          <a:xfrm>
            <a:off x="3688661" y="4104525"/>
            <a:ext cx="1874700" cy="35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Shape 862"/>
          <p:cNvSpPr txBox="1"/>
          <p:nvPr/>
        </p:nvSpPr>
        <p:spPr>
          <a:xfrm>
            <a:off x="3757665" y="4113003"/>
            <a:ext cx="17889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63" name="Shape 863"/>
          <p:cNvSpPr/>
          <p:nvPr/>
        </p:nvSpPr>
        <p:spPr>
          <a:xfrm>
            <a:off x="3688661" y="4485525"/>
            <a:ext cx="1874700" cy="35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Shape 864"/>
          <p:cNvSpPr txBox="1"/>
          <p:nvPr/>
        </p:nvSpPr>
        <p:spPr>
          <a:xfrm>
            <a:off x="3757665" y="4494003"/>
            <a:ext cx="17889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&lt;delayed_sig&gt;</a:t>
            </a:r>
            <a:endParaRPr/>
          </a:p>
        </p:txBody>
      </p:sp>
      <p:sp>
        <p:nvSpPr>
          <p:cNvPr id="865" name="Shape 865"/>
          <p:cNvSpPr/>
          <p:nvPr/>
        </p:nvSpPr>
        <p:spPr>
          <a:xfrm>
            <a:off x="869255" y="4620895"/>
            <a:ext cx="1874700" cy="3972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Shape 866"/>
          <p:cNvSpPr txBox="1"/>
          <p:nvPr/>
        </p:nvSpPr>
        <p:spPr>
          <a:xfrm>
            <a:off x="852075" y="4627050"/>
            <a:ext cx="18747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OP_CHECKSIG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867" name="Shape 867"/>
          <p:cNvSpPr/>
          <p:nvPr/>
        </p:nvSpPr>
        <p:spPr>
          <a:xfrm>
            <a:off x="869261" y="4256925"/>
            <a:ext cx="1874700" cy="35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Shape 868"/>
          <p:cNvSpPr txBox="1"/>
          <p:nvPr/>
        </p:nvSpPr>
        <p:spPr>
          <a:xfrm>
            <a:off x="938265" y="4265403"/>
            <a:ext cx="17889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&lt;delayed_pubkey&gt;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Lightning-related projects you can contribute to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139875" y="1152475"/>
            <a:ext cx="900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https://github.com/bcongdon/awesome-lightning-network</a:t>
            </a:r>
            <a:endParaRPr sz="2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Shape 873"/>
          <p:cNvSpPr txBox="1"/>
          <p:nvPr>
            <p:ph idx="1" type="body"/>
          </p:nvPr>
        </p:nvSpPr>
        <p:spPr>
          <a:xfrm>
            <a:off x="311700" y="2380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Script</a:t>
            </a:r>
            <a:endParaRPr/>
          </a:p>
        </p:txBody>
      </p:sp>
      <p:sp>
        <p:nvSpPr>
          <p:cNvPr id="874" name="Shape 874"/>
          <p:cNvSpPr txBox="1"/>
          <p:nvPr>
            <p:ph idx="1" type="body"/>
          </p:nvPr>
        </p:nvSpPr>
        <p:spPr>
          <a:xfrm>
            <a:off x="3207300" y="2380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875" name="Shape 875"/>
          <p:cNvSpPr txBox="1"/>
          <p:nvPr>
            <p:ph idx="1" type="body"/>
          </p:nvPr>
        </p:nvSpPr>
        <p:spPr>
          <a:xfrm>
            <a:off x="6103775" y="2380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Current OP Code</a:t>
            </a:r>
            <a:endParaRPr/>
          </a:p>
        </p:txBody>
      </p:sp>
      <p:sp>
        <p:nvSpPr>
          <p:cNvPr id="876" name="Shape 876"/>
          <p:cNvSpPr/>
          <p:nvPr/>
        </p:nvSpPr>
        <p:spPr>
          <a:xfrm>
            <a:off x="3688661" y="4485525"/>
            <a:ext cx="1874700" cy="35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Shape 877"/>
          <p:cNvSpPr txBox="1"/>
          <p:nvPr/>
        </p:nvSpPr>
        <p:spPr>
          <a:xfrm>
            <a:off x="3757665" y="4494003"/>
            <a:ext cx="17889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&lt;delayed_sig&gt;</a:t>
            </a:r>
            <a:endParaRPr/>
          </a:p>
        </p:txBody>
      </p:sp>
      <p:sp>
        <p:nvSpPr>
          <p:cNvPr id="878" name="Shape 878"/>
          <p:cNvSpPr/>
          <p:nvPr/>
        </p:nvSpPr>
        <p:spPr>
          <a:xfrm>
            <a:off x="869255" y="4620895"/>
            <a:ext cx="1874700" cy="3972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Shape 879"/>
          <p:cNvSpPr txBox="1"/>
          <p:nvPr/>
        </p:nvSpPr>
        <p:spPr>
          <a:xfrm>
            <a:off x="852075" y="4627050"/>
            <a:ext cx="18747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OP_CHECKSIG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880" name="Shape 880"/>
          <p:cNvSpPr/>
          <p:nvPr/>
        </p:nvSpPr>
        <p:spPr>
          <a:xfrm>
            <a:off x="869261" y="4256925"/>
            <a:ext cx="1874700" cy="35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Shape 881"/>
          <p:cNvSpPr txBox="1"/>
          <p:nvPr/>
        </p:nvSpPr>
        <p:spPr>
          <a:xfrm>
            <a:off x="938265" y="4265403"/>
            <a:ext cx="17889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&lt;delayed_pubkey&gt;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Shape 886"/>
          <p:cNvSpPr txBox="1"/>
          <p:nvPr>
            <p:ph idx="1" type="body"/>
          </p:nvPr>
        </p:nvSpPr>
        <p:spPr>
          <a:xfrm>
            <a:off x="311700" y="2380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Script</a:t>
            </a:r>
            <a:endParaRPr/>
          </a:p>
        </p:txBody>
      </p:sp>
      <p:sp>
        <p:nvSpPr>
          <p:cNvPr id="887" name="Shape 887"/>
          <p:cNvSpPr txBox="1"/>
          <p:nvPr>
            <p:ph idx="1" type="body"/>
          </p:nvPr>
        </p:nvSpPr>
        <p:spPr>
          <a:xfrm>
            <a:off x="3207300" y="2380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888" name="Shape 888"/>
          <p:cNvSpPr txBox="1"/>
          <p:nvPr>
            <p:ph idx="1" type="body"/>
          </p:nvPr>
        </p:nvSpPr>
        <p:spPr>
          <a:xfrm>
            <a:off x="6103775" y="2380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Current OP Code</a:t>
            </a:r>
            <a:endParaRPr/>
          </a:p>
        </p:txBody>
      </p:sp>
      <p:sp>
        <p:nvSpPr>
          <p:cNvPr id="889" name="Shape 889"/>
          <p:cNvSpPr/>
          <p:nvPr/>
        </p:nvSpPr>
        <p:spPr>
          <a:xfrm>
            <a:off x="3688661" y="4485525"/>
            <a:ext cx="1874700" cy="35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Shape 890"/>
          <p:cNvSpPr txBox="1"/>
          <p:nvPr/>
        </p:nvSpPr>
        <p:spPr>
          <a:xfrm>
            <a:off x="3757665" y="4494003"/>
            <a:ext cx="17889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&lt;delayed_sig&gt;</a:t>
            </a:r>
            <a:endParaRPr/>
          </a:p>
        </p:txBody>
      </p:sp>
      <p:sp>
        <p:nvSpPr>
          <p:cNvPr id="891" name="Shape 891"/>
          <p:cNvSpPr/>
          <p:nvPr/>
        </p:nvSpPr>
        <p:spPr>
          <a:xfrm>
            <a:off x="869255" y="4620895"/>
            <a:ext cx="1874700" cy="3972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Shape 892"/>
          <p:cNvSpPr txBox="1"/>
          <p:nvPr/>
        </p:nvSpPr>
        <p:spPr>
          <a:xfrm>
            <a:off x="852075" y="4627050"/>
            <a:ext cx="18747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OP_CHECKSIG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893" name="Shape 893"/>
          <p:cNvSpPr/>
          <p:nvPr/>
        </p:nvSpPr>
        <p:spPr>
          <a:xfrm>
            <a:off x="6508061" y="4485525"/>
            <a:ext cx="1874700" cy="35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Shape 894"/>
          <p:cNvSpPr txBox="1"/>
          <p:nvPr/>
        </p:nvSpPr>
        <p:spPr>
          <a:xfrm>
            <a:off x="6577065" y="4494003"/>
            <a:ext cx="17889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&lt;delayed_pubkey&gt;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Shape 899"/>
          <p:cNvSpPr txBox="1"/>
          <p:nvPr>
            <p:ph idx="1" type="body"/>
          </p:nvPr>
        </p:nvSpPr>
        <p:spPr>
          <a:xfrm>
            <a:off x="311700" y="2380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Script</a:t>
            </a:r>
            <a:endParaRPr/>
          </a:p>
        </p:txBody>
      </p:sp>
      <p:sp>
        <p:nvSpPr>
          <p:cNvPr id="900" name="Shape 900"/>
          <p:cNvSpPr txBox="1"/>
          <p:nvPr>
            <p:ph idx="1" type="body"/>
          </p:nvPr>
        </p:nvSpPr>
        <p:spPr>
          <a:xfrm>
            <a:off x="3207300" y="2380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901" name="Shape 901"/>
          <p:cNvSpPr txBox="1"/>
          <p:nvPr>
            <p:ph idx="1" type="body"/>
          </p:nvPr>
        </p:nvSpPr>
        <p:spPr>
          <a:xfrm>
            <a:off x="6103775" y="2380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Current OP Code</a:t>
            </a:r>
            <a:endParaRPr/>
          </a:p>
        </p:txBody>
      </p:sp>
      <p:sp>
        <p:nvSpPr>
          <p:cNvPr id="902" name="Shape 902"/>
          <p:cNvSpPr/>
          <p:nvPr/>
        </p:nvSpPr>
        <p:spPr>
          <a:xfrm>
            <a:off x="3688661" y="4485525"/>
            <a:ext cx="1874700" cy="35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Shape 903"/>
          <p:cNvSpPr txBox="1"/>
          <p:nvPr/>
        </p:nvSpPr>
        <p:spPr>
          <a:xfrm>
            <a:off x="3757665" y="4494003"/>
            <a:ext cx="17889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&lt;delayed_sig&gt;</a:t>
            </a:r>
            <a:endParaRPr/>
          </a:p>
        </p:txBody>
      </p:sp>
      <p:sp>
        <p:nvSpPr>
          <p:cNvPr id="904" name="Shape 904"/>
          <p:cNvSpPr/>
          <p:nvPr/>
        </p:nvSpPr>
        <p:spPr>
          <a:xfrm>
            <a:off x="869255" y="4620895"/>
            <a:ext cx="1874700" cy="3972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Shape 905"/>
          <p:cNvSpPr txBox="1"/>
          <p:nvPr/>
        </p:nvSpPr>
        <p:spPr>
          <a:xfrm>
            <a:off x="852075" y="4627050"/>
            <a:ext cx="18747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OP_CHECKSIG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906" name="Shape 906"/>
          <p:cNvSpPr/>
          <p:nvPr/>
        </p:nvSpPr>
        <p:spPr>
          <a:xfrm>
            <a:off x="3688661" y="4104525"/>
            <a:ext cx="1874700" cy="35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Shape 907"/>
          <p:cNvSpPr txBox="1"/>
          <p:nvPr/>
        </p:nvSpPr>
        <p:spPr>
          <a:xfrm>
            <a:off x="3757665" y="4113003"/>
            <a:ext cx="17889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&lt;delayed_pubkey&gt;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Shape 912"/>
          <p:cNvSpPr txBox="1"/>
          <p:nvPr>
            <p:ph idx="1" type="body"/>
          </p:nvPr>
        </p:nvSpPr>
        <p:spPr>
          <a:xfrm>
            <a:off x="311700" y="2380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Script</a:t>
            </a:r>
            <a:endParaRPr/>
          </a:p>
        </p:txBody>
      </p:sp>
      <p:sp>
        <p:nvSpPr>
          <p:cNvPr id="913" name="Shape 913"/>
          <p:cNvSpPr txBox="1"/>
          <p:nvPr>
            <p:ph idx="1" type="body"/>
          </p:nvPr>
        </p:nvSpPr>
        <p:spPr>
          <a:xfrm>
            <a:off x="3207300" y="2380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914" name="Shape 914"/>
          <p:cNvSpPr txBox="1"/>
          <p:nvPr>
            <p:ph idx="1" type="body"/>
          </p:nvPr>
        </p:nvSpPr>
        <p:spPr>
          <a:xfrm>
            <a:off x="6103775" y="2380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Current OP Code</a:t>
            </a:r>
            <a:endParaRPr/>
          </a:p>
        </p:txBody>
      </p:sp>
      <p:sp>
        <p:nvSpPr>
          <p:cNvPr id="915" name="Shape 915"/>
          <p:cNvSpPr/>
          <p:nvPr/>
        </p:nvSpPr>
        <p:spPr>
          <a:xfrm>
            <a:off x="3688661" y="4485525"/>
            <a:ext cx="1874700" cy="35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Shape 916"/>
          <p:cNvSpPr txBox="1"/>
          <p:nvPr/>
        </p:nvSpPr>
        <p:spPr>
          <a:xfrm>
            <a:off x="3757665" y="4494003"/>
            <a:ext cx="17889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&lt;delayed_sig&gt;</a:t>
            </a:r>
            <a:endParaRPr/>
          </a:p>
        </p:txBody>
      </p:sp>
      <p:sp>
        <p:nvSpPr>
          <p:cNvPr id="917" name="Shape 917"/>
          <p:cNvSpPr/>
          <p:nvPr/>
        </p:nvSpPr>
        <p:spPr>
          <a:xfrm>
            <a:off x="6508055" y="4468495"/>
            <a:ext cx="1874700" cy="3972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Shape 918"/>
          <p:cNvSpPr txBox="1"/>
          <p:nvPr/>
        </p:nvSpPr>
        <p:spPr>
          <a:xfrm>
            <a:off x="6490875" y="4474650"/>
            <a:ext cx="18747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OP_CHECKSIG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919" name="Shape 919"/>
          <p:cNvSpPr/>
          <p:nvPr/>
        </p:nvSpPr>
        <p:spPr>
          <a:xfrm>
            <a:off x="3688661" y="4104525"/>
            <a:ext cx="1874700" cy="35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Shape 920"/>
          <p:cNvSpPr txBox="1"/>
          <p:nvPr/>
        </p:nvSpPr>
        <p:spPr>
          <a:xfrm>
            <a:off x="3757665" y="4113003"/>
            <a:ext cx="17889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&lt;delayed_pubkey&gt;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Shape 925"/>
          <p:cNvSpPr txBox="1"/>
          <p:nvPr>
            <p:ph idx="1" type="body"/>
          </p:nvPr>
        </p:nvSpPr>
        <p:spPr>
          <a:xfrm>
            <a:off x="311700" y="2380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Script</a:t>
            </a:r>
            <a:endParaRPr/>
          </a:p>
        </p:txBody>
      </p:sp>
      <p:sp>
        <p:nvSpPr>
          <p:cNvPr id="926" name="Shape 926"/>
          <p:cNvSpPr txBox="1"/>
          <p:nvPr>
            <p:ph idx="1" type="body"/>
          </p:nvPr>
        </p:nvSpPr>
        <p:spPr>
          <a:xfrm>
            <a:off x="3207300" y="2380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927" name="Shape 927"/>
          <p:cNvSpPr txBox="1"/>
          <p:nvPr>
            <p:ph idx="1" type="body"/>
          </p:nvPr>
        </p:nvSpPr>
        <p:spPr>
          <a:xfrm>
            <a:off x="6103775" y="238075"/>
            <a:ext cx="2754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Current OP Code</a:t>
            </a:r>
            <a:endParaRPr/>
          </a:p>
        </p:txBody>
      </p:sp>
      <p:sp>
        <p:nvSpPr>
          <p:cNvPr id="928" name="Shape 928"/>
          <p:cNvSpPr/>
          <p:nvPr/>
        </p:nvSpPr>
        <p:spPr>
          <a:xfrm>
            <a:off x="3688661" y="4485525"/>
            <a:ext cx="1874700" cy="35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Shape 929"/>
          <p:cNvSpPr txBox="1"/>
          <p:nvPr/>
        </p:nvSpPr>
        <p:spPr>
          <a:xfrm>
            <a:off x="3757665" y="4494003"/>
            <a:ext cx="17889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30" name="Shape 930"/>
          <p:cNvSpPr txBox="1"/>
          <p:nvPr/>
        </p:nvSpPr>
        <p:spPr>
          <a:xfrm>
            <a:off x="1915350" y="2001450"/>
            <a:ext cx="5864400" cy="17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1155CC"/>
                </a:solidFill>
              </a:rPr>
              <a:t>SUCCESS!!</a:t>
            </a:r>
            <a:endParaRPr sz="720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Shape 9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Shape 9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7" name="Shape 9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938" name="Shape 938"/>
          <p:cNvSpPr txBox="1"/>
          <p:nvPr/>
        </p:nvSpPr>
        <p:spPr>
          <a:xfrm>
            <a:off x="-25" y="1651150"/>
            <a:ext cx="9144000" cy="16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Thanks!</a:t>
            </a:r>
            <a:endParaRPr sz="6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Bitcoin’s SCRIPT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Built-in programming language for Bitcoin</a:t>
            </a:r>
            <a:endParaRPr/>
          </a:p>
          <a:p>
            <a:pPr indent="-317500" lvl="1" marL="914400" marR="508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>
                <a:solidFill>
                  <a:srgbClr val="242729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OP_IF, OP_ELSE</a:t>
            </a:r>
            <a:endParaRPr sz="1800">
              <a:solidFill>
                <a:srgbClr val="242729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marR="508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>
                <a:solidFill>
                  <a:srgbClr val="242729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OP_CHECKMULTISIG</a:t>
            </a:r>
            <a:endParaRPr sz="1800">
              <a:solidFill>
                <a:srgbClr val="242729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marR="508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>
                <a:solidFill>
                  <a:srgbClr val="242729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OP_HASH160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Bitcoin’s SCRIPT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Built-in programming language for Bitcoin</a:t>
            </a:r>
            <a:endParaRPr/>
          </a:p>
          <a:p>
            <a:pPr indent="-317500" lvl="1" marL="914400" marR="508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>
                <a:solidFill>
                  <a:srgbClr val="242729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OP_IF, OP_ELSE</a:t>
            </a:r>
            <a:endParaRPr sz="1800">
              <a:solidFill>
                <a:srgbClr val="242729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marR="508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>
                <a:solidFill>
                  <a:srgbClr val="242729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OP_CHECKMULTISIG</a:t>
            </a:r>
            <a:endParaRPr sz="1800">
              <a:solidFill>
                <a:srgbClr val="242729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marR="508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>
                <a:solidFill>
                  <a:srgbClr val="242729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OP_HASH160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looping, so it’s not Turing-Complete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Bitcoin’s SCRIPT</a:t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Built-in programming language for Bitcoin</a:t>
            </a:r>
            <a:endParaRPr/>
          </a:p>
          <a:p>
            <a:pPr indent="-317500" lvl="1" marL="914400" marR="508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>
                <a:solidFill>
                  <a:srgbClr val="242729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OP_IF, OP_ELSE</a:t>
            </a:r>
            <a:endParaRPr sz="1800">
              <a:solidFill>
                <a:srgbClr val="242729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marR="508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>
                <a:solidFill>
                  <a:srgbClr val="242729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OP_CHECKMULTISIG</a:t>
            </a:r>
            <a:endParaRPr sz="1800">
              <a:solidFill>
                <a:srgbClr val="242729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marR="508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>
                <a:solidFill>
                  <a:srgbClr val="242729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OP_HASH160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looping, so it’s not Turing-Complete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Simpler to analyze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Bounded execution</a:t>
            </a: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674" y="1976964"/>
            <a:ext cx="1082500" cy="118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/>
          <p:nvPr/>
        </p:nvSpPr>
        <p:spPr>
          <a:xfrm>
            <a:off x="5309225" y="720950"/>
            <a:ext cx="1082400" cy="1044000"/>
          </a:xfrm>
          <a:prstGeom prst="wedgeEllipseCallout">
            <a:avLst>
              <a:gd fmla="val -20833" name="adj1"/>
              <a:gd fmla="val 625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5401758" y="1033000"/>
            <a:ext cx="10116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why?!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Bitcoin’s SCRIPT</a:t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Built-in programming language for Bitcoin</a:t>
            </a:r>
            <a:endParaRPr/>
          </a:p>
          <a:p>
            <a:pPr indent="-317500" lvl="1" marL="914400" marR="508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>
                <a:solidFill>
                  <a:srgbClr val="242729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OP_IF, OP_ELSE</a:t>
            </a:r>
            <a:endParaRPr sz="1800">
              <a:solidFill>
                <a:srgbClr val="242729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marR="508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>
                <a:solidFill>
                  <a:srgbClr val="242729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OP_CHECKMULTISIG</a:t>
            </a:r>
            <a:endParaRPr sz="1800">
              <a:solidFill>
                <a:srgbClr val="242729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marR="508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>
                <a:solidFill>
                  <a:srgbClr val="242729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OP_HASH160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looping, so it’s not Turing-Complete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Simpler to analyze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Bounded execution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Stack based execution model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Again, simpler to analyze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Programs feel like they’re running in reverse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