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ev.lightning.community/tutorial/01-lncli/index.html" TargetMode="External"/><Relationship Id="rId4" Type="http://schemas.openxmlformats.org/officeDocument/2006/relationships/hyperlink" Target="https://medium.com/@rusty_lightning/the-bitcoin-lightning-spec-part-1-8-a7720fb1b4da" TargetMode="External"/><Relationship Id="rId5" Type="http://schemas.openxmlformats.org/officeDocument/2006/relationships/hyperlink" Target="http://api.lightning.community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usty.ozlabs.org/?p=462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7FWKc8lM4E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-25" y="1651150"/>
            <a:ext cx="91440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The Lightning Network</a:t>
            </a:r>
            <a:endParaRPr sz="6000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Thunderstruck!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Improvements from Lightning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35500" y="260027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Instant Payments to anyone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Improvements from Lightning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35500" y="260027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Micropayments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Improvements from Lightning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35500" y="2600275"/>
            <a:ext cx="8520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Cross-chain Atomic Swaps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Break...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So…. </a:t>
            </a:r>
            <a:endParaRPr sz="6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is Lightning?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Lightning as a System of Secure IOUs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029797" y="1799279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9" name="Shape 159"/>
          <p:cNvSpPr/>
          <p:nvPr/>
        </p:nvSpPr>
        <p:spPr>
          <a:xfrm>
            <a:off x="7298000" y="2403238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0" name="Shape 160"/>
          <p:cNvSpPr/>
          <p:nvPr/>
        </p:nvSpPr>
        <p:spPr>
          <a:xfrm>
            <a:off x="7037100" y="3471688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1" name="Shape 161"/>
          <p:cNvSpPr/>
          <p:nvPr/>
        </p:nvSpPr>
        <p:spPr>
          <a:xfrm>
            <a:off x="7360125" y="3459263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2" name="Shape 162"/>
          <p:cNvSpPr/>
          <p:nvPr/>
        </p:nvSpPr>
        <p:spPr>
          <a:xfrm>
            <a:off x="6962550" y="2564738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3" name="Shape 163"/>
          <p:cNvSpPr/>
          <p:nvPr/>
        </p:nvSpPr>
        <p:spPr>
          <a:xfrm>
            <a:off x="7310425" y="2515038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4" name="Shape 164"/>
          <p:cNvSpPr/>
          <p:nvPr/>
        </p:nvSpPr>
        <p:spPr>
          <a:xfrm>
            <a:off x="7198600" y="2167188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5" name="Shape 165"/>
          <p:cNvSpPr/>
          <p:nvPr/>
        </p:nvSpPr>
        <p:spPr>
          <a:xfrm>
            <a:off x="7155550" y="1975013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384150" y="1975013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189223" y="1730305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8" name="Shape 168"/>
          <p:cNvSpPr/>
          <p:nvPr/>
        </p:nvSpPr>
        <p:spPr>
          <a:xfrm>
            <a:off x="1462450" y="2207588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9" name="Shape 169"/>
          <p:cNvSpPr/>
          <p:nvPr/>
        </p:nvSpPr>
        <p:spPr>
          <a:xfrm>
            <a:off x="1176700" y="3474838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0" name="Shape 170"/>
          <p:cNvSpPr/>
          <p:nvPr/>
        </p:nvSpPr>
        <p:spPr>
          <a:xfrm>
            <a:off x="1574275" y="3474838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1" name="Shape 171"/>
          <p:cNvSpPr/>
          <p:nvPr/>
        </p:nvSpPr>
        <p:spPr>
          <a:xfrm>
            <a:off x="1064900" y="2518188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2" name="Shape 172"/>
          <p:cNvSpPr/>
          <p:nvPr/>
        </p:nvSpPr>
        <p:spPr>
          <a:xfrm>
            <a:off x="1537000" y="2530613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3" name="Shape 173"/>
          <p:cNvSpPr/>
          <p:nvPr/>
        </p:nvSpPr>
        <p:spPr>
          <a:xfrm>
            <a:off x="1363075" y="2070938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4" name="Shape 174"/>
          <p:cNvSpPr/>
          <p:nvPr/>
        </p:nvSpPr>
        <p:spPr>
          <a:xfrm>
            <a:off x="1337400" y="19160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489800" y="19160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80300" y="19326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680300" y="18564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604100" y="17802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6041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527900" y="1627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451700" y="1627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375500" y="1627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680300" y="2008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299300" y="1627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223100" y="1627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1469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46900" y="17802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084225" y="985338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965800" y="1206575"/>
            <a:ext cx="1191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965502" y="1094425"/>
            <a:ext cx="673426" cy="678301"/>
          </a:xfrm>
          <a:custGeom>
            <a:pathLst>
              <a:path extrusionOk="0" h="28910" w="32466">
                <a:moveTo>
                  <a:pt x="29766" y="966"/>
                </a:moveTo>
                <a:cubicBezTo>
                  <a:pt x="23017" y="1608"/>
                  <a:pt x="16259" y="2415"/>
                  <a:pt x="9481" y="2415"/>
                </a:cubicBezTo>
                <a:cubicBezTo>
                  <a:pt x="6739" y="2415"/>
                  <a:pt x="3209" y="959"/>
                  <a:pt x="1271" y="2898"/>
                </a:cubicBezTo>
                <a:cubicBezTo>
                  <a:pt x="-2415" y="6584"/>
                  <a:pt x="3039" y="13179"/>
                  <a:pt x="3686" y="18353"/>
                </a:cubicBezTo>
                <a:cubicBezTo>
                  <a:pt x="4065" y="21388"/>
                  <a:pt x="1141" y="25832"/>
                  <a:pt x="3686" y="27529"/>
                </a:cubicBezTo>
                <a:cubicBezTo>
                  <a:pt x="7178" y="29857"/>
                  <a:pt x="12044" y="28495"/>
                  <a:pt x="16243" y="28495"/>
                </a:cubicBezTo>
                <a:cubicBezTo>
                  <a:pt x="21326" y="28495"/>
                  <a:pt x="27620" y="29191"/>
                  <a:pt x="31215" y="25597"/>
                </a:cubicBezTo>
                <a:cubicBezTo>
                  <a:pt x="33719" y="23092"/>
                  <a:pt x="31567" y="18496"/>
                  <a:pt x="31215" y="14972"/>
                </a:cubicBezTo>
                <a:cubicBezTo>
                  <a:pt x="30717" y="9995"/>
                  <a:pt x="30249" y="5001"/>
                  <a:pt x="30249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1" name="Shape 191"/>
          <p:cNvSpPr/>
          <p:nvPr/>
        </p:nvSpPr>
        <p:spPr>
          <a:xfrm>
            <a:off x="4312440" y="1751678"/>
            <a:ext cx="130221" cy="455994"/>
          </a:xfrm>
          <a:custGeom>
            <a:pathLst>
              <a:path extrusionOk="0" h="19435" w="6278">
                <a:moveTo>
                  <a:pt x="2898" y="0"/>
                </a:moveTo>
                <a:cubicBezTo>
                  <a:pt x="2898" y="4507"/>
                  <a:pt x="2898" y="9015"/>
                  <a:pt x="2898" y="13523"/>
                </a:cubicBezTo>
                <a:cubicBezTo>
                  <a:pt x="2898" y="15293"/>
                  <a:pt x="4150" y="17582"/>
                  <a:pt x="2898" y="18835"/>
                </a:cubicBezTo>
                <a:cubicBezTo>
                  <a:pt x="2008" y="19724"/>
                  <a:pt x="0" y="17677"/>
                  <a:pt x="0" y="16420"/>
                </a:cubicBezTo>
                <a:cubicBezTo>
                  <a:pt x="0" y="14935"/>
                  <a:pt x="1972" y="19787"/>
                  <a:pt x="3381" y="19318"/>
                </a:cubicBezTo>
                <a:cubicBezTo>
                  <a:pt x="5161" y="18724"/>
                  <a:pt x="5236" y="16050"/>
                  <a:pt x="6278" y="1448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2" name="Shape 192"/>
          <p:cNvSpPr/>
          <p:nvPr/>
        </p:nvSpPr>
        <p:spPr>
          <a:xfrm>
            <a:off x="4058907" y="2195812"/>
            <a:ext cx="663158" cy="706503"/>
          </a:xfrm>
          <a:custGeom>
            <a:pathLst>
              <a:path extrusionOk="0" h="30112" w="31971">
                <a:moveTo>
                  <a:pt x="27195" y="1355"/>
                </a:moveTo>
                <a:cubicBezTo>
                  <a:pt x="21882" y="1355"/>
                  <a:pt x="16466" y="2396"/>
                  <a:pt x="11257" y="1355"/>
                </a:cubicBezTo>
                <a:cubicBezTo>
                  <a:pt x="8253" y="754"/>
                  <a:pt x="4531" y="-965"/>
                  <a:pt x="2081" y="872"/>
                </a:cubicBezTo>
                <a:cubicBezTo>
                  <a:pt x="-1277" y="3390"/>
                  <a:pt x="1115" y="9230"/>
                  <a:pt x="1115" y="13429"/>
                </a:cubicBezTo>
                <a:cubicBezTo>
                  <a:pt x="1115" y="17948"/>
                  <a:pt x="-1842" y="24709"/>
                  <a:pt x="2081" y="26952"/>
                </a:cubicBezTo>
                <a:cubicBezTo>
                  <a:pt x="9912" y="31428"/>
                  <a:pt x="21620" y="30989"/>
                  <a:pt x="29126" y="25986"/>
                </a:cubicBezTo>
                <a:cubicBezTo>
                  <a:pt x="35969" y="21423"/>
                  <a:pt x="27678" y="9579"/>
                  <a:pt x="27678" y="1355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3" name="Shape 193"/>
          <p:cNvSpPr/>
          <p:nvPr/>
        </p:nvSpPr>
        <p:spPr>
          <a:xfrm>
            <a:off x="4325799" y="2911279"/>
            <a:ext cx="156938" cy="466176"/>
          </a:xfrm>
          <a:custGeom>
            <a:pathLst>
              <a:path extrusionOk="0" h="19869" w="7566">
                <a:moveTo>
                  <a:pt x="3220" y="19641"/>
                </a:moveTo>
                <a:cubicBezTo>
                  <a:pt x="3220" y="15938"/>
                  <a:pt x="2495" y="12164"/>
                  <a:pt x="3220" y="8533"/>
                </a:cubicBezTo>
                <a:cubicBezTo>
                  <a:pt x="3568" y="6789"/>
                  <a:pt x="3702" y="4998"/>
                  <a:pt x="3702" y="3220"/>
                </a:cubicBezTo>
                <a:cubicBezTo>
                  <a:pt x="3702" y="2415"/>
                  <a:pt x="3702" y="0"/>
                  <a:pt x="3702" y="805"/>
                </a:cubicBezTo>
                <a:cubicBezTo>
                  <a:pt x="3702" y="7083"/>
                  <a:pt x="8723" y="15872"/>
                  <a:pt x="3702" y="19641"/>
                </a:cubicBezTo>
                <a:cubicBezTo>
                  <a:pt x="2594" y="20472"/>
                  <a:pt x="1187" y="18307"/>
                  <a:pt x="322" y="17226"/>
                </a:cubicBezTo>
                <a:cubicBezTo>
                  <a:pt x="-321" y="16421"/>
                  <a:pt x="1706" y="19158"/>
                  <a:pt x="2737" y="19158"/>
                </a:cubicBezTo>
                <a:cubicBezTo>
                  <a:pt x="4701" y="19158"/>
                  <a:pt x="5808" y="16655"/>
                  <a:pt x="7566" y="15777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4" name="Shape 194"/>
          <p:cNvSpPr/>
          <p:nvPr/>
        </p:nvSpPr>
        <p:spPr>
          <a:xfrm>
            <a:off x="4081487" y="3381591"/>
            <a:ext cx="697674" cy="819451"/>
          </a:xfrm>
          <a:custGeom>
            <a:pathLst>
              <a:path extrusionOk="0" h="34926" w="33635">
                <a:moveTo>
                  <a:pt x="29969" y="3459"/>
                </a:moveTo>
                <a:cubicBezTo>
                  <a:pt x="20626" y="3459"/>
                  <a:pt x="9254" y="-3341"/>
                  <a:pt x="1958" y="2493"/>
                </a:cubicBezTo>
                <a:cubicBezTo>
                  <a:pt x="-2346" y="5934"/>
                  <a:pt x="1954" y="13753"/>
                  <a:pt x="3889" y="18914"/>
                </a:cubicBezTo>
                <a:cubicBezTo>
                  <a:pt x="5362" y="22845"/>
                  <a:pt x="1100" y="29593"/>
                  <a:pt x="4855" y="31471"/>
                </a:cubicBezTo>
                <a:cubicBezTo>
                  <a:pt x="13207" y="35647"/>
                  <a:pt x="25396" y="36591"/>
                  <a:pt x="32867" y="30988"/>
                </a:cubicBezTo>
                <a:cubicBezTo>
                  <a:pt x="34161" y="30017"/>
                  <a:pt x="33350" y="27776"/>
                  <a:pt x="33350" y="26158"/>
                </a:cubicBezTo>
                <a:cubicBezTo>
                  <a:pt x="33350" y="18370"/>
                  <a:pt x="30452" y="10763"/>
                  <a:pt x="30452" y="297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5" name="Shape 195"/>
          <p:cNvSpPr/>
          <p:nvPr/>
        </p:nvSpPr>
        <p:spPr>
          <a:xfrm>
            <a:off x="4375811" y="4150240"/>
            <a:ext cx="187077" cy="496842"/>
          </a:xfrm>
          <a:custGeom>
            <a:pathLst>
              <a:path extrusionOk="0" h="21176" w="9019">
                <a:moveTo>
                  <a:pt x="4672" y="19962"/>
                </a:moveTo>
                <a:cubicBezTo>
                  <a:pt x="4672" y="16098"/>
                  <a:pt x="4672" y="12234"/>
                  <a:pt x="4672" y="8371"/>
                </a:cubicBezTo>
                <a:cubicBezTo>
                  <a:pt x="4672" y="6278"/>
                  <a:pt x="4672" y="0"/>
                  <a:pt x="4672" y="2093"/>
                </a:cubicBezTo>
                <a:cubicBezTo>
                  <a:pt x="4672" y="8051"/>
                  <a:pt x="5155" y="14003"/>
                  <a:pt x="5155" y="19962"/>
                </a:cubicBezTo>
                <a:cubicBezTo>
                  <a:pt x="5155" y="20445"/>
                  <a:pt x="5569" y="21176"/>
                  <a:pt x="5155" y="20928"/>
                </a:cubicBezTo>
                <a:cubicBezTo>
                  <a:pt x="3193" y="19750"/>
                  <a:pt x="-808" y="13997"/>
                  <a:pt x="809" y="15615"/>
                </a:cubicBezTo>
                <a:cubicBezTo>
                  <a:pt x="2179" y="16985"/>
                  <a:pt x="3216" y="19479"/>
                  <a:pt x="5155" y="19479"/>
                </a:cubicBezTo>
                <a:cubicBezTo>
                  <a:pt x="6866" y="19479"/>
                  <a:pt x="8253" y="17628"/>
                  <a:pt x="9019" y="16098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6" name="Shape 196"/>
          <p:cNvSpPr/>
          <p:nvPr/>
        </p:nvSpPr>
        <p:spPr>
          <a:xfrm>
            <a:off x="4475272" y="4777241"/>
            <a:ext cx="27505" cy="11332"/>
          </a:xfrm>
          <a:custGeom>
            <a:pathLst>
              <a:path extrusionOk="0" h="483" w="1326">
                <a:moveTo>
                  <a:pt x="1326" y="0"/>
                </a:moveTo>
                <a:cubicBezTo>
                  <a:pt x="1212" y="341"/>
                  <a:pt x="0" y="483"/>
                  <a:pt x="360" y="48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7" name="Shape 197"/>
          <p:cNvSpPr/>
          <p:nvPr/>
        </p:nvSpPr>
        <p:spPr>
          <a:xfrm>
            <a:off x="4475272" y="4913234"/>
            <a:ext cx="17486" cy="22665"/>
          </a:xfrm>
          <a:custGeom>
            <a:pathLst>
              <a:path extrusionOk="0" h="966" w="843">
                <a:moveTo>
                  <a:pt x="843" y="966"/>
                </a:moveTo>
                <a:cubicBezTo>
                  <a:pt x="482" y="966"/>
                  <a:pt x="0" y="0"/>
                  <a:pt x="36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8" name="Shape 198"/>
          <p:cNvSpPr/>
          <p:nvPr/>
        </p:nvSpPr>
        <p:spPr>
          <a:xfrm>
            <a:off x="4492759" y="5083202"/>
            <a:ext cx="10019" cy="33997"/>
          </a:xfrm>
          <a:custGeom>
            <a:pathLst>
              <a:path extrusionOk="0" h="1449" w="483">
                <a:moveTo>
                  <a:pt x="0" y="1449"/>
                </a:moveTo>
                <a:cubicBezTo>
                  <a:pt x="241" y="724"/>
                  <a:pt x="241" y="724"/>
                  <a:pt x="48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9" name="Shape 199"/>
          <p:cNvSpPr txBox="1"/>
          <p:nvPr/>
        </p:nvSpPr>
        <p:spPr>
          <a:xfrm>
            <a:off x="4042884" y="1258962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200" name="Shape 200"/>
          <p:cNvSpPr txBox="1"/>
          <p:nvPr/>
        </p:nvSpPr>
        <p:spPr>
          <a:xfrm>
            <a:off x="4119084" y="2368804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201" name="Shape 201"/>
          <p:cNvSpPr txBox="1"/>
          <p:nvPr/>
        </p:nvSpPr>
        <p:spPr>
          <a:xfrm>
            <a:off x="4184523" y="3631923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202" name="Shape 202"/>
          <p:cNvSpPr/>
          <p:nvPr/>
        </p:nvSpPr>
        <p:spPr>
          <a:xfrm>
            <a:off x="2858474" y="1591275"/>
            <a:ext cx="265188" cy="35554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3" name="Shape 203"/>
          <p:cNvSpPr/>
          <p:nvPr/>
        </p:nvSpPr>
        <p:spPr>
          <a:xfrm>
            <a:off x="2928469" y="1709239"/>
            <a:ext cx="124193" cy="22189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4" name="Shape 204"/>
          <p:cNvSpPr/>
          <p:nvPr/>
        </p:nvSpPr>
        <p:spPr>
          <a:xfrm>
            <a:off x="2924816" y="1802221"/>
            <a:ext cx="138797" cy="24556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5" name="Shape 205"/>
          <p:cNvSpPr/>
          <p:nvPr/>
        </p:nvSpPr>
        <p:spPr>
          <a:xfrm>
            <a:off x="2921163" y="1877424"/>
            <a:ext cx="175327" cy="43513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6" name="Shape 206"/>
          <p:cNvSpPr/>
          <p:nvPr/>
        </p:nvSpPr>
        <p:spPr>
          <a:xfrm>
            <a:off x="2683731" y="1652921"/>
            <a:ext cx="149756" cy="40384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7" name="Shape 207"/>
          <p:cNvSpPr/>
          <p:nvPr/>
        </p:nvSpPr>
        <p:spPr>
          <a:xfrm>
            <a:off x="2676425" y="1737052"/>
            <a:ext cx="146103" cy="81346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8" name="Shape 208"/>
          <p:cNvSpPr/>
          <p:nvPr/>
        </p:nvSpPr>
        <p:spPr>
          <a:xfrm>
            <a:off x="2691038" y="1860351"/>
            <a:ext cx="142450" cy="7588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09" name="Shape 209"/>
          <p:cNvSpPr/>
          <p:nvPr/>
        </p:nvSpPr>
        <p:spPr>
          <a:xfrm>
            <a:off x="5816300" y="2023774"/>
            <a:ext cx="259444" cy="35553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0" name="Shape 210"/>
          <p:cNvSpPr/>
          <p:nvPr/>
        </p:nvSpPr>
        <p:spPr>
          <a:xfrm>
            <a:off x="5871085" y="2117102"/>
            <a:ext cx="151306" cy="17500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1" name="Shape 211"/>
          <p:cNvSpPr/>
          <p:nvPr/>
        </p:nvSpPr>
        <p:spPr>
          <a:xfrm>
            <a:off x="5891531" y="2181273"/>
            <a:ext cx="118596" cy="17500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2" name="Shape 212"/>
          <p:cNvSpPr/>
          <p:nvPr/>
        </p:nvSpPr>
        <p:spPr>
          <a:xfrm>
            <a:off x="5895621" y="2251266"/>
            <a:ext cx="134955" cy="45701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3" name="Shape 213"/>
          <p:cNvSpPr/>
          <p:nvPr/>
        </p:nvSpPr>
        <p:spPr>
          <a:xfrm>
            <a:off x="6096052" y="2076278"/>
            <a:ext cx="159494" cy="54916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4" name="Shape 214"/>
          <p:cNvSpPr/>
          <p:nvPr/>
        </p:nvSpPr>
        <p:spPr>
          <a:xfrm>
            <a:off x="6087871" y="2187107"/>
            <a:ext cx="188114" cy="43237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5" name="Shape 215"/>
          <p:cNvSpPr/>
          <p:nvPr/>
        </p:nvSpPr>
        <p:spPr>
          <a:xfrm>
            <a:off x="6096052" y="2304090"/>
            <a:ext cx="175845" cy="5613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6" name="Shape 216"/>
          <p:cNvSpPr/>
          <p:nvPr/>
        </p:nvSpPr>
        <p:spPr>
          <a:xfrm>
            <a:off x="5511500" y="2557174"/>
            <a:ext cx="259444" cy="35553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7" name="Shape 217"/>
          <p:cNvSpPr/>
          <p:nvPr/>
        </p:nvSpPr>
        <p:spPr>
          <a:xfrm>
            <a:off x="5566285" y="2650502"/>
            <a:ext cx="151306" cy="17500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8" name="Shape 218"/>
          <p:cNvSpPr/>
          <p:nvPr/>
        </p:nvSpPr>
        <p:spPr>
          <a:xfrm>
            <a:off x="5586731" y="2714673"/>
            <a:ext cx="118596" cy="17500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9" name="Shape 219"/>
          <p:cNvSpPr/>
          <p:nvPr/>
        </p:nvSpPr>
        <p:spPr>
          <a:xfrm>
            <a:off x="5590821" y="2784666"/>
            <a:ext cx="134955" cy="45701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0" name="Shape 220"/>
          <p:cNvSpPr/>
          <p:nvPr/>
        </p:nvSpPr>
        <p:spPr>
          <a:xfrm>
            <a:off x="5791252" y="2609678"/>
            <a:ext cx="159494" cy="54916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1" name="Shape 221"/>
          <p:cNvSpPr/>
          <p:nvPr/>
        </p:nvSpPr>
        <p:spPr>
          <a:xfrm>
            <a:off x="5783071" y="2720507"/>
            <a:ext cx="188114" cy="43237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2" name="Shape 222"/>
          <p:cNvSpPr/>
          <p:nvPr/>
        </p:nvSpPr>
        <p:spPr>
          <a:xfrm>
            <a:off x="5791252" y="2837490"/>
            <a:ext cx="175845" cy="5613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3" name="Shape 223"/>
          <p:cNvSpPr/>
          <p:nvPr/>
        </p:nvSpPr>
        <p:spPr>
          <a:xfrm>
            <a:off x="6044900" y="3014374"/>
            <a:ext cx="259444" cy="35553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4" name="Shape 224"/>
          <p:cNvSpPr/>
          <p:nvPr/>
        </p:nvSpPr>
        <p:spPr>
          <a:xfrm>
            <a:off x="6099685" y="3107702"/>
            <a:ext cx="151306" cy="17500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5" name="Shape 225"/>
          <p:cNvSpPr/>
          <p:nvPr/>
        </p:nvSpPr>
        <p:spPr>
          <a:xfrm>
            <a:off x="6120131" y="3171873"/>
            <a:ext cx="118596" cy="17500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6" name="Shape 226"/>
          <p:cNvSpPr/>
          <p:nvPr/>
        </p:nvSpPr>
        <p:spPr>
          <a:xfrm>
            <a:off x="6124221" y="3241866"/>
            <a:ext cx="134955" cy="45701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7" name="Shape 227"/>
          <p:cNvSpPr/>
          <p:nvPr/>
        </p:nvSpPr>
        <p:spPr>
          <a:xfrm>
            <a:off x="6324652" y="3066878"/>
            <a:ext cx="159494" cy="54916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8" name="Shape 228"/>
          <p:cNvSpPr/>
          <p:nvPr/>
        </p:nvSpPr>
        <p:spPr>
          <a:xfrm>
            <a:off x="6316471" y="3177707"/>
            <a:ext cx="188114" cy="43237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9" name="Shape 229"/>
          <p:cNvSpPr/>
          <p:nvPr/>
        </p:nvSpPr>
        <p:spPr>
          <a:xfrm>
            <a:off x="6324652" y="3294690"/>
            <a:ext cx="175845" cy="5613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0" name="Shape 230"/>
          <p:cNvSpPr/>
          <p:nvPr/>
        </p:nvSpPr>
        <p:spPr>
          <a:xfrm>
            <a:off x="5206700" y="1490374"/>
            <a:ext cx="259444" cy="35553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1" name="Shape 231"/>
          <p:cNvSpPr/>
          <p:nvPr/>
        </p:nvSpPr>
        <p:spPr>
          <a:xfrm>
            <a:off x="5261485" y="1583702"/>
            <a:ext cx="151306" cy="17500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2" name="Shape 232"/>
          <p:cNvSpPr/>
          <p:nvPr/>
        </p:nvSpPr>
        <p:spPr>
          <a:xfrm>
            <a:off x="5281931" y="1647873"/>
            <a:ext cx="118596" cy="17500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3" name="Shape 233"/>
          <p:cNvSpPr/>
          <p:nvPr/>
        </p:nvSpPr>
        <p:spPr>
          <a:xfrm>
            <a:off x="5286021" y="1717866"/>
            <a:ext cx="134955" cy="45701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4" name="Shape 234"/>
          <p:cNvSpPr/>
          <p:nvPr/>
        </p:nvSpPr>
        <p:spPr>
          <a:xfrm>
            <a:off x="5486452" y="1542878"/>
            <a:ext cx="159494" cy="54916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5" name="Shape 235"/>
          <p:cNvSpPr/>
          <p:nvPr/>
        </p:nvSpPr>
        <p:spPr>
          <a:xfrm>
            <a:off x="5478271" y="1653707"/>
            <a:ext cx="188114" cy="43237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6" name="Shape 236"/>
          <p:cNvSpPr/>
          <p:nvPr/>
        </p:nvSpPr>
        <p:spPr>
          <a:xfrm>
            <a:off x="5486452" y="1770690"/>
            <a:ext cx="175845" cy="5613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7" name="Shape 237"/>
          <p:cNvSpPr/>
          <p:nvPr/>
        </p:nvSpPr>
        <p:spPr>
          <a:xfrm>
            <a:off x="5359100" y="3547774"/>
            <a:ext cx="259444" cy="35553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8" name="Shape 238"/>
          <p:cNvSpPr/>
          <p:nvPr/>
        </p:nvSpPr>
        <p:spPr>
          <a:xfrm>
            <a:off x="5413885" y="3641102"/>
            <a:ext cx="151306" cy="17500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9" name="Shape 239"/>
          <p:cNvSpPr/>
          <p:nvPr/>
        </p:nvSpPr>
        <p:spPr>
          <a:xfrm>
            <a:off x="5434331" y="3705273"/>
            <a:ext cx="118596" cy="17500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0" name="Shape 240"/>
          <p:cNvSpPr/>
          <p:nvPr/>
        </p:nvSpPr>
        <p:spPr>
          <a:xfrm>
            <a:off x="5438421" y="3775266"/>
            <a:ext cx="134955" cy="45701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1" name="Shape 241"/>
          <p:cNvSpPr/>
          <p:nvPr/>
        </p:nvSpPr>
        <p:spPr>
          <a:xfrm>
            <a:off x="5638852" y="3600278"/>
            <a:ext cx="159494" cy="54916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2" name="Shape 242"/>
          <p:cNvSpPr/>
          <p:nvPr/>
        </p:nvSpPr>
        <p:spPr>
          <a:xfrm>
            <a:off x="5630671" y="3711107"/>
            <a:ext cx="188114" cy="43237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3" name="Shape 243"/>
          <p:cNvSpPr/>
          <p:nvPr/>
        </p:nvSpPr>
        <p:spPr>
          <a:xfrm>
            <a:off x="3315674" y="2048475"/>
            <a:ext cx="265188" cy="35554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4" name="Shape 244"/>
          <p:cNvSpPr/>
          <p:nvPr/>
        </p:nvSpPr>
        <p:spPr>
          <a:xfrm>
            <a:off x="3385669" y="2166439"/>
            <a:ext cx="124193" cy="22189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5" name="Shape 245"/>
          <p:cNvSpPr/>
          <p:nvPr/>
        </p:nvSpPr>
        <p:spPr>
          <a:xfrm>
            <a:off x="3382016" y="2259421"/>
            <a:ext cx="138797" cy="24556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6" name="Shape 246"/>
          <p:cNvSpPr/>
          <p:nvPr/>
        </p:nvSpPr>
        <p:spPr>
          <a:xfrm>
            <a:off x="3378363" y="2334624"/>
            <a:ext cx="175327" cy="43513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7" name="Shape 247"/>
          <p:cNvSpPr/>
          <p:nvPr/>
        </p:nvSpPr>
        <p:spPr>
          <a:xfrm>
            <a:off x="3140931" y="2110121"/>
            <a:ext cx="149756" cy="40384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8" name="Shape 248"/>
          <p:cNvSpPr/>
          <p:nvPr/>
        </p:nvSpPr>
        <p:spPr>
          <a:xfrm>
            <a:off x="3133625" y="2194252"/>
            <a:ext cx="146103" cy="81346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9" name="Shape 249"/>
          <p:cNvSpPr/>
          <p:nvPr/>
        </p:nvSpPr>
        <p:spPr>
          <a:xfrm>
            <a:off x="3148238" y="2317551"/>
            <a:ext cx="142450" cy="7588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0" name="Shape 250"/>
          <p:cNvSpPr/>
          <p:nvPr/>
        </p:nvSpPr>
        <p:spPr>
          <a:xfrm>
            <a:off x="5638852" y="3828090"/>
            <a:ext cx="175845" cy="5613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1" name="Shape 251"/>
          <p:cNvSpPr/>
          <p:nvPr/>
        </p:nvSpPr>
        <p:spPr>
          <a:xfrm>
            <a:off x="2477474" y="2658075"/>
            <a:ext cx="265188" cy="35554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2" name="Shape 252"/>
          <p:cNvSpPr/>
          <p:nvPr/>
        </p:nvSpPr>
        <p:spPr>
          <a:xfrm>
            <a:off x="2547469" y="2776039"/>
            <a:ext cx="124193" cy="22189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3" name="Shape 253"/>
          <p:cNvSpPr/>
          <p:nvPr/>
        </p:nvSpPr>
        <p:spPr>
          <a:xfrm>
            <a:off x="2543816" y="2869021"/>
            <a:ext cx="138797" cy="24556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4" name="Shape 254"/>
          <p:cNvSpPr/>
          <p:nvPr/>
        </p:nvSpPr>
        <p:spPr>
          <a:xfrm>
            <a:off x="2540163" y="2944224"/>
            <a:ext cx="175327" cy="43513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5" name="Shape 255"/>
          <p:cNvSpPr/>
          <p:nvPr/>
        </p:nvSpPr>
        <p:spPr>
          <a:xfrm>
            <a:off x="2302731" y="2719721"/>
            <a:ext cx="149756" cy="40384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6" name="Shape 256"/>
          <p:cNvSpPr/>
          <p:nvPr/>
        </p:nvSpPr>
        <p:spPr>
          <a:xfrm>
            <a:off x="2295425" y="2803852"/>
            <a:ext cx="146103" cy="81346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7" name="Shape 257"/>
          <p:cNvSpPr/>
          <p:nvPr/>
        </p:nvSpPr>
        <p:spPr>
          <a:xfrm>
            <a:off x="2310038" y="2927151"/>
            <a:ext cx="142450" cy="7588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8" name="Shape 258"/>
          <p:cNvSpPr/>
          <p:nvPr/>
        </p:nvSpPr>
        <p:spPr>
          <a:xfrm>
            <a:off x="3468074" y="3191475"/>
            <a:ext cx="265188" cy="35554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59" name="Shape 259"/>
          <p:cNvSpPr/>
          <p:nvPr/>
        </p:nvSpPr>
        <p:spPr>
          <a:xfrm>
            <a:off x="3538069" y="3309439"/>
            <a:ext cx="124193" cy="22189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0" name="Shape 260"/>
          <p:cNvSpPr/>
          <p:nvPr/>
        </p:nvSpPr>
        <p:spPr>
          <a:xfrm>
            <a:off x="3534416" y="3402421"/>
            <a:ext cx="138797" cy="24556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1" name="Shape 261"/>
          <p:cNvSpPr/>
          <p:nvPr/>
        </p:nvSpPr>
        <p:spPr>
          <a:xfrm>
            <a:off x="3530763" y="3477624"/>
            <a:ext cx="175327" cy="43513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2" name="Shape 262"/>
          <p:cNvSpPr/>
          <p:nvPr/>
        </p:nvSpPr>
        <p:spPr>
          <a:xfrm>
            <a:off x="3293331" y="3253121"/>
            <a:ext cx="149756" cy="40384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3" name="Shape 263"/>
          <p:cNvSpPr/>
          <p:nvPr/>
        </p:nvSpPr>
        <p:spPr>
          <a:xfrm>
            <a:off x="3286025" y="3337252"/>
            <a:ext cx="146103" cy="81346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4" name="Shape 264"/>
          <p:cNvSpPr/>
          <p:nvPr/>
        </p:nvSpPr>
        <p:spPr>
          <a:xfrm>
            <a:off x="3300638" y="3460551"/>
            <a:ext cx="142450" cy="7588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5" name="Shape 265"/>
          <p:cNvSpPr/>
          <p:nvPr/>
        </p:nvSpPr>
        <p:spPr>
          <a:xfrm>
            <a:off x="2096474" y="3648675"/>
            <a:ext cx="265188" cy="355540"/>
          </a:xfrm>
          <a:custGeom>
            <a:pathLst>
              <a:path extrusionOk="0" h="30796" w="36080">
                <a:moveTo>
                  <a:pt x="29898" y="2213"/>
                </a:moveTo>
                <a:cubicBezTo>
                  <a:pt x="24431" y="2213"/>
                  <a:pt x="18938" y="2757"/>
                  <a:pt x="13499" y="2213"/>
                </a:cubicBezTo>
                <a:cubicBezTo>
                  <a:pt x="9365" y="1799"/>
                  <a:pt x="4012" y="-1718"/>
                  <a:pt x="1075" y="1219"/>
                </a:cubicBezTo>
                <a:cubicBezTo>
                  <a:pt x="-2122" y="4416"/>
                  <a:pt x="3063" y="10115"/>
                  <a:pt x="3063" y="14637"/>
                </a:cubicBezTo>
                <a:cubicBezTo>
                  <a:pt x="3063" y="19609"/>
                  <a:pt x="-1571" y="26787"/>
                  <a:pt x="2566" y="29546"/>
                </a:cubicBezTo>
                <a:cubicBezTo>
                  <a:pt x="6287" y="32026"/>
                  <a:pt x="11511" y="29546"/>
                  <a:pt x="15984" y="29546"/>
                </a:cubicBezTo>
                <a:cubicBezTo>
                  <a:pt x="21947" y="29546"/>
                  <a:pt x="28540" y="32212"/>
                  <a:pt x="33874" y="29546"/>
                </a:cubicBezTo>
                <a:cubicBezTo>
                  <a:pt x="38624" y="27170"/>
                  <a:pt x="33921" y="18851"/>
                  <a:pt x="32880" y="13643"/>
                </a:cubicBezTo>
                <a:cubicBezTo>
                  <a:pt x="32115" y="9819"/>
                  <a:pt x="33882" y="3956"/>
                  <a:pt x="30395" y="2213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6" name="Shape 266"/>
          <p:cNvSpPr/>
          <p:nvPr/>
        </p:nvSpPr>
        <p:spPr>
          <a:xfrm>
            <a:off x="2166469" y="3766639"/>
            <a:ext cx="124193" cy="22189"/>
          </a:xfrm>
          <a:custGeom>
            <a:pathLst>
              <a:path extrusionOk="0" h="1922" w="16897">
                <a:moveTo>
                  <a:pt x="0" y="445"/>
                </a:moveTo>
                <a:cubicBezTo>
                  <a:pt x="5343" y="-1336"/>
                  <a:pt x="12912" y="4425"/>
                  <a:pt x="16897" y="445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7" name="Shape 267"/>
          <p:cNvSpPr/>
          <p:nvPr/>
        </p:nvSpPr>
        <p:spPr>
          <a:xfrm>
            <a:off x="2162816" y="3859621"/>
            <a:ext cx="138797" cy="24556"/>
          </a:xfrm>
          <a:custGeom>
            <a:pathLst>
              <a:path extrusionOk="0" h="2127" w="18884">
                <a:moveTo>
                  <a:pt x="0" y="1834"/>
                </a:moveTo>
                <a:cubicBezTo>
                  <a:pt x="3784" y="152"/>
                  <a:pt x="8324" y="2419"/>
                  <a:pt x="12424" y="1834"/>
                </a:cubicBezTo>
                <a:cubicBezTo>
                  <a:pt x="14580" y="1525"/>
                  <a:pt x="18884" y="-1338"/>
                  <a:pt x="18884" y="84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8" name="Shape 268"/>
          <p:cNvSpPr/>
          <p:nvPr/>
        </p:nvSpPr>
        <p:spPr>
          <a:xfrm>
            <a:off x="2159163" y="3934824"/>
            <a:ext cx="175327" cy="43513"/>
          </a:xfrm>
          <a:custGeom>
            <a:pathLst>
              <a:path extrusionOk="0" h="3769" w="23854">
                <a:moveTo>
                  <a:pt x="0" y="2278"/>
                </a:moveTo>
                <a:cubicBezTo>
                  <a:pt x="2644" y="1900"/>
                  <a:pt x="6470" y="-939"/>
                  <a:pt x="7951" y="1284"/>
                </a:cubicBezTo>
                <a:cubicBezTo>
                  <a:pt x="8419" y="1987"/>
                  <a:pt x="7603" y="3769"/>
                  <a:pt x="8448" y="3769"/>
                </a:cubicBezTo>
                <a:cubicBezTo>
                  <a:pt x="12115" y="3769"/>
                  <a:pt x="15406" y="-869"/>
                  <a:pt x="18885" y="290"/>
                </a:cubicBezTo>
                <a:cubicBezTo>
                  <a:pt x="20456" y="813"/>
                  <a:pt x="22935" y="1668"/>
                  <a:pt x="23854" y="29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9" name="Shape 269"/>
          <p:cNvSpPr/>
          <p:nvPr/>
        </p:nvSpPr>
        <p:spPr>
          <a:xfrm>
            <a:off x="1921731" y="3710321"/>
            <a:ext cx="149756" cy="40384"/>
          </a:xfrm>
          <a:custGeom>
            <a:pathLst>
              <a:path extrusionOk="0" h="3498" w="20375">
                <a:moveTo>
                  <a:pt x="0" y="2838"/>
                </a:moveTo>
                <a:cubicBezTo>
                  <a:pt x="3147" y="2838"/>
                  <a:pt x="6626" y="4245"/>
                  <a:pt x="9442" y="2838"/>
                </a:cubicBezTo>
                <a:cubicBezTo>
                  <a:pt x="11368" y="1874"/>
                  <a:pt x="13614" y="-841"/>
                  <a:pt x="15406" y="353"/>
                </a:cubicBezTo>
                <a:cubicBezTo>
                  <a:pt x="16890" y="1342"/>
                  <a:pt x="19577" y="3936"/>
                  <a:pt x="20375" y="2341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0" name="Shape 270"/>
          <p:cNvSpPr/>
          <p:nvPr/>
        </p:nvSpPr>
        <p:spPr>
          <a:xfrm>
            <a:off x="1914425" y="3794452"/>
            <a:ext cx="146103" cy="81346"/>
          </a:xfrm>
          <a:custGeom>
            <a:pathLst>
              <a:path extrusionOk="0" h="7046" w="19878">
                <a:moveTo>
                  <a:pt x="0" y="3999"/>
                </a:moveTo>
                <a:cubicBezTo>
                  <a:pt x="2133" y="5776"/>
                  <a:pt x="5691" y="8098"/>
                  <a:pt x="7951" y="6484"/>
                </a:cubicBezTo>
                <a:cubicBezTo>
                  <a:pt x="9895" y="5094"/>
                  <a:pt x="9939" y="1845"/>
                  <a:pt x="11927" y="520"/>
                </a:cubicBezTo>
                <a:cubicBezTo>
                  <a:pt x="14200" y="-995"/>
                  <a:pt x="17434" y="1286"/>
                  <a:pt x="19878" y="250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1" name="Shape 271"/>
          <p:cNvSpPr/>
          <p:nvPr/>
        </p:nvSpPr>
        <p:spPr>
          <a:xfrm>
            <a:off x="1929038" y="3917751"/>
            <a:ext cx="142450" cy="75885"/>
          </a:xfrm>
          <a:custGeom>
            <a:pathLst>
              <a:path extrusionOk="0" h="6573" w="19381">
                <a:moveTo>
                  <a:pt x="0" y="4254"/>
                </a:moveTo>
                <a:cubicBezTo>
                  <a:pt x="1914" y="5104"/>
                  <a:pt x="3975" y="6904"/>
                  <a:pt x="5963" y="6242"/>
                </a:cubicBezTo>
                <a:cubicBezTo>
                  <a:pt x="8521" y="5388"/>
                  <a:pt x="8785" y="806"/>
                  <a:pt x="11430" y="278"/>
                </a:cubicBezTo>
                <a:cubicBezTo>
                  <a:pt x="14205" y="-277"/>
                  <a:pt x="17379" y="1258"/>
                  <a:pt x="19381" y="326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Lightning as a System of Secure IOUs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600797" y="1799279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8" name="Shape 278"/>
          <p:cNvSpPr/>
          <p:nvPr/>
        </p:nvSpPr>
        <p:spPr>
          <a:xfrm>
            <a:off x="3869000" y="2403238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79" name="Shape 279"/>
          <p:cNvSpPr/>
          <p:nvPr/>
        </p:nvSpPr>
        <p:spPr>
          <a:xfrm>
            <a:off x="3608100" y="3471688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0" name="Shape 280"/>
          <p:cNvSpPr/>
          <p:nvPr/>
        </p:nvSpPr>
        <p:spPr>
          <a:xfrm>
            <a:off x="3931125" y="3459263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1" name="Shape 281"/>
          <p:cNvSpPr/>
          <p:nvPr/>
        </p:nvSpPr>
        <p:spPr>
          <a:xfrm>
            <a:off x="3533550" y="2564738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2" name="Shape 282"/>
          <p:cNvSpPr/>
          <p:nvPr/>
        </p:nvSpPr>
        <p:spPr>
          <a:xfrm>
            <a:off x="3881425" y="2515038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3" name="Shape 283"/>
          <p:cNvSpPr/>
          <p:nvPr/>
        </p:nvSpPr>
        <p:spPr>
          <a:xfrm>
            <a:off x="3769600" y="2167188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4" name="Shape 284"/>
          <p:cNvSpPr/>
          <p:nvPr/>
        </p:nvSpPr>
        <p:spPr>
          <a:xfrm>
            <a:off x="3726550" y="1975013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955150" y="1975013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341623" y="1806505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7" name="Shape 287"/>
          <p:cNvSpPr/>
          <p:nvPr/>
        </p:nvSpPr>
        <p:spPr>
          <a:xfrm>
            <a:off x="1614850" y="2283788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8" name="Shape 288"/>
          <p:cNvSpPr/>
          <p:nvPr/>
        </p:nvSpPr>
        <p:spPr>
          <a:xfrm>
            <a:off x="1329100" y="3551038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89" name="Shape 289"/>
          <p:cNvSpPr/>
          <p:nvPr/>
        </p:nvSpPr>
        <p:spPr>
          <a:xfrm>
            <a:off x="1726675" y="3551038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0" name="Shape 290"/>
          <p:cNvSpPr/>
          <p:nvPr/>
        </p:nvSpPr>
        <p:spPr>
          <a:xfrm>
            <a:off x="1217300" y="2594388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1" name="Shape 291"/>
          <p:cNvSpPr/>
          <p:nvPr/>
        </p:nvSpPr>
        <p:spPr>
          <a:xfrm>
            <a:off x="1689400" y="2606813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2" name="Shape 292"/>
          <p:cNvSpPr/>
          <p:nvPr/>
        </p:nvSpPr>
        <p:spPr>
          <a:xfrm>
            <a:off x="1515475" y="2147138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93" name="Shape 293"/>
          <p:cNvSpPr/>
          <p:nvPr/>
        </p:nvSpPr>
        <p:spPr>
          <a:xfrm>
            <a:off x="1489800" y="19922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1642200" y="19922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832700" y="2008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832700" y="19326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756500" y="18564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756500" y="17802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6803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6041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5279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832700" y="2085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4517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3755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299300" y="17802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299300" y="18564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92759" y="5083202"/>
            <a:ext cx="10019" cy="33997"/>
          </a:xfrm>
          <a:custGeom>
            <a:pathLst>
              <a:path extrusionOk="0" h="1449" w="483">
                <a:moveTo>
                  <a:pt x="0" y="1449"/>
                </a:moveTo>
                <a:cubicBezTo>
                  <a:pt x="241" y="724"/>
                  <a:pt x="241" y="724"/>
                  <a:pt x="48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8" name="Shape 308"/>
          <p:cNvSpPr/>
          <p:nvPr/>
        </p:nvSpPr>
        <p:spPr>
          <a:xfrm>
            <a:off x="2861610" y="18720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09" name="Shape 309"/>
          <p:cNvSpPr/>
          <p:nvPr/>
        </p:nvSpPr>
        <p:spPr>
          <a:xfrm>
            <a:off x="2894182" y="19089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0" name="Shape 310"/>
          <p:cNvSpPr/>
          <p:nvPr/>
        </p:nvSpPr>
        <p:spPr>
          <a:xfrm>
            <a:off x="2906337" y="19342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1" name="Shape 311"/>
          <p:cNvSpPr/>
          <p:nvPr/>
        </p:nvSpPr>
        <p:spPr>
          <a:xfrm>
            <a:off x="2908769" y="19619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2" name="Shape 312"/>
          <p:cNvSpPr/>
          <p:nvPr/>
        </p:nvSpPr>
        <p:spPr>
          <a:xfrm>
            <a:off x="3027932" y="18927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3" name="Shape 313"/>
          <p:cNvSpPr/>
          <p:nvPr/>
        </p:nvSpPr>
        <p:spPr>
          <a:xfrm>
            <a:off x="3023068" y="19365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4" name="Shape 314"/>
          <p:cNvSpPr/>
          <p:nvPr/>
        </p:nvSpPr>
        <p:spPr>
          <a:xfrm>
            <a:off x="3027932" y="19828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5" name="Shape 315"/>
          <p:cNvSpPr/>
          <p:nvPr/>
        </p:nvSpPr>
        <p:spPr>
          <a:xfrm>
            <a:off x="2785410" y="24054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6" name="Shape 316"/>
          <p:cNvSpPr/>
          <p:nvPr/>
        </p:nvSpPr>
        <p:spPr>
          <a:xfrm>
            <a:off x="2817982" y="24423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7" name="Shape 317"/>
          <p:cNvSpPr/>
          <p:nvPr/>
        </p:nvSpPr>
        <p:spPr>
          <a:xfrm>
            <a:off x="2830137" y="24676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8" name="Shape 318"/>
          <p:cNvSpPr/>
          <p:nvPr/>
        </p:nvSpPr>
        <p:spPr>
          <a:xfrm>
            <a:off x="2832569" y="24953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9" name="Shape 319"/>
          <p:cNvSpPr/>
          <p:nvPr/>
        </p:nvSpPr>
        <p:spPr>
          <a:xfrm>
            <a:off x="2951732" y="24261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0" name="Shape 320"/>
          <p:cNvSpPr/>
          <p:nvPr/>
        </p:nvSpPr>
        <p:spPr>
          <a:xfrm>
            <a:off x="2946868" y="24699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1" name="Shape 321"/>
          <p:cNvSpPr/>
          <p:nvPr/>
        </p:nvSpPr>
        <p:spPr>
          <a:xfrm>
            <a:off x="2951732" y="25162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2" name="Shape 322"/>
          <p:cNvSpPr/>
          <p:nvPr/>
        </p:nvSpPr>
        <p:spPr>
          <a:xfrm>
            <a:off x="2861610" y="29388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3" name="Shape 323"/>
          <p:cNvSpPr/>
          <p:nvPr/>
        </p:nvSpPr>
        <p:spPr>
          <a:xfrm>
            <a:off x="2894182" y="29757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4" name="Shape 324"/>
          <p:cNvSpPr/>
          <p:nvPr/>
        </p:nvSpPr>
        <p:spPr>
          <a:xfrm>
            <a:off x="2906337" y="30010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5" name="Shape 325"/>
          <p:cNvSpPr/>
          <p:nvPr/>
        </p:nvSpPr>
        <p:spPr>
          <a:xfrm>
            <a:off x="2908769" y="30287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6" name="Shape 326"/>
          <p:cNvSpPr/>
          <p:nvPr/>
        </p:nvSpPr>
        <p:spPr>
          <a:xfrm>
            <a:off x="3027932" y="29595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7" name="Shape 327"/>
          <p:cNvSpPr/>
          <p:nvPr/>
        </p:nvSpPr>
        <p:spPr>
          <a:xfrm>
            <a:off x="3023068" y="30033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8" name="Shape 328"/>
          <p:cNvSpPr/>
          <p:nvPr/>
        </p:nvSpPr>
        <p:spPr>
          <a:xfrm>
            <a:off x="3027932" y="30496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29" name="Shape 329"/>
          <p:cNvSpPr/>
          <p:nvPr/>
        </p:nvSpPr>
        <p:spPr>
          <a:xfrm>
            <a:off x="3014010" y="33960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0" name="Shape 330"/>
          <p:cNvSpPr/>
          <p:nvPr/>
        </p:nvSpPr>
        <p:spPr>
          <a:xfrm>
            <a:off x="3046582" y="34329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1" name="Shape 331"/>
          <p:cNvSpPr/>
          <p:nvPr/>
        </p:nvSpPr>
        <p:spPr>
          <a:xfrm>
            <a:off x="3058737" y="34582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2" name="Shape 332"/>
          <p:cNvSpPr/>
          <p:nvPr/>
        </p:nvSpPr>
        <p:spPr>
          <a:xfrm>
            <a:off x="3061169" y="34859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3" name="Shape 333"/>
          <p:cNvSpPr/>
          <p:nvPr/>
        </p:nvSpPr>
        <p:spPr>
          <a:xfrm>
            <a:off x="3180332" y="34167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4" name="Shape 334"/>
          <p:cNvSpPr/>
          <p:nvPr/>
        </p:nvSpPr>
        <p:spPr>
          <a:xfrm>
            <a:off x="3175468" y="34605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5" name="Shape 335"/>
          <p:cNvSpPr/>
          <p:nvPr/>
        </p:nvSpPr>
        <p:spPr>
          <a:xfrm>
            <a:off x="3180332" y="35068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6" name="Shape 336"/>
          <p:cNvSpPr/>
          <p:nvPr/>
        </p:nvSpPr>
        <p:spPr>
          <a:xfrm>
            <a:off x="2457931" y="20850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7" name="Shape 337"/>
          <p:cNvSpPr/>
          <p:nvPr/>
        </p:nvSpPr>
        <p:spPr>
          <a:xfrm>
            <a:off x="2483495" y="21310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8" name="Shape 338"/>
          <p:cNvSpPr/>
          <p:nvPr/>
        </p:nvSpPr>
        <p:spPr>
          <a:xfrm>
            <a:off x="2493036" y="21627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9" name="Shape 339"/>
          <p:cNvSpPr/>
          <p:nvPr/>
        </p:nvSpPr>
        <p:spPr>
          <a:xfrm>
            <a:off x="2494944" y="21972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0" name="Shape 340"/>
          <p:cNvSpPr/>
          <p:nvPr/>
        </p:nvSpPr>
        <p:spPr>
          <a:xfrm>
            <a:off x="2371643" y="21109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1" name="Shape 341"/>
          <p:cNvSpPr/>
          <p:nvPr/>
        </p:nvSpPr>
        <p:spPr>
          <a:xfrm>
            <a:off x="2367825" y="21656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2" name="Shape 342"/>
          <p:cNvSpPr/>
          <p:nvPr/>
        </p:nvSpPr>
        <p:spPr>
          <a:xfrm>
            <a:off x="2371643" y="22233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3" name="Shape 343"/>
          <p:cNvSpPr/>
          <p:nvPr/>
        </p:nvSpPr>
        <p:spPr>
          <a:xfrm>
            <a:off x="2534131" y="26946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4" name="Shape 344"/>
          <p:cNvSpPr/>
          <p:nvPr/>
        </p:nvSpPr>
        <p:spPr>
          <a:xfrm>
            <a:off x="2559695" y="27406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5" name="Shape 345"/>
          <p:cNvSpPr/>
          <p:nvPr/>
        </p:nvSpPr>
        <p:spPr>
          <a:xfrm>
            <a:off x="2569236" y="27723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6" name="Shape 346"/>
          <p:cNvSpPr/>
          <p:nvPr/>
        </p:nvSpPr>
        <p:spPr>
          <a:xfrm>
            <a:off x="2571144" y="28068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7" name="Shape 347"/>
          <p:cNvSpPr/>
          <p:nvPr/>
        </p:nvSpPr>
        <p:spPr>
          <a:xfrm>
            <a:off x="2447843" y="27205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8" name="Shape 348"/>
          <p:cNvSpPr/>
          <p:nvPr/>
        </p:nvSpPr>
        <p:spPr>
          <a:xfrm>
            <a:off x="2444025" y="27752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9" name="Shape 349"/>
          <p:cNvSpPr/>
          <p:nvPr/>
        </p:nvSpPr>
        <p:spPr>
          <a:xfrm>
            <a:off x="2447843" y="28329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0" name="Shape 350"/>
          <p:cNvSpPr/>
          <p:nvPr/>
        </p:nvSpPr>
        <p:spPr>
          <a:xfrm>
            <a:off x="2305531" y="32280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1" name="Shape 351"/>
          <p:cNvSpPr/>
          <p:nvPr/>
        </p:nvSpPr>
        <p:spPr>
          <a:xfrm>
            <a:off x="2331095" y="32740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2" name="Shape 352"/>
          <p:cNvSpPr/>
          <p:nvPr/>
        </p:nvSpPr>
        <p:spPr>
          <a:xfrm>
            <a:off x="2340636" y="33057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3" name="Shape 353"/>
          <p:cNvSpPr/>
          <p:nvPr/>
        </p:nvSpPr>
        <p:spPr>
          <a:xfrm>
            <a:off x="2342544" y="33402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4" name="Shape 354"/>
          <p:cNvSpPr/>
          <p:nvPr/>
        </p:nvSpPr>
        <p:spPr>
          <a:xfrm>
            <a:off x="2219243" y="32539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5" name="Shape 355"/>
          <p:cNvSpPr/>
          <p:nvPr/>
        </p:nvSpPr>
        <p:spPr>
          <a:xfrm>
            <a:off x="2215425" y="33086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6" name="Shape 356"/>
          <p:cNvSpPr/>
          <p:nvPr/>
        </p:nvSpPr>
        <p:spPr>
          <a:xfrm>
            <a:off x="2219243" y="33663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7" name="Shape 357"/>
          <p:cNvSpPr/>
          <p:nvPr/>
        </p:nvSpPr>
        <p:spPr>
          <a:xfrm>
            <a:off x="2686531" y="36090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8" name="Shape 358"/>
          <p:cNvSpPr/>
          <p:nvPr/>
        </p:nvSpPr>
        <p:spPr>
          <a:xfrm>
            <a:off x="2712095" y="36550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59" name="Shape 359"/>
          <p:cNvSpPr/>
          <p:nvPr/>
        </p:nvSpPr>
        <p:spPr>
          <a:xfrm>
            <a:off x="2721636" y="36867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0" name="Shape 360"/>
          <p:cNvSpPr/>
          <p:nvPr/>
        </p:nvSpPr>
        <p:spPr>
          <a:xfrm>
            <a:off x="2723544" y="37212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1" name="Shape 361"/>
          <p:cNvSpPr/>
          <p:nvPr/>
        </p:nvSpPr>
        <p:spPr>
          <a:xfrm>
            <a:off x="2600243" y="36349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2" name="Shape 362"/>
          <p:cNvSpPr/>
          <p:nvPr/>
        </p:nvSpPr>
        <p:spPr>
          <a:xfrm>
            <a:off x="2596425" y="36896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3" name="Shape 363"/>
          <p:cNvSpPr/>
          <p:nvPr/>
        </p:nvSpPr>
        <p:spPr>
          <a:xfrm>
            <a:off x="2600243" y="37473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4" name="Shape 364"/>
          <p:cNvSpPr/>
          <p:nvPr/>
        </p:nvSpPr>
        <p:spPr>
          <a:xfrm>
            <a:off x="6480102" y="1094425"/>
            <a:ext cx="673426" cy="678301"/>
          </a:xfrm>
          <a:custGeom>
            <a:pathLst>
              <a:path extrusionOk="0" h="28910" w="32466">
                <a:moveTo>
                  <a:pt x="29766" y="966"/>
                </a:moveTo>
                <a:cubicBezTo>
                  <a:pt x="23017" y="1608"/>
                  <a:pt x="16259" y="2415"/>
                  <a:pt x="9481" y="2415"/>
                </a:cubicBezTo>
                <a:cubicBezTo>
                  <a:pt x="6739" y="2415"/>
                  <a:pt x="3209" y="959"/>
                  <a:pt x="1271" y="2898"/>
                </a:cubicBezTo>
                <a:cubicBezTo>
                  <a:pt x="-2415" y="6584"/>
                  <a:pt x="3039" y="13179"/>
                  <a:pt x="3686" y="18353"/>
                </a:cubicBezTo>
                <a:cubicBezTo>
                  <a:pt x="4065" y="21388"/>
                  <a:pt x="1141" y="25832"/>
                  <a:pt x="3686" y="27529"/>
                </a:cubicBezTo>
                <a:cubicBezTo>
                  <a:pt x="7178" y="29857"/>
                  <a:pt x="12044" y="28495"/>
                  <a:pt x="16243" y="28495"/>
                </a:cubicBezTo>
                <a:cubicBezTo>
                  <a:pt x="21326" y="28495"/>
                  <a:pt x="27620" y="29191"/>
                  <a:pt x="31215" y="25597"/>
                </a:cubicBezTo>
                <a:cubicBezTo>
                  <a:pt x="33719" y="23092"/>
                  <a:pt x="31567" y="18496"/>
                  <a:pt x="31215" y="14972"/>
                </a:cubicBezTo>
                <a:cubicBezTo>
                  <a:pt x="30717" y="9995"/>
                  <a:pt x="30249" y="5001"/>
                  <a:pt x="30249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5" name="Shape 365"/>
          <p:cNvSpPr/>
          <p:nvPr/>
        </p:nvSpPr>
        <p:spPr>
          <a:xfrm>
            <a:off x="6827040" y="1751678"/>
            <a:ext cx="130221" cy="455994"/>
          </a:xfrm>
          <a:custGeom>
            <a:pathLst>
              <a:path extrusionOk="0" h="19435" w="6278">
                <a:moveTo>
                  <a:pt x="2898" y="0"/>
                </a:moveTo>
                <a:cubicBezTo>
                  <a:pt x="2898" y="4507"/>
                  <a:pt x="2898" y="9015"/>
                  <a:pt x="2898" y="13523"/>
                </a:cubicBezTo>
                <a:cubicBezTo>
                  <a:pt x="2898" y="15293"/>
                  <a:pt x="4150" y="17582"/>
                  <a:pt x="2898" y="18835"/>
                </a:cubicBezTo>
                <a:cubicBezTo>
                  <a:pt x="2008" y="19724"/>
                  <a:pt x="0" y="17677"/>
                  <a:pt x="0" y="16420"/>
                </a:cubicBezTo>
                <a:cubicBezTo>
                  <a:pt x="0" y="14935"/>
                  <a:pt x="1972" y="19787"/>
                  <a:pt x="3381" y="19318"/>
                </a:cubicBezTo>
                <a:cubicBezTo>
                  <a:pt x="5161" y="18724"/>
                  <a:pt x="5236" y="16050"/>
                  <a:pt x="6278" y="1448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6" name="Shape 366"/>
          <p:cNvSpPr/>
          <p:nvPr/>
        </p:nvSpPr>
        <p:spPr>
          <a:xfrm>
            <a:off x="6573507" y="2195812"/>
            <a:ext cx="663158" cy="706503"/>
          </a:xfrm>
          <a:custGeom>
            <a:pathLst>
              <a:path extrusionOk="0" h="30112" w="31971">
                <a:moveTo>
                  <a:pt x="27195" y="1355"/>
                </a:moveTo>
                <a:cubicBezTo>
                  <a:pt x="21882" y="1355"/>
                  <a:pt x="16466" y="2396"/>
                  <a:pt x="11257" y="1355"/>
                </a:cubicBezTo>
                <a:cubicBezTo>
                  <a:pt x="8253" y="754"/>
                  <a:pt x="4531" y="-965"/>
                  <a:pt x="2081" y="872"/>
                </a:cubicBezTo>
                <a:cubicBezTo>
                  <a:pt x="-1277" y="3390"/>
                  <a:pt x="1115" y="9230"/>
                  <a:pt x="1115" y="13429"/>
                </a:cubicBezTo>
                <a:cubicBezTo>
                  <a:pt x="1115" y="17948"/>
                  <a:pt x="-1842" y="24709"/>
                  <a:pt x="2081" y="26952"/>
                </a:cubicBezTo>
                <a:cubicBezTo>
                  <a:pt x="9912" y="31428"/>
                  <a:pt x="21620" y="30989"/>
                  <a:pt x="29126" y="25986"/>
                </a:cubicBezTo>
                <a:cubicBezTo>
                  <a:pt x="35969" y="21423"/>
                  <a:pt x="27678" y="9579"/>
                  <a:pt x="27678" y="1355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7" name="Shape 367"/>
          <p:cNvSpPr/>
          <p:nvPr/>
        </p:nvSpPr>
        <p:spPr>
          <a:xfrm>
            <a:off x="6840399" y="2911279"/>
            <a:ext cx="156938" cy="466176"/>
          </a:xfrm>
          <a:custGeom>
            <a:pathLst>
              <a:path extrusionOk="0" h="19869" w="7566">
                <a:moveTo>
                  <a:pt x="3220" y="19641"/>
                </a:moveTo>
                <a:cubicBezTo>
                  <a:pt x="3220" y="15938"/>
                  <a:pt x="2495" y="12164"/>
                  <a:pt x="3220" y="8533"/>
                </a:cubicBezTo>
                <a:cubicBezTo>
                  <a:pt x="3568" y="6789"/>
                  <a:pt x="3702" y="4998"/>
                  <a:pt x="3702" y="3220"/>
                </a:cubicBezTo>
                <a:cubicBezTo>
                  <a:pt x="3702" y="2415"/>
                  <a:pt x="3702" y="0"/>
                  <a:pt x="3702" y="805"/>
                </a:cubicBezTo>
                <a:cubicBezTo>
                  <a:pt x="3702" y="7083"/>
                  <a:pt x="8723" y="15872"/>
                  <a:pt x="3702" y="19641"/>
                </a:cubicBezTo>
                <a:cubicBezTo>
                  <a:pt x="2594" y="20472"/>
                  <a:pt x="1187" y="18307"/>
                  <a:pt x="322" y="17226"/>
                </a:cubicBezTo>
                <a:cubicBezTo>
                  <a:pt x="-321" y="16421"/>
                  <a:pt x="1706" y="19158"/>
                  <a:pt x="2737" y="19158"/>
                </a:cubicBezTo>
                <a:cubicBezTo>
                  <a:pt x="4701" y="19158"/>
                  <a:pt x="5808" y="16655"/>
                  <a:pt x="7566" y="15777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8" name="Shape 368"/>
          <p:cNvSpPr/>
          <p:nvPr/>
        </p:nvSpPr>
        <p:spPr>
          <a:xfrm>
            <a:off x="6596087" y="3381591"/>
            <a:ext cx="697674" cy="819451"/>
          </a:xfrm>
          <a:custGeom>
            <a:pathLst>
              <a:path extrusionOk="0" h="34926" w="33635">
                <a:moveTo>
                  <a:pt x="29969" y="3459"/>
                </a:moveTo>
                <a:cubicBezTo>
                  <a:pt x="20626" y="3459"/>
                  <a:pt x="9254" y="-3341"/>
                  <a:pt x="1958" y="2493"/>
                </a:cubicBezTo>
                <a:cubicBezTo>
                  <a:pt x="-2346" y="5934"/>
                  <a:pt x="1954" y="13753"/>
                  <a:pt x="3889" y="18914"/>
                </a:cubicBezTo>
                <a:cubicBezTo>
                  <a:pt x="5362" y="22845"/>
                  <a:pt x="1100" y="29593"/>
                  <a:pt x="4855" y="31471"/>
                </a:cubicBezTo>
                <a:cubicBezTo>
                  <a:pt x="13207" y="35647"/>
                  <a:pt x="25396" y="36591"/>
                  <a:pt x="32867" y="30988"/>
                </a:cubicBezTo>
                <a:cubicBezTo>
                  <a:pt x="34161" y="30017"/>
                  <a:pt x="33350" y="27776"/>
                  <a:pt x="33350" y="26158"/>
                </a:cubicBezTo>
                <a:cubicBezTo>
                  <a:pt x="33350" y="18370"/>
                  <a:pt x="30452" y="10763"/>
                  <a:pt x="30452" y="297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9" name="Shape 369"/>
          <p:cNvSpPr/>
          <p:nvPr/>
        </p:nvSpPr>
        <p:spPr>
          <a:xfrm>
            <a:off x="6890411" y="4150240"/>
            <a:ext cx="187077" cy="496842"/>
          </a:xfrm>
          <a:custGeom>
            <a:pathLst>
              <a:path extrusionOk="0" h="21176" w="9019">
                <a:moveTo>
                  <a:pt x="4672" y="19962"/>
                </a:moveTo>
                <a:cubicBezTo>
                  <a:pt x="4672" y="16098"/>
                  <a:pt x="4672" y="12234"/>
                  <a:pt x="4672" y="8371"/>
                </a:cubicBezTo>
                <a:cubicBezTo>
                  <a:pt x="4672" y="6278"/>
                  <a:pt x="4672" y="0"/>
                  <a:pt x="4672" y="2093"/>
                </a:cubicBezTo>
                <a:cubicBezTo>
                  <a:pt x="4672" y="8051"/>
                  <a:pt x="5155" y="14003"/>
                  <a:pt x="5155" y="19962"/>
                </a:cubicBezTo>
                <a:cubicBezTo>
                  <a:pt x="5155" y="20445"/>
                  <a:pt x="5569" y="21176"/>
                  <a:pt x="5155" y="20928"/>
                </a:cubicBezTo>
                <a:cubicBezTo>
                  <a:pt x="3193" y="19750"/>
                  <a:pt x="-808" y="13997"/>
                  <a:pt x="809" y="15615"/>
                </a:cubicBezTo>
                <a:cubicBezTo>
                  <a:pt x="2179" y="16985"/>
                  <a:pt x="3216" y="19479"/>
                  <a:pt x="5155" y="19479"/>
                </a:cubicBezTo>
                <a:cubicBezTo>
                  <a:pt x="6866" y="19479"/>
                  <a:pt x="8253" y="17628"/>
                  <a:pt x="9019" y="16098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0" name="Shape 370"/>
          <p:cNvSpPr/>
          <p:nvPr/>
        </p:nvSpPr>
        <p:spPr>
          <a:xfrm>
            <a:off x="6989872" y="4777241"/>
            <a:ext cx="27505" cy="11332"/>
          </a:xfrm>
          <a:custGeom>
            <a:pathLst>
              <a:path extrusionOk="0" h="483" w="1326">
                <a:moveTo>
                  <a:pt x="1326" y="0"/>
                </a:moveTo>
                <a:cubicBezTo>
                  <a:pt x="1212" y="341"/>
                  <a:pt x="0" y="483"/>
                  <a:pt x="360" y="48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1" name="Shape 371"/>
          <p:cNvSpPr/>
          <p:nvPr/>
        </p:nvSpPr>
        <p:spPr>
          <a:xfrm>
            <a:off x="6989872" y="4913234"/>
            <a:ext cx="17486" cy="22665"/>
          </a:xfrm>
          <a:custGeom>
            <a:pathLst>
              <a:path extrusionOk="0" h="966" w="843">
                <a:moveTo>
                  <a:pt x="843" y="966"/>
                </a:moveTo>
                <a:cubicBezTo>
                  <a:pt x="482" y="966"/>
                  <a:pt x="0" y="0"/>
                  <a:pt x="36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2" name="Shape 372"/>
          <p:cNvSpPr/>
          <p:nvPr/>
        </p:nvSpPr>
        <p:spPr>
          <a:xfrm>
            <a:off x="7007359" y="5083202"/>
            <a:ext cx="10019" cy="33997"/>
          </a:xfrm>
          <a:custGeom>
            <a:pathLst>
              <a:path extrusionOk="0" h="1449" w="483">
                <a:moveTo>
                  <a:pt x="0" y="1449"/>
                </a:moveTo>
                <a:cubicBezTo>
                  <a:pt x="241" y="724"/>
                  <a:pt x="241" y="724"/>
                  <a:pt x="48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3" name="Shape 373"/>
          <p:cNvSpPr txBox="1"/>
          <p:nvPr/>
        </p:nvSpPr>
        <p:spPr>
          <a:xfrm>
            <a:off x="6557484" y="1258962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374" name="Shape 374"/>
          <p:cNvSpPr txBox="1"/>
          <p:nvPr/>
        </p:nvSpPr>
        <p:spPr>
          <a:xfrm>
            <a:off x="6633684" y="2368804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375" name="Shape 375"/>
          <p:cNvSpPr txBox="1"/>
          <p:nvPr/>
        </p:nvSpPr>
        <p:spPr>
          <a:xfrm>
            <a:off x="6699123" y="3631923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Lightning as a System of Secure IOUs</a:t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600797" y="1799279"/>
            <a:ext cx="548275" cy="578225"/>
          </a:xfrm>
          <a:custGeom>
            <a:pathLst>
              <a:path extrusionOk="0" h="23129" w="21931">
                <a:moveTo>
                  <a:pt x="17685" y="2292"/>
                </a:moveTo>
                <a:cubicBezTo>
                  <a:pt x="13185" y="2292"/>
                  <a:pt x="8083" y="-1584"/>
                  <a:pt x="4268" y="801"/>
                </a:cubicBezTo>
                <a:cubicBezTo>
                  <a:pt x="-1357" y="4317"/>
                  <a:pt x="-1043" y="15641"/>
                  <a:pt x="3274" y="20679"/>
                </a:cubicBezTo>
                <a:cubicBezTo>
                  <a:pt x="6872" y="24876"/>
                  <a:pt x="17199" y="23138"/>
                  <a:pt x="19673" y="18194"/>
                </a:cubicBezTo>
                <a:cubicBezTo>
                  <a:pt x="21457" y="14625"/>
                  <a:pt x="23061" y="9457"/>
                  <a:pt x="20667" y="6267"/>
                </a:cubicBezTo>
                <a:cubicBezTo>
                  <a:pt x="19672" y="4942"/>
                  <a:pt x="17685" y="3948"/>
                  <a:pt x="17685" y="229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2" name="Shape 382"/>
          <p:cNvSpPr/>
          <p:nvPr/>
        </p:nvSpPr>
        <p:spPr>
          <a:xfrm>
            <a:off x="3869000" y="2403238"/>
            <a:ext cx="12425" cy="1056025"/>
          </a:xfrm>
          <a:custGeom>
            <a:pathLst>
              <a:path extrusionOk="0" h="42241" w="497">
                <a:moveTo>
                  <a:pt x="497" y="42241"/>
                </a:moveTo>
                <a:cubicBezTo>
                  <a:pt x="497" y="28159"/>
                  <a:pt x="0" y="14081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3" name="Shape 383"/>
          <p:cNvSpPr/>
          <p:nvPr/>
        </p:nvSpPr>
        <p:spPr>
          <a:xfrm>
            <a:off x="3608100" y="3471688"/>
            <a:ext cx="273325" cy="410000"/>
          </a:xfrm>
          <a:custGeom>
            <a:pathLst>
              <a:path extrusionOk="0" h="16400" w="10933">
                <a:moveTo>
                  <a:pt x="10933" y="0"/>
                </a:moveTo>
                <a:cubicBezTo>
                  <a:pt x="5988" y="4326"/>
                  <a:pt x="2938" y="10523"/>
                  <a:pt x="0" y="164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4" name="Shape 384"/>
          <p:cNvSpPr/>
          <p:nvPr/>
        </p:nvSpPr>
        <p:spPr>
          <a:xfrm>
            <a:off x="3931125" y="3459263"/>
            <a:ext cx="198775" cy="422425"/>
          </a:xfrm>
          <a:custGeom>
            <a:pathLst>
              <a:path extrusionOk="0" h="16897" w="7951">
                <a:moveTo>
                  <a:pt x="0" y="0"/>
                </a:moveTo>
                <a:cubicBezTo>
                  <a:pt x="3299" y="5278"/>
                  <a:pt x="5167" y="11329"/>
                  <a:pt x="7951" y="16897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5" name="Shape 385"/>
          <p:cNvSpPr/>
          <p:nvPr/>
        </p:nvSpPr>
        <p:spPr>
          <a:xfrm>
            <a:off x="3533550" y="2564738"/>
            <a:ext cx="360300" cy="273325"/>
          </a:xfrm>
          <a:custGeom>
            <a:pathLst>
              <a:path extrusionOk="0" h="10933" w="14412">
                <a:moveTo>
                  <a:pt x="14412" y="10933"/>
                </a:moveTo>
                <a:cubicBezTo>
                  <a:pt x="8636" y="9200"/>
                  <a:pt x="5393" y="269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6" name="Shape 386"/>
          <p:cNvSpPr/>
          <p:nvPr/>
        </p:nvSpPr>
        <p:spPr>
          <a:xfrm>
            <a:off x="3881425" y="2515038"/>
            <a:ext cx="447250" cy="298175"/>
          </a:xfrm>
          <a:custGeom>
            <a:pathLst>
              <a:path extrusionOk="0" h="11927" w="17890">
                <a:moveTo>
                  <a:pt x="0" y="11927"/>
                </a:moveTo>
                <a:cubicBezTo>
                  <a:pt x="7145" y="11377"/>
                  <a:pt x="14684" y="6410"/>
                  <a:pt x="1789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7" name="Shape 387"/>
          <p:cNvSpPr/>
          <p:nvPr/>
        </p:nvSpPr>
        <p:spPr>
          <a:xfrm>
            <a:off x="3769600" y="2167188"/>
            <a:ext cx="173950" cy="59650"/>
          </a:xfrm>
          <a:custGeom>
            <a:pathLst>
              <a:path extrusionOk="0" h="2386" w="6958">
                <a:moveTo>
                  <a:pt x="6958" y="1988"/>
                </a:moveTo>
                <a:cubicBezTo>
                  <a:pt x="4617" y="2572"/>
                  <a:pt x="0" y="2412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8" name="Shape 388"/>
          <p:cNvSpPr/>
          <p:nvPr/>
        </p:nvSpPr>
        <p:spPr>
          <a:xfrm>
            <a:off x="3726550" y="1975013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955150" y="1975013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341623" y="1806505"/>
            <a:ext cx="498675" cy="503625"/>
          </a:xfrm>
          <a:custGeom>
            <a:pathLst>
              <a:path extrusionOk="0" h="20145" w="19947">
                <a:moveTo>
                  <a:pt x="15402" y="1698"/>
                </a:moveTo>
                <a:cubicBezTo>
                  <a:pt x="10595" y="1698"/>
                  <a:pt x="2883" y="-2223"/>
                  <a:pt x="990" y="2195"/>
                </a:cubicBezTo>
                <a:cubicBezTo>
                  <a:pt x="-1322" y="7590"/>
                  <a:pt x="709" y="16465"/>
                  <a:pt x="5960" y="19091"/>
                </a:cubicBezTo>
                <a:cubicBezTo>
                  <a:pt x="9564" y="20893"/>
                  <a:pt x="15467" y="20327"/>
                  <a:pt x="17887" y="17104"/>
                </a:cubicBezTo>
                <a:cubicBezTo>
                  <a:pt x="21009" y="12943"/>
                  <a:pt x="20603" y="1698"/>
                  <a:pt x="15402" y="1698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1" name="Shape 391"/>
          <p:cNvSpPr/>
          <p:nvPr/>
        </p:nvSpPr>
        <p:spPr>
          <a:xfrm>
            <a:off x="1614850" y="2283788"/>
            <a:ext cx="49700" cy="1254825"/>
          </a:xfrm>
          <a:custGeom>
            <a:pathLst>
              <a:path extrusionOk="0" h="50193" w="1988">
                <a:moveTo>
                  <a:pt x="1988" y="50193"/>
                </a:moveTo>
                <a:cubicBezTo>
                  <a:pt x="1988" y="33448"/>
                  <a:pt x="0" y="16744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2" name="Shape 392"/>
          <p:cNvSpPr/>
          <p:nvPr/>
        </p:nvSpPr>
        <p:spPr>
          <a:xfrm>
            <a:off x="1329100" y="3551038"/>
            <a:ext cx="372725" cy="683325"/>
          </a:xfrm>
          <a:custGeom>
            <a:pathLst>
              <a:path extrusionOk="0" h="27333" w="14909">
                <a:moveTo>
                  <a:pt x="14909" y="0"/>
                </a:moveTo>
                <a:cubicBezTo>
                  <a:pt x="10267" y="9282"/>
                  <a:pt x="4641" y="18050"/>
                  <a:pt x="0" y="27333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3" name="Shape 393"/>
          <p:cNvSpPr/>
          <p:nvPr/>
        </p:nvSpPr>
        <p:spPr>
          <a:xfrm>
            <a:off x="1726675" y="3551038"/>
            <a:ext cx="211200" cy="646050"/>
          </a:xfrm>
          <a:custGeom>
            <a:pathLst>
              <a:path extrusionOk="0" h="25842" w="8448">
                <a:moveTo>
                  <a:pt x="0" y="0"/>
                </a:moveTo>
                <a:cubicBezTo>
                  <a:pt x="2059" y="8825"/>
                  <a:pt x="4395" y="17736"/>
                  <a:pt x="8448" y="2584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4" name="Shape 394"/>
          <p:cNvSpPr/>
          <p:nvPr/>
        </p:nvSpPr>
        <p:spPr>
          <a:xfrm>
            <a:off x="1217300" y="2594388"/>
            <a:ext cx="459675" cy="248475"/>
          </a:xfrm>
          <a:custGeom>
            <a:pathLst>
              <a:path extrusionOk="0" h="9939" w="18387">
                <a:moveTo>
                  <a:pt x="18387" y="9939"/>
                </a:moveTo>
                <a:cubicBezTo>
                  <a:pt x="12033" y="7080"/>
                  <a:pt x="4926" y="4926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5" name="Shape 395"/>
          <p:cNvSpPr/>
          <p:nvPr/>
        </p:nvSpPr>
        <p:spPr>
          <a:xfrm>
            <a:off x="1689400" y="2606813"/>
            <a:ext cx="459675" cy="236050"/>
          </a:xfrm>
          <a:custGeom>
            <a:pathLst>
              <a:path extrusionOk="0" h="9442" w="18387">
                <a:moveTo>
                  <a:pt x="0" y="9442"/>
                </a:moveTo>
                <a:cubicBezTo>
                  <a:pt x="6647" y="7630"/>
                  <a:pt x="12225" y="3082"/>
                  <a:pt x="18387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6" name="Shape 396"/>
          <p:cNvSpPr/>
          <p:nvPr/>
        </p:nvSpPr>
        <p:spPr>
          <a:xfrm>
            <a:off x="1515475" y="2147138"/>
            <a:ext cx="186350" cy="43325"/>
          </a:xfrm>
          <a:custGeom>
            <a:pathLst>
              <a:path extrusionOk="0" h="1733" w="7454">
                <a:moveTo>
                  <a:pt x="0" y="0"/>
                </a:moveTo>
                <a:cubicBezTo>
                  <a:pt x="1378" y="2067"/>
                  <a:pt x="7454" y="2484"/>
                  <a:pt x="7454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7" name="Shape 397"/>
          <p:cNvSpPr/>
          <p:nvPr/>
        </p:nvSpPr>
        <p:spPr>
          <a:xfrm>
            <a:off x="1489800" y="19922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642200" y="1992238"/>
            <a:ext cx="49800" cy="43200"/>
          </a:xfrm>
          <a:prstGeom prst="ellipse">
            <a:avLst/>
          </a:prstGeom>
          <a:solidFill>
            <a:srgbClr val="00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1832700" y="20088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832700" y="19326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756500" y="18564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756500" y="17802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6803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6041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5279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832700" y="2085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4517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375500" y="17040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1299300" y="17802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1299300" y="1856413"/>
            <a:ext cx="114300" cy="99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492759" y="5083202"/>
            <a:ext cx="10019" cy="33997"/>
          </a:xfrm>
          <a:custGeom>
            <a:pathLst>
              <a:path extrusionOk="0" h="1449" w="483">
                <a:moveTo>
                  <a:pt x="0" y="1449"/>
                </a:moveTo>
                <a:cubicBezTo>
                  <a:pt x="241" y="724"/>
                  <a:pt x="241" y="724"/>
                  <a:pt x="48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2" name="Shape 412"/>
          <p:cNvSpPr/>
          <p:nvPr/>
        </p:nvSpPr>
        <p:spPr>
          <a:xfrm>
            <a:off x="2861610" y="18720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3" name="Shape 413"/>
          <p:cNvSpPr/>
          <p:nvPr/>
        </p:nvSpPr>
        <p:spPr>
          <a:xfrm>
            <a:off x="2894182" y="19089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4" name="Shape 414"/>
          <p:cNvSpPr/>
          <p:nvPr/>
        </p:nvSpPr>
        <p:spPr>
          <a:xfrm>
            <a:off x="2906337" y="19342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5" name="Shape 415"/>
          <p:cNvSpPr/>
          <p:nvPr/>
        </p:nvSpPr>
        <p:spPr>
          <a:xfrm>
            <a:off x="2908769" y="19619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6" name="Shape 416"/>
          <p:cNvSpPr/>
          <p:nvPr/>
        </p:nvSpPr>
        <p:spPr>
          <a:xfrm>
            <a:off x="3027932" y="18927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7" name="Shape 417"/>
          <p:cNvSpPr/>
          <p:nvPr/>
        </p:nvSpPr>
        <p:spPr>
          <a:xfrm>
            <a:off x="3023068" y="19365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8" name="Shape 418"/>
          <p:cNvSpPr/>
          <p:nvPr/>
        </p:nvSpPr>
        <p:spPr>
          <a:xfrm>
            <a:off x="3027932" y="19828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19" name="Shape 419"/>
          <p:cNvSpPr/>
          <p:nvPr/>
        </p:nvSpPr>
        <p:spPr>
          <a:xfrm>
            <a:off x="2785410" y="24054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0" name="Shape 420"/>
          <p:cNvSpPr/>
          <p:nvPr/>
        </p:nvSpPr>
        <p:spPr>
          <a:xfrm>
            <a:off x="2817982" y="24423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1" name="Shape 421"/>
          <p:cNvSpPr/>
          <p:nvPr/>
        </p:nvSpPr>
        <p:spPr>
          <a:xfrm>
            <a:off x="2830137" y="24676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2" name="Shape 422"/>
          <p:cNvSpPr/>
          <p:nvPr/>
        </p:nvSpPr>
        <p:spPr>
          <a:xfrm>
            <a:off x="2832569" y="24953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3" name="Shape 423"/>
          <p:cNvSpPr/>
          <p:nvPr/>
        </p:nvSpPr>
        <p:spPr>
          <a:xfrm>
            <a:off x="2951732" y="24261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4" name="Shape 424"/>
          <p:cNvSpPr/>
          <p:nvPr/>
        </p:nvSpPr>
        <p:spPr>
          <a:xfrm>
            <a:off x="2946868" y="24699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5" name="Shape 425"/>
          <p:cNvSpPr/>
          <p:nvPr/>
        </p:nvSpPr>
        <p:spPr>
          <a:xfrm>
            <a:off x="2951732" y="25162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6" name="Shape 426"/>
          <p:cNvSpPr/>
          <p:nvPr/>
        </p:nvSpPr>
        <p:spPr>
          <a:xfrm>
            <a:off x="2861610" y="29388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7" name="Shape 427"/>
          <p:cNvSpPr/>
          <p:nvPr/>
        </p:nvSpPr>
        <p:spPr>
          <a:xfrm>
            <a:off x="2894182" y="29757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8" name="Shape 428"/>
          <p:cNvSpPr/>
          <p:nvPr/>
        </p:nvSpPr>
        <p:spPr>
          <a:xfrm>
            <a:off x="2906337" y="30010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9" name="Shape 429"/>
          <p:cNvSpPr/>
          <p:nvPr/>
        </p:nvSpPr>
        <p:spPr>
          <a:xfrm>
            <a:off x="2908769" y="30287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0" name="Shape 430"/>
          <p:cNvSpPr/>
          <p:nvPr/>
        </p:nvSpPr>
        <p:spPr>
          <a:xfrm>
            <a:off x="3027932" y="29595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1" name="Shape 431"/>
          <p:cNvSpPr/>
          <p:nvPr/>
        </p:nvSpPr>
        <p:spPr>
          <a:xfrm>
            <a:off x="3023068" y="30033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2" name="Shape 432"/>
          <p:cNvSpPr/>
          <p:nvPr/>
        </p:nvSpPr>
        <p:spPr>
          <a:xfrm>
            <a:off x="3027932" y="30496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3" name="Shape 433"/>
          <p:cNvSpPr/>
          <p:nvPr/>
        </p:nvSpPr>
        <p:spPr>
          <a:xfrm>
            <a:off x="3014010" y="3396000"/>
            <a:ext cx="154272" cy="140640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4" name="Shape 434"/>
          <p:cNvSpPr/>
          <p:nvPr/>
        </p:nvSpPr>
        <p:spPr>
          <a:xfrm>
            <a:off x="3046582" y="3432912"/>
            <a:ext cx="89970" cy="6923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5" name="Shape 435"/>
          <p:cNvSpPr/>
          <p:nvPr/>
        </p:nvSpPr>
        <p:spPr>
          <a:xfrm>
            <a:off x="3058737" y="3458292"/>
            <a:ext cx="70520" cy="6923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6" name="Shape 436"/>
          <p:cNvSpPr/>
          <p:nvPr/>
        </p:nvSpPr>
        <p:spPr>
          <a:xfrm>
            <a:off x="3061169" y="3485975"/>
            <a:ext cx="80248" cy="18078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7" name="Shape 437"/>
          <p:cNvSpPr/>
          <p:nvPr/>
        </p:nvSpPr>
        <p:spPr>
          <a:xfrm>
            <a:off x="3180332" y="3416766"/>
            <a:ext cx="94839" cy="21723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8" name="Shape 438"/>
          <p:cNvSpPr/>
          <p:nvPr/>
        </p:nvSpPr>
        <p:spPr>
          <a:xfrm>
            <a:off x="3175468" y="3460599"/>
            <a:ext cx="111858" cy="17103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9" name="Shape 439"/>
          <p:cNvSpPr/>
          <p:nvPr/>
        </p:nvSpPr>
        <p:spPr>
          <a:xfrm>
            <a:off x="3180332" y="3506867"/>
            <a:ext cx="104562" cy="22206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0" name="Shape 440"/>
          <p:cNvSpPr/>
          <p:nvPr/>
        </p:nvSpPr>
        <p:spPr>
          <a:xfrm>
            <a:off x="2457931" y="20850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1" name="Shape 441"/>
          <p:cNvSpPr/>
          <p:nvPr/>
        </p:nvSpPr>
        <p:spPr>
          <a:xfrm>
            <a:off x="2483495" y="21310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2" name="Shape 442"/>
          <p:cNvSpPr/>
          <p:nvPr/>
        </p:nvSpPr>
        <p:spPr>
          <a:xfrm>
            <a:off x="2493036" y="21627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3" name="Shape 443"/>
          <p:cNvSpPr/>
          <p:nvPr/>
        </p:nvSpPr>
        <p:spPr>
          <a:xfrm>
            <a:off x="2494944" y="21972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4" name="Shape 444"/>
          <p:cNvSpPr/>
          <p:nvPr/>
        </p:nvSpPr>
        <p:spPr>
          <a:xfrm>
            <a:off x="2371643" y="21109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5" name="Shape 445"/>
          <p:cNvSpPr/>
          <p:nvPr/>
        </p:nvSpPr>
        <p:spPr>
          <a:xfrm>
            <a:off x="2367825" y="21656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6" name="Shape 446"/>
          <p:cNvSpPr/>
          <p:nvPr/>
        </p:nvSpPr>
        <p:spPr>
          <a:xfrm>
            <a:off x="2371643" y="22233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7" name="Shape 447"/>
          <p:cNvSpPr/>
          <p:nvPr/>
        </p:nvSpPr>
        <p:spPr>
          <a:xfrm>
            <a:off x="2534131" y="26946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8" name="Shape 448"/>
          <p:cNvSpPr/>
          <p:nvPr/>
        </p:nvSpPr>
        <p:spPr>
          <a:xfrm>
            <a:off x="2559695" y="27406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9" name="Shape 449"/>
          <p:cNvSpPr/>
          <p:nvPr/>
        </p:nvSpPr>
        <p:spPr>
          <a:xfrm>
            <a:off x="2569236" y="27723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0" name="Shape 450"/>
          <p:cNvSpPr/>
          <p:nvPr/>
        </p:nvSpPr>
        <p:spPr>
          <a:xfrm>
            <a:off x="2571144" y="28068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1" name="Shape 451"/>
          <p:cNvSpPr/>
          <p:nvPr/>
        </p:nvSpPr>
        <p:spPr>
          <a:xfrm>
            <a:off x="2447843" y="27205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2" name="Shape 452"/>
          <p:cNvSpPr/>
          <p:nvPr/>
        </p:nvSpPr>
        <p:spPr>
          <a:xfrm>
            <a:off x="2444025" y="27752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3" name="Shape 453"/>
          <p:cNvSpPr/>
          <p:nvPr/>
        </p:nvSpPr>
        <p:spPr>
          <a:xfrm>
            <a:off x="2447843" y="28329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4" name="Shape 454"/>
          <p:cNvSpPr/>
          <p:nvPr/>
        </p:nvSpPr>
        <p:spPr>
          <a:xfrm>
            <a:off x="2305531" y="32280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5" name="Shape 455"/>
          <p:cNvSpPr/>
          <p:nvPr/>
        </p:nvSpPr>
        <p:spPr>
          <a:xfrm>
            <a:off x="2331095" y="32740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6" name="Shape 456"/>
          <p:cNvSpPr/>
          <p:nvPr/>
        </p:nvSpPr>
        <p:spPr>
          <a:xfrm>
            <a:off x="2340636" y="33057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7" name="Shape 457"/>
          <p:cNvSpPr/>
          <p:nvPr/>
        </p:nvSpPr>
        <p:spPr>
          <a:xfrm>
            <a:off x="2342544" y="33402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8" name="Shape 458"/>
          <p:cNvSpPr/>
          <p:nvPr/>
        </p:nvSpPr>
        <p:spPr>
          <a:xfrm>
            <a:off x="2219243" y="32539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9" name="Shape 459"/>
          <p:cNvSpPr/>
          <p:nvPr/>
        </p:nvSpPr>
        <p:spPr>
          <a:xfrm>
            <a:off x="2215425" y="33086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0" name="Shape 460"/>
          <p:cNvSpPr/>
          <p:nvPr/>
        </p:nvSpPr>
        <p:spPr>
          <a:xfrm>
            <a:off x="2219243" y="33663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1" name="Shape 461"/>
          <p:cNvSpPr/>
          <p:nvPr/>
        </p:nvSpPr>
        <p:spPr>
          <a:xfrm>
            <a:off x="2686531" y="3609029"/>
            <a:ext cx="121105" cy="175377"/>
          </a:xfrm>
          <a:custGeom>
            <a:pathLst>
              <a:path extrusionOk="0" h="29438" w="30640">
                <a:moveTo>
                  <a:pt x="22889" y="0"/>
                </a:moveTo>
                <a:cubicBezTo>
                  <a:pt x="16443" y="3867"/>
                  <a:pt x="4035" y="-2858"/>
                  <a:pt x="673" y="3864"/>
                </a:cubicBezTo>
                <a:cubicBezTo>
                  <a:pt x="-1276" y="7761"/>
                  <a:pt x="1639" y="12544"/>
                  <a:pt x="1639" y="16903"/>
                </a:cubicBezTo>
                <a:cubicBezTo>
                  <a:pt x="1639" y="20780"/>
                  <a:pt x="-863" y="26761"/>
                  <a:pt x="2605" y="28494"/>
                </a:cubicBezTo>
                <a:cubicBezTo>
                  <a:pt x="6637" y="30508"/>
                  <a:pt x="11620" y="28494"/>
                  <a:pt x="16128" y="28494"/>
                </a:cubicBezTo>
                <a:cubicBezTo>
                  <a:pt x="20341" y="28494"/>
                  <a:pt x="25705" y="30025"/>
                  <a:pt x="28685" y="27046"/>
                </a:cubicBezTo>
                <a:cubicBezTo>
                  <a:pt x="32562" y="23168"/>
                  <a:pt x="29452" y="15826"/>
                  <a:pt x="27719" y="10625"/>
                </a:cubicBezTo>
                <a:cubicBezTo>
                  <a:pt x="26750" y="7719"/>
                  <a:pt x="29401" y="3614"/>
                  <a:pt x="27236" y="1449"/>
                </a:cubicBezTo>
                <a:cubicBezTo>
                  <a:pt x="25638" y="-148"/>
                  <a:pt x="22733" y="1932"/>
                  <a:pt x="20474" y="1932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2" name="Shape 462"/>
          <p:cNvSpPr/>
          <p:nvPr/>
        </p:nvSpPr>
        <p:spPr>
          <a:xfrm>
            <a:off x="2712095" y="3655078"/>
            <a:ext cx="70627" cy="8632"/>
          </a:xfrm>
          <a:custGeom>
            <a:pathLst>
              <a:path extrusionOk="0" h="1449" w="17869">
                <a:moveTo>
                  <a:pt x="0" y="0"/>
                </a:moveTo>
                <a:cubicBezTo>
                  <a:pt x="5669" y="1890"/>
                  <a:pt x="12524" y="-1223"/>
                  <a:pt x="17869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3" name="Shape 463"/>
          <p:cNvSpPr/>
          <p:nvPr/>
        </p:nvSpPr>
        <p:spPr>
          <a:xfrm>
            <a:off x="2721636" y="3686741"/>
            <a:ext cx="55359" cy="8632"/>
          </a:xfrm>
          <a:custGeom>
            <a:pathLst>
              <a:path extrusionOk="0" h="1449" w="14006">
                <a:moveTo>
                  <a:pt x="0" y="0"/>
                </a:moveTo>
                <a:cubicBezTo>
                  <a:pt x="4512" y="1289"/>
                  <a:pt x="9807" y="-650"/>
                  <a:pt x="14006" y="144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4" name="Shape 464"/>
          <p:cNvSpPr/>
          <p:nvPr/>
        </p:nvSpPr>
        <p:spPr>
          <a:xfrm>
            <a:off x="2723544" y="3721276"/>
            <a:ext cx="62995" cy="22543"/>
          </a:xfrm>
          <a:custGeom>
            <a:pathLst>
              <a:path extrusionOk="0" h="3784" w="15938">
                <a:moveTo>
                  <a:pt x="0" y="2415"/>
                </a:moveTo>
                <a:cubicBezTo>
                  <a:pt x="1707" y="2984"/>
                  <a:pt x="3703" y="4186"/>
                  <a:pt x="5313" y="3381"/>
                </a:cubicBezTo>
                <a:cubicBezTo>
                  <a:pt x="6738" y="2668"/>
                  <a:pt x="7100" y="0"/>
                  <a:pt x="8694" y="0"/>
                </a:cubicBezTo>
                <a:cubicBezTo>
                  <a:pt x="11239" y="0"/>
                  <a:pt x="13661" y="3553"/>
                  <a:pt x="15938" y="241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5" name="Shape 465"/>
          <p:cNvSpPr/>
          <p:nvPr/>
        </p:nvSpPr>
        <p:spPr>
          <a:xfrm>
            <a:off x="2600243" y="3634935"/>
            <a:ext cx="74449" cy="27089"/>
          </a:xfrm>
          <a:custGeom>
            <a:pathLst>
              <a:path extrusionOk="0" h="4547" w="18836">
                <a:moveTo>
                  <a:pt x="0" y="0"/>
                </a:moveTo>
                <a:cubicBezTo>
                  <a:pt x="0" y="2165"/>
                  <a:pt x="2819" y="5150"/>
                  <a:pt x="4830" y="4346"/>
                </a:cubicBezTo>
                <a:cubicBezTo>
                  <a:pt x="6534" y="3664"/>
                  <a:pt x="6375" y="0"/>
                  <a:pt x="8211" y="0"/>
                </a:cubicBezTo>
                <a:cubicBezTo>
                  <a:pt x="10447" y="0"/>
                  <a:pt x="11836" y="2837"/>
                  <a:pt x="14006" y="3380"/>
                </a:cubicBezTo>
                <a:cubicBezTo>
                  <a:pt x="15912" y="3856"/>
                  <a:pt x="17445" y="1388"/>
                  <a:pt x="18836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6" name="Shape 466"/>
          <p:cNvSpPr/>
          <p:nvPr/>
        </p:nvSpPr>
        <p:spPr>
          <a:xfrm>
            <a:off x="2596425" y="3689619"/>
            <a:ext cx="87809" cy="21328"/>
          </a:xfrm>
          <a:custGeom>
            <a:pathLst>
              <a:path extrusionOk="0" h="3580" w="22216">
                <a:moveTo>
                  <a:pt x="0" y="0"/>
                </a:moveTo>
                <a:cubicBezTo>
                  <a:pt x="1873" y="3746"/>
                  <a:pt x="8493" y="1498"/>
                  <a:pt x="12557" y="483"/>
                </a:cubicBezTo>
                <a:cubicBezTo>
                  <a:pt x="14652" y="-40"/>
                  <a:pt x="16347" y="4181"/>
                  <a:pt x="18353" y="3380"/>
                </a:cubicBezTo>
                <a:cubicBezTo>
                  <a:pt x="19847" y="2782"/>
                  <a:pt x="20606" y="483"/>
                  <a:pt x="22216" y="483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7" name="Shape 467"/>
          <p:cNvSpPr/>
          <p:nvPr/>
        </p:nvSpPr>
        <p:spPr>
          <a:xfrm>
            <a:off x="2600243" y="3747340"/>
            <a:ext cx="82082" cy="27690"/>
          </a:xfrm>
          <a:custGeom>
            <a:pathLst>
              <a:path extrusionOk="0" h="4648" w="20767">
                <a:moveTo>
                  <a:pt x="20767" y="1905"/>
                </a:moveTo>
                <a:cubicBezTo>
                  <a:pt x="18746" y="894"/>
                  <a:pt x="15603" y="-175"/>
                  <a:pt x="14006" y="1422"/>
                </a:cubicBezTo>
                <a:cubicBezTo>
                  <a:pt x="12579" y="2848"/>
                  <a:pt x="10371" y="5439"/>
                  <a:pt x="8694" y="4320"/>
                </a:cubicBezTo>
                <a:cubicBezTo>
                  <a:pt x="6107" y="2594"/>
                  <a:pt x="1390" y="-1842"/>
                  <a:pt x="0" y="93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8" name="Shape 468"/>
          <p:cNvSpPr/>
          <p:nvPr/>
        </p:nvSpPr>
        <p:spPr>
          <a:xfrm>
            <a:off x="6480102" y="1094425"/>
            <a:ext cx="673426" cy="678301"/>
          </a:xfrm>
          <a:custGeom>
            <a:pathLst>
              <a:path extrusionOk="0" h="28910" w="32466">
                <a:moveTo>
                  <a:pt x="29766" y="966"/>
                </a:moveTo>
                <a:cubicBezTo>
                  <a:pt x="23017" y="1608"/>
                  <a:pt x="16259" y="2415"/>
                  <a:pt x="9481" y="2415"/>
                </a:cubicBezTo>
                <a:cubicBezTo>
                  <a:pt x="6739" y="2415"/>
                  <a:pt x="3209" y="959"/>
                  <a:pt x="1271" y="2898"/>
                </a:cubicBezTo>
                <a:cubicBezTo>
                  <a:pt x="-2415" y="6584"/>
                  <a:pt x="3039" y="13179"/>
                  <a:pt x="3686" y="18353"/>
                </a:cubicBezTo>
                <a:cubicBezTo>
                  <a:pt x="4065" y="21388"/>
                  <a:pt x="1141" y="25832"/>
                  <a:pt x="3686" y="27529"/>
                </a:cubicBezTo>
                <a:cubicBezTo>
                  <a:pt x="7178" y="29857"/>
                  <a:pt x="12044" y="28495"/>
                  <a:pt x="16243" y="28495"/>
                </a:cubicBezTo>
                <a:cubicBezTo>
                  <a:pt x="21326" y="28495"/>
                  <a:pt x="27620" y="29191"/>
                  <a:pt x="31215" y="25597"/>
                </a:cubicBezTo>
                <a:cubicBezTo>
                  <a:pt x="33719" y="23092"/>
                  <a:pt x="31567" y="18496"/>
                  <a:pt x="31215" y="14972"/>
                </a:cubicBezTo>
                <a:cubicBezTo>
                  <a:pt x="30717" y="9995"/>
                  <a:pt x="30249" y="5001"/>
                  <a:pt x="30249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9" name="Shape 469"/>
          <p:cNvSpPr/>
          <p:nvPr/>
        </p:nvSpPr>
        <p:spPr>
          <a:xfrm>
            <a:off x="6827040" y="1751678"/>
            <a:ext cx="130221" cy="455994"/>
          </a:xfrm>
          <a:custGeom>
            <a:pathLst>
              <a:path extrusionOk="0" h="19435" w="6278">
                <a:moveTo>
                  <a:pt x="2898" y="0"/>
                </a:moveTo>
                <a:cubicBezTo>
                  <a:pt x="2898" y="4507"/>
                  <a:pt x="2898" y="9015"/>
                  <a:pt x="2898" y="13523"/>
                </a:cubicBezTo>
                <a:cubicBezTo>
                  <a:pt x="2898" y="15293"/>
                  <a:pt x="4150" y="17582"/>
                  <a:pt x="2898" y="18835"/>
                </a:cubicBezTo>
                <a:cubicBezTo>
                  <a:pt x="2008" y="19724"/>
                  <a:pt x="0" y="17677"/>
                  <a:pt x="0" y="16420"/>
                </a:cubicBezTo>
                <a:cubicBezTo>
                  <a:pt x="0" y="14935"/>
                  <a:pt x="1972" y="19787"/>
                  <a:pt x="3381" y="19318"/>
                </a:cubicBezTo>
                <a:cubicBezTo>
                  <a:pt x="5161" y="18724"/>
                  <a:pt x="5236" y="16050"/>
                  <a:pt x="6278" y="1448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0" name="Shape 470"/>
          <p:cNvSpPr/>
          <p:nvPr/>
        </p:nvSpPr>
        <p:spPr>
          <a:xfrm>
            <a:off x="6573507" y="2195812"/>
            <a:ext cx="663158" cy="706503"/>
          </a:xfrm>
          <a:custGeom>
            <a:pathLst>
              <a:path extrusionOk="0" h="30112" w="31971">
                <a:moveTo>
                  <a:pt x="27195" y="1355"/>
                </a:moveTo>
                <a:cubicBezTo>
                  <a:pt x="21882" y="1355"/>
                  <a:pt x="16466" y="2396"/>
                  <a:pt x="11257" y="1355"/>
                </a:cubicBezTo>
                <a:cubicBezTo>
                  <a:pt x="8253" y="754"/>
                  <a:pt x="4531" y="-965"/>
                  <a:pt x="2081" y="872"/>
                </a:cubicBezTo>
                <a:cubicBezTo>
                  <a:pt x="-1277" y="3390"/>
                  <a:pt x="1115" y="9230"/>
                  <a:pt x="1115" y="13429"/>
                </a:cubicBezTo>
                <a:cubicBezTo>
                  <a:pt x="1115" y="17948"/>
                  <a:pt x="-1842" y="24709"/>
                  <a:pt x="2081" y="26952"/>
                </a:cubicBezTo>
                <a:cubicBezTo>
                  <a:pt x="9912" y="31428"/>
                  <a:pt x="21620" y="30989"/>
                  <a:pt x="29126" y="25986"/>
                </a:cubicBezTo>
                <a:cubicBezTo>
                  <a:pt x="35969" y="21423"/>
                  <a:pt x="27678" y="9579"/>
                  <a:pt x="27678" y="1355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1" name="Shape 471"/>
          <p:cNvSpPr/>
          <p:nvPr/>
        </p:nvSpPr>
        <p:spPr>
          <a:xfrm>
            <a:off x="6840399" y="2911279"/>
            <a:ext cx="156938" cy="466176"/>
          </a:xfrm>
          <a:custGeom>
            <a:pathLst>
              <a:path extrusionOk="0" h="19869" w="7566">
                <a:moveTo>
                  <a:pt x="3220" y="19641"/>
                </a:moveTo>
                <a:cubicBezTo>
                  <a:pt x="3220" y="15938"/>
                  <a:pt x="2495" y="12164"/>
                  <a:pt x="3220" y="8533"/>
                </a:cubicBezTo>
                <a:cubicBezTo>
                  <a:pt x="3568" y="6789"/>
                  <a:pt x="3702" y="4998"/>
                  <a:pt x="3702" y="3220"/>
                </a:cubicBezTo>
                <a:cubicBezTo>
                  <a:pt x="3702" y="2415"/>
                  <a:pt x="3702" y="0"/>
                  <a:pt x="3702" y="805"/>
                </a:cubicBezTo>
                <a:cubicBezTo>
                  <a:pt x="3702" y="7083"/>
                  <a:pt x="8723" y="15872"/>
                  <a:pt x="3702" y="19641"/>
                </a:cubicBezTo>
                <a:cubicBezTo>
                  <a:pt x="2594" y="20472"/>
                  <a:pt x="1187" y="18307"/>
                  <a:pt x="322" y="17226"/>
                </a:cubicBezTo>
                <a:cubicBezTo>
                  <a:pt x="-321" y="16421"/>
                  <a:pt x="1706" y="19158"/>
                  <a:pt x="2737" y="19158"/>
                </a:cubicBezTo>
                <a:cubicBezTo>
                  <a:pt x="4701" y="19158"/>
                  <a:pt x="5808" y="16655"/>
                  <a:pt x="7566" y="15777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2" name="Shape 472"/>
          <p:cNvSpPr/>
          <p:nvPr/>
        </p:nvSpPr>
        <p:spPr>
          <a:xfrm>
            <a:off x="6596087" y="3381591"/>
            <a:ext cx="697674" cy="819451"/>
          </a:xfrm>
          <a:custGeom>
            <a:pathLst>
              <a:path extrusionOk="0" h="34926" w="33635">
                <a:moveTo>
                  <a:pt x="29969" y="3459"/>
                </a:moveTo>
                <a:cubicBezTo>
                  <a:pt x="20626" y="3459"/>
                  <a:pt x="9254" y="-3341"/>
                  <a:pt x="1958" y="2493"/>
                </a:cubicBezTo>
                <a:cubicBezTo>
                  <a:pt x="-2346" y="5934"/>
                  <a:pt x="1954" y="13753"/>
                  <a:pt x="3889" y="18914"/>
                </a:cubicBezTo>
                <a:cubicBezTo>
                  <a:pt x="5362" y="22845"/>
                  <a:pt x="1100" y="29593"/>
                  <a:pt x="4855" y="31471"/>
                </a:cubicBezTo>
                <a:cubicBezTo>
                  <a:pt x="13207" y="35647"/>
                  <a:pt x="25396" y="36591"/>
                  <a:pt x="32867" y="30988"/>
                </a:cubicBezTo>
                <a:cubicBezTo>
                  <a:pt x="34161" y="30017"/>
                  <a:pt x="33350" y="27776"/>
                  <a:pt x="33350" y="26158"/>
                </a:cubicBezTo>
                <a:cubicBezTo>
                  <a:pt x="33350" y="18370"/>
                  <a:pt x="30452" y="10763"/>
                  <a:pt x="30452" y="2976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3" name="Shape 473"/>
          <p:cNvSpPr/>
          <p:nvPr/>
        </p:nvSpPr>
        <p:spPr>
          <a:xfrm>
            <a:off x="6890411" y="4150240"/>
            <a:ext cx="187077" cy="496842"/>
          </a:xfrm>
          <a:custGeom>
            <a:pathLst>
              <a:path extrusionOk="0" h="21176" w="9019">
                <a:moveTo>
                  <a:pt x="4672" y="19962"/>
                </a:moveTo>
                <a:cubicBezTo>
                  <a:pt x="4672" y="16098"/>
                  <a:pt x="4672" y="12234"/>
                  <a:pt x="4672" y="8371"/>
                </a:cubicBezTo>
                <a:cubicBezTo>
                  <a:pt x="4672" y="6278"/>
                  <a:pt x="4672" y="0"/>
                  <a:pt x="4672" y="2093"/>
                </a:cubicBezTo>
                <a:cubicBezTo>
                  <a:pt x="4672" y="8051"/>
                  <a:pt x="5155" y="14003"/>
                  <a:pt x="5155" y="19962"/>
                </a:cubicBezTo>
                <a:cubicBezTo>
                  <a:pt x="5155" y="20445"/>
                  <a:pt x="5569" y="21176"/>
                  <a:pt x="5155" y="20928"/>
                </a:cubicBezTo>
                <a:cubicBezTo>
                  <a:pt x="3193" y="19750"/>
                  <a:pt x="-808" y="13997"/>
                  <a:pt x="809" y="15615"/>
                </a:cubicBezTo>
                <a:cubicBezTo>
                  <a:pt x="2179" y="16985"/>
                  <a:pt x="3216" y="19479"/>
                  <a:pt x="5155" y="19479"/>
                </a:cubicBezTo>
                <a:cubicBezTo>
                  <a:pt x="6866" y="19479"/>
                  <a:pt x="8253" y="17628"/>
                  <a:pt x="9019" y="16098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4" name="Shape 474"/>
          <p:cNvSpPr/>
          <p:nvPr/>
        </p:nvSpPr>
        <p:spPr>
          <a:xfrm>
            <a:off x="6989872" y="4777241"/>
            <a:ext cx="27505" cy="11332"/>
          </a:xfrm>
          <a:custGeom>
            <a:pathLst>
              <a:path extrusionOk="0" h="483" w="1326">
                <a:moveTo>
                  <a:pt x="1326" y="0"/>
                </a:moveTo>
                <a:cubicBezTo>
                  <a:pt x="1212" y="341"/>
                  <a:pt x="0" y="483"/>
                  <a:pt x="360" y="48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5" name="Shape 475"/>
          <p:cNvSpPr/>
          <p:nvPr/>
        </p:nvSpPr>
        <p:spPr>
          <a:xfrm>
            <a:off x="6989872" y="4913234"/>
            <a:ext cx="17486" cy="22665"/>
          </a:xfrm>
          <a:custGeom>
            <a:pathLst>
              <a:path extrusionOk="0" h="966" w="843">
                <a:moveTo>
                  <a:pt x="843" y="966"/>
                </a:moveTo>
                <a:cubicBezTo>
                  <a:pt x="482" y="966"/>
                  <a:pt x="0" y="0"/>
                  <a:pt x="36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6" name="Shape 476"/>
          <p:cNvSpPr/>
          <p:nvPr/>
        </p:nvSpPr>
        <p:spPr>
          <a:xfrm>
            <a:off x="7007359" y="5083202"/>
            <a:ext cx="10019" cy="33997"/>
          </a:xfrm>
          <a:custGeom>
            <a:pathLst>
              <a:path extrusionOk="0" h="1449" w="483">
                <a:moveTo>
                  <a:pt x="0" y="1449"/>
                </a:moveTo>
                <a:cubicBezTo>
                  <a:pt x="241" y="724"/>
                  <a:pt x="241" y="724"/>
                  <a:pt x="483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7" name="Shape 477"/>
          <p:cNvSpPr txBox="1"/>
          <p:nvPr/>
        </p:nvSpPr>
        <p:spPr>
          <a:xfrm>
            <a:off x="6557484" y="1258962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478" name="Shape 478"/>
          <p:cNvSpPr txBox="1"/>
          <p:nvPr/>
        </p:nvSpPr>
        <p:spPr>
          <a:xfrm>
            <a:off x="6633684" y="2368804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479" name="Shape 479"/>
          <p:cNvSpPr txBox="1"/>
          <p:nvPr/>
        </p:nvSpPr>
        <p:spPr>
          <a:xfrm>
            <a:off x="6699123" y="3631923"/>
            <a:ext cx="663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Block</a:t>
            </a:r>
            <a:endParaRPr sz="1200"/>
          </a:p>
        </p:txBody>
      </p:sp>
      <p:sp>
        <p:nvSpPr>
          <p:cNvPr id="480" name="Shape 480"/>
          <p:cNvSpPr/>
          <p:nvPr/>
        </p:nvSpPr>
        <p:spPr>
          <a:xfrm>
            <a:off x="4585675" y="1393851"/>
            <a:ext cx="877850" cy="203925"/>
          </a:xfrm>
          <a:custGeom>
            <a:pathLst>
              <a:path extrusionOk="0" h="8157" w="35114">
                <a:moveTo>
                  <a:pt x="0" y="3811"/>
                </a:moveTo>
                <a:cubicBezTo>
                  <a:pt x="7244" y="3811"/>
                  <a:pt x="14488" y="3811"/>
                  <a:pt x="21733" y="3811"/>
                </a:cubicBezTo>
                <a:cubicBezTo>
                  <a:pt x="25117" y="3811"/>
                  <a:pt x="28491" y="3328"/>
                  <a:pt x="31876" y="3328"/>
                </a:cubicBezTo>
                <a:cubicBezTo>
                  <a:pt x="32841" y="3328"/>
                  <a:pt x="35455" y="4011"/>
                  <a:pt x="34773" y="3328"/>
                </a:cubicBezTo>
                <a:cubicBezTo>
                  <a:pt x="33635" y="2189"/>
                  <a:pt x="30190" y="-1009"/>
                  <a:pt x="30910" y="430"/>
                </a:cubicBezTo>
                <a:cubicBezTo>
                  <a:pt x="30967" y="545"/>
                  <a:pt x="33847" y="4049"/>
                  <a:pt x="33807" y="4294"/>
                </a:cubicBezTo>
                <a:cubicBezTo>
                  <a:pt x="33542" y="5881"/>
                  <a:pt x="31629" y="6717"/>
                  <a:pt x="30910" y="815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1" name="Shape 481"/>
          <p:cNvSpPr/>
          <p:nvPr/>
        </p:nvSpPr>
        <p:spPr>
          <a:xfrm>
            <a:off x="5483564" y="1129023"/>
            <a:ext cx="761100" cy="751975"/>
          </a:xfrm>
          <a:custGeom>
            <a:pathLst>
              <a:path extrusionOk="0" h="30079" w="30444">
                <a:moveTo>
                  <a:pt x="1154" y="1364"/>
                </a:moveTo>
                <a:cubicBezTo>
                  <a:pt x="-297" y="8134"/>
                  <a:pt x="-187" y="15260"/>
                  <a:pt x="671" y="22131"/>
                </a:cubicBezTo>
                <a:cubicBezTo>
                  <a:pt x="890" y="23888"/>
                  <a:pt x="-581" y="26191"/>
                  <a:pt x="671" y="27444"/>
                </a:cubicBezTo>
                <a:cubicBezTo>
                  <a:pt x="5343" y="32116"/>
                  <a:pt x="13904" y="29139"/>
                  <a:pt x="20472" y="28410"/>
                </a:cubicBezTo>
                <a:cubicBezTo>
                  <a:pt x="23549" y="28067"/>
                  <a:pt x="28055" y="29616"/>
                  <a:pt x="29649" y="26961"/>
                </a:cubicBezTo>
                <a:cubicBezTo>
                  <a:pt x="32004" y="23034"/>
                  <a:pt x="28227" y="17907"/>
                  <a:pt x="27234" y="13438"/>
                </a:cubicBezTo>
                <a:cubicBezTo>
                  <a:pt x="26309" y="9277"/>
                  <a:pt x="28862" y="2228"/>
                  <a:pt x="24819" y="881"/>
                </a:cubicBezTo>
                <a:cubicBezTo>
                  <a:pt x="17634" y="-1513"/>
                  <a:pt x="9693" y="1847"/>
                  <a:pt x="2120" y="184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2" name="Shape 482"/>
          <p:cNvSpPr txBox="1"/>
          <p:nvPr/>
        </p:nvSpPr>
        <p:spPr>
          <a:xfrm>
            <a:off x="5520108" y="1291265"/>
            <a:ext cx="697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Funding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Tx</a:t>
            </a:r>
            <a:endParaRPr sz="1000"/>
          </a:p>
        </p:txBody>
      </p:sp>
      <p:sp>
        <p:nvSpPr>
          <p:cNvPr id="483" name="Shape 483"/>
          <p:cNvSpPr/>
          <p:nvPr/>
        </p:nvSpPr>
        <p:spPr>
          <a:xfrm>
            <a:off x="4585675" y="3679851"/>
            <a:ext cx="877850" cy="203925"/>
          </a:xfrm>
          <a:custGeom>
            <a:pathLst>
              <a:path extrusionOk="0" h="8157" w="35114">
                <a:moveTo>
                  <a:pt x="0" y="3811"/>
                </a:moveTo>
                <a:cubicBezTo>
                  <a:pt x="7244" y="3811"/>
                  <a:pt x="14488" y="3811"/>
                  <a:pt x="21733" y="3811"/>
                </a:cubicBezTo>
                <a:cubicBezTo>
                  <a:pt x="25117" y="3811"/>
                  <a:pt x="28491" y="3328"/>
                  <a:pt x="31876" y="3328"/>
                </a:cubicBezTo>
                <a:cubicBezTo>
                  <a:pt x="32841" y="3328"/>
                  <a:pt x="35455" y="4011"/>
                  <a:pt x="34773" y="3328"/>
                </a:cubicBezTo>
                <a:cubicBezTo>
                  <a:pt x="33635" y="2189"/>
                  <a:pt x="30190" y="-1009"/>
                  <a:pt x="30910" y="430"/>
                </a:cubicBezTo>
                <a:cubicBezTo>
                  <a:pt x="30967" y="545"/>
                  <a:pt x="33847" y="4049"/>
                  <a:pt x="33807" y="4294"/>
                </a:cubicBezTo>
                <a:cubicBezTo>
                  <a:pt x="33542" y="5881"/>
                  <a:pt x="31629" y="6717"/>
                  <a:pt x="30910" y="815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4" name="Shape 484"/>
          <p:cNvSpPr/>
          <p:nvPr/>
        </p:nvSpPr>
        <p:spPr>
          <a:xfrm>
            <a:off x="5483564" y="3415023"/>
            <a:ext cx="761100" cy="751975"/>
          </a:xfrm>
          <a:custGeom>
            <a:pathLst>
              <a:path extrusionOk="0" h="30079" w="30444">
                <a:moveTo>
                  <a:pt x="1154" y="1364"/>
                </a:moveTo>
                <a:cubicBezTo>
                  <a:pt x="-297" y="8134"/>
                  <a:pt x="-187" y="15260"/>
                  <a:pt x="671" y="22131"/>
                </a:cubicBezTo>
                <a:cubicBezTo>
                  <a:pt x="890" y="23888"/>
                  <a:pt x="-581" y="26191"/>
                  <a:pt x="671" y="27444"/>
                </a:cubicBezTo>
                <a:cubicBezTo>
                  <a:pt x="5343" y="32116"/>
                  <a:pt x="13904" y="29139"/>
                  <a:pt x="20472" y="28410"/>
                </a:cubicBezTo>
                <a:cubicBezTo>
                  <a:pt x="23549" y="28067"/>
                  <a:pt x="28055" y="29616"/>
                  <a:pt x="29649" y="26961"/>
                </a:cubicBezTo>
                <a:cubicBezTo>
                  <a:pt x="32004" y="23034"/>
                  <a:pt x="28227" y="17907"/>
                  <a:pt x="27234" y="13438"/>
                </a:cubicBezTo>
                <a:cubicBezTo>
                  <a:pt x="26309" y="9277"/>
                  <a:pt x="28862" y="2228"/>
                  <a:pt x="24819" y="881"/>
                </a:cubicBezTo>
                <a:cubicBezTo>
                  <a:pt x="17634" y="-1513"/>
                  <a:pt x="9693" y="1847"/>
                  <a:pt x="2120" y="1847"/>
                </a:cubicBezTo>
              </a:path>
            </a:pathLst>
          </a:custGeom>
          <a:noFill/>
          <a:ln cap="flat" cmpd="sng" w="9525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85" name="Shape 485"/>
          <p:cNvSpPr txBox="1"/>
          <p:nvPr/>
        </p:nvSpPr>
        <p:spPr>
          <a:xfrm>
            <a:off x="5520108" y="3577265"/>
            <a:ext cx="6978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Closing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Tx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311700" y="1152475"/>
            <a:ext cx="33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lncli</a:t>
            </a:r>
            <a:endParaRPr i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Command-line client used to send JSON-RPC requests to </a:t>
            </a:r>
            <a:r>
              <a:rPr i="1" lang="en"/>
              <a:t>lnd </a:t>
            </a:r>
            <a:r>
              <a:rPr lang="en"/>
              <a:t>(written in Golang)</a:t>
            </a:r>
            <a:endParaRPr/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197900" y="1152475"/>
            <a:ext cx="33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lnd</a:t>
            </a:r>
            <a:endParaRPr i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Lightning-aware node which handles channel management, private/public key storage, and peer communication. Used </a:t>
            </a:r>
            <a:r>
              <a:rPr i="1" lang="en"/>
              <a:t>btcd</a:t>
            </a:r>
            <a:r>
              <a:rPr b="1" i="1" lang="en"/>
              <a:t> </a:t>
            </a:r>
            <a:r>
              <a:rPr lang="en"/>
              <a:t>to interact with blockchain (both are written in Golang)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+ install </a:t>
            </a:r>
            <a:r>
              <a:rPr i="1" lang="en"/>
              <a:t>lnd </a:t>
            </a:r>
            <a:r>
              <a:rPr lang="en"/>
              <a:t>+ </a:t>
            </a:r>
            <a:r>
              <a:rPr i="1" lang="en"/>
              <a:t>lncli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https://github.com/lightningnetwork/lnd/blob/master/docs/INSTALL.md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Update!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https://www.youtube.com/watch?v=HPuRMXGdBjo&amp;feature=youtu.be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+ install </a:t>
            </a:r>
            <a:r>
              <a:rPr i="1" lang="en"/>
              <a:t>lnd </a:t>
            </a:r>
            <a:r>
              <a:rPr lang="en"/>
              <a:t>+ </a:t>
            </a:r>
            <a:r>
              <a:rPr i="1" lang="en"/>
              <a:t>lncli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https://github.com/lightningnetwork/lnd/blob/master/docs/INSTALL.md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i="1" lang="en"/>
              <a:t>lnd</a:t>
            </a:r>
            <a:r>
              <a:rPr b="1" i="1" lang="en"/>
              <a:t> </a:t>
            </a:r>
            <a:r>
              <a:rPr lang="en"/>
              <a:t>wallets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lncli create</a:t>
            </a:r>
            <a:endParaRPr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lnccli unlock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+ install </a:t>
            </a:r>
            <a:r>
              <a:rPr i="1" lang="en"/>
              <a:t>lnd </a:t>
            </a:r>
            <a:r>
              <a:rPr lang="en"/>
              <a:t>+ </a:t>
            </a:r>
            <a:r>
              <a:rPr i="1" lang="en"/>
              <a:t>lncli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https://github.com/lightningnetwork/lnd/blob/master/docs/INSTALL.md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i="1" lang="en"/>
              <a:t>lnd</a:t>
            </a:r>
            <a:r>
              <a:rPr b="1" i="1" lang="en"/>
              <a:t> </a:t>
            </a:r>
            <a:r>
              <a:rPr lang="en"/>
              <a:t>wallets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lncli create</a:t>
            </a:r>
            <a:endParaRPr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lnccli unlock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 Wallets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+ install </a:t>
            </a:r>
            <a:r>
              <a:rPr i="1" lang="en"/>
              <a:t>lnd </a:t>
            </a:r>
            <a:r>
              <a:rPr lang="en"/>
              <a:t>+ </a:t>
            </a:r>
            <a:r>
              <a:rPr i="1" lang="en"/>
              <a:t>lncli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https://github.com/lightningnetwork/lnd/blob/master/docs/INSTALL.md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i="1" lang="en"/>
              <a:t>lnd</a:t>
            </a:r>
            <a:r>
              <a:rPr b="1" i="1" lang="en"/>
              <a:t> </a:t>
            </a:r>
            <a:r>
              <a:rPr lang="en"/>
              <a:t>wallets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lncli create</a:t>
            </a:r>
            <a:endParaRPr i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lnccli unlock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 Wallets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Payment Channel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lncli connect 033f05189c200b946097ed0a81e1d47ec1b83ba5343670d1500659ac74be21de51@159.203.125.125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lnccli openchannel --node_key=033f05189c200b946097ed0a81e1d47ec1b83ba5343670d1500659ac74be21de51 --local_amt=100000000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Send funds!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lncli addinvoice --value=1000</a:t>
            </a:r>
            <a:endParaRPr i="1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200"/>
              <a:t>"pay_req": "lntb100u1pdza8wmpp570kl3xp8psz4enjcxrlv66xmssj044hfe37nntd9waq0rwjs0hlqdqqcqzystdrasw9ufy30q9dv9awa0tw2lurm9dgw4updpk4dlx4hz4jugf65454usjmyu9w6vrj6tny7fw4uz56x3x2q6c6q2wgwfq9hapyz4ugqhedxqu"</a:t>
            </a:r>
            <a:endParaRPr i="1" sz="1200"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lncli sendpayment --pay_req=</a:t>
            </a:r>
            <a:r>
              <a:rPr i="1" lang="en" sz="1200"/>
              <a:t>lntb100u1pdza8wmpp570kl3xp8psz4enjcxrlv66xmssj044hfe37nntd9waq0rwjs0hlqdqqcqzystdrasw9ufy30q9dv9awa0tw2lurm9dgw4updpk4dlx4hz4jugf65454usjmyu9w6vrj6tny7fw4uz56x3x2q6c6q2wgwfq9hapyz4ugqhedxqu</a:t>
            </a:r>
            <a:endParaRPr i="1" sz="12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Side-note: Lightning in it’s current form is pull-based, you can’t send funds to nodes without them first requesting you send them (different from underlying Bitcoin way of sending, which is push-based)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Close the channel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lncli closechannel --funding_txid=5fb65faf5ef665284bd82db5077b26d8eb3617cdb7e143a6bbef4e6301b41221 --output_index=0</a:t>
            </a:r>
            <a:endParaRPr i="1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 rot="884478">
            <a:off x="311701" y="1152405"/>
            <a:ext cx="8520558" cy="341637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Demo!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Lightning Look Like?</a:t>
            </a:r>
            <a:endParaRPr/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 rot="884478">
            <a:off x="311701" y="1152405"/>
            <a:ext cx="8520558" cy="341637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Demo!</a:t>
            </a:r>
            <a:endParaRPr sz="6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...come up and talk afterwards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Break...</a:t>
            </a:r>
            <a:endParaRPr/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Lightning Work?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Lightning Work?</a:t>
            </a:r>
            <a:endParaRPr/>
          </a:p>
        </p:txBody>
      </p:sp>
      <p:pic>
        <p:nvPicPr>
          <p:cNvPr id="557" name="Shape 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789125"/>
            <a:ext cx="5758879" cy="43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825"/>
            <a:ext cx="4175201" cy="44535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168300" y="681050"/>
            <a:ext cx="34641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Alex Melville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Software Engineer @BitGo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Digital Nomad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github.com/Melvillian</a:t>
            </a:r>
            <a:endParaRPr sz="2400"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248" y="4160325"/>
            <a:ext cx="790201" cy="4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Lightning Work?</a:t>
            </a:r>
            <a:endParaRPr/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Contracts (Bitcoin SCRIPT language)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Multisignature addresses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Funding transaction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Commitment Transactions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Time-locked Transactions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Revocation Transactions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Time-locked Transactions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 (SCRIPT)</a:t>
            </a:r>
            <a:endParaRPr/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152475"/>
            <a:ext cx="85206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are not what you think they 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Addresses are mini programs which, if upon ending return TRUE, prove ownership of coin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-&gt; scriptPubKey (like a callback)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Ownership -&gt; scriptSig (like arguments to the callback)</a:t>
            </a:r>
            <a:endParaRPr/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2828875"/>
            <a:ext cx="85206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&lt;pubKeyHash&gt; OP_EQUALVERIFY OP_CHECKSIG </a:t>
            </a:r>
            <a:endParaRPr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&lt;sig&gt; &lt;pubKey&gt;</a:t>
            </a:r>
            <a:endParaRPr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Transaction</a:t>
            </a:r>
            <a:endParaRPr/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311700" y="1152475"/>
            <a:ext cx="85206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Used to open/fund the the Alice-Bob channel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and Bob each generate a keypair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Broadcast the transaction to the blockchain, wait for it to confirm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Happens after Commitment transactions are exchanged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2-2 multisig address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2 signatures, one from Alice, one from Bob, in order to be valid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both Alice and Bob must agree before moving any funds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P2SH (Pay to Script Hash) address types</a:t>
            </a:r>
            <a:endParaRPr/>
          </a:p>
          <a:p>
            <a:pPr indent="0" lvl="0" marL="50800" marR="508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2 &lt;alicePubKey&gt; &lt;bobPubKey&gt; 2 OP_CHECKMULTISIG</a:t>
            </a:r>
            <a:endParaRPr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OP_0 &lt;aliceSignature&gt; &lt;bobSignature&gt; 2 &lt;alicePubKey&gt; &lt;bobPubKey&gt; 2 OP_CHECKMULTISIG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Commitment Transaction</a:t>
            </a:r>
            <a:endParaRPr/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5206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Represents the current state of the channel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coin do Alice and Bob have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Protects Alice and Bob from being hurt if either is uncooperative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broadcasted, broadcaster must wait some time before claiming funds, but other channel member can claim their funds immediately</a:t>
            </a:r>
            <a:endParaRPr/>
          </a:p>
          <a:p>
            <a:pPr indent="0" lvl="0" marL="152400" marR="152400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OP_IF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# Penalty transaction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&lt;revocationkey&gt;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OP_ELSE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`to_self_delay`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OP_CSV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OP_DROP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    &lt;local_delayedkey&gt;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OP_ENDIF</a:t>
            </a:r>
            <a:b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Verdana"/>
                <a:ea typeface="Verdana"/>
                <a:cs typeface="Verdana"/>
                <a:sym typeface="Verdana"/>
              </a:rPr>
              <a:t>OP_CHECKSIG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Study</a:t>
            </a:r>
            <a:endParaRPr/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resource list (you will know more than me after watching/reading all of this)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http://dev.lightning.community/resources/</a:t>
            </a:r>
            <a:endParaRPr sz="10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Mid-level explanation of Lightning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accent5"/>
                </a:solidFill>
                <a:hlinkClick r:id="rId3"/>
              </a:rPr>
              <a:t>http://dev.lightning.community/tutorial/01-lncli/index.html</a:t>
            </a:r>
            <a:endParaRPr sz="10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Summaries of major BOLTs (Lightning’s version of BIPs) by core dev Rusty Russell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accent5"/>
                </a:solidFill>
                <a:hlinkClick r:id="rId4"/>
              </a:rPr>
              <a:t>https://medium.com/@rusty_lightning/the-bitcoin-lightning-spec-part-1-8-a7720fb1b4da</a:t>
            </a:r>
            <a:endParaRPr sz="10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Tutorial on how to setup 3 lightning nodes and make payments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http://dev.lightning.community/tutorial/01-lncli/index.html</a:t>
            </a:r>
            <a:endParaRPr sz="10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API docs for </a:t>
            </a:r>
            <a:r>
              <a:rPr i="1" lang="en"/>
              <a:t>lnd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http://api.lightning.community/</a:t>
            </a:r>
            <a:endParaRPr sz="1000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Original Lightning Network Whitepaper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https://lightning.network/lightning-network-paper.pdf</a:t>
            </a:r>
            <a:endParaRPr sz="1000"/>
          </a:p>
          <a:p>
            <a:pPr indent="0" lvl="0" marL="0" rtl="0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</a:t>
            </a:r>
            <a:r>
              <a:rPr lang="en"/>
              <a:t>Future Study</a:t>
            </a:r>
            <a:endParaRPr/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Lightning Developer Blog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accent5"/>
                </a:solidFill>
                <a:hlinkClick r:id="rId3"/>
              </a:rPr>
              <a:t>https://rusty.ozlabs.org/?p=462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Good SO post explaing Lightning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https://bitcoin.stackexchange.com/questions/48283/what-is-the-lightning-network-proposal-what-problem-is-it-trying-to-solve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Transaction Timelock Explanation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100">
                <a:solidFill>
                  <a:schemeClr val="dk1"/>
                </a:solidFill>
              </a:rPr>
              <a:t>https://en.bitcoin.it/wiki/Timelock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2015 Explanation of Lightning Network (useful when trying to understand what’s changed)</a:t>
            </a:r>
            <a:endParaRPr/>
          </a:p>
          <a:p>
            <a:pPr indent="-292100" lvl="0" marL="457200" rtl="0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en" sz="1100">
                <a:solidFill>
                  <a:schemeClr val="dk1"/>
                </a:solidFill>
              </a:rPr>
              <a:t>https://github.com/ElementsProject/lightning/blob/master/doc/deployable-lightning.pdf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Watching</a:t>
            </a:r>
            <a:endParaRPr/>
          </a:p>
        </p:txBody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https://www.youtube.com/watch?v=7FWKc8lM4Ek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immediate problems does Lightning solve?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Lightning allow us to do that we can’t do now?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Lightning?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RPC commands to operating </a:t>
            </a:r>
            <a:r>
              <a:rPr i="1" lang="en"/>
              <a:t>lnd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Lightning work?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use of Lightning: Neutrino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Readings for future study</a:t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Goal: How to use the Lightning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908" y="4212125"/>
            <a:ext cx="623524" cy="84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75" y="4228950"/>
            <a:ext cx="1120466" cy="8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78" y="4325526"/>
            <a:ext cx="1183762" cy="7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5369700" y="1003774"/>
            <a:ext cx="3419700" cy="3240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983950" y="221513"/>
            <a:ext cx="21579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Average: 2000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Peak: 56,000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004275" y="3782250"/>
            <a:ext cx="35700" cy="2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135613" y="2718321"/>
            <a:ext cx="1878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Average: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Peak: 7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452075" y="3782250"/>
            <a:ext cx="97200" cy="29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583413" y="2718321"/>
            <a:ext cx="1878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Average*: 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Peak: 14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3462013" y="2707565"/>
            <a:ext cx="1878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Average: 200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Peak: 400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988" y="4228950"/>
            <a:ext cx="1120466" cy="8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4589424" y="4411037"/>
            <a:ext cx="780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5</a:t>
            </a:r>
            <a:r>
              <a:rPr lang="en" sz="1800">
                <a:solidFill>
                  <a:srgbClr val="FF0000"/>
                </a:solidFill>
              </a:rPr>
              <a:t>0x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3826700" y="3371025"/>
            <a:ext cx="1183800" cy="1041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Scalability: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Transactions per second (TPS)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63" y="1152475"/>
            <a:ext cx="7077022" cy="379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Backlog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scale? 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Removes the need to make on chain transactions for payments.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wallets manage a smart contract with several payment nodes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contract is fully backed by bitcoin, but can be updated locally between the two nodes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Contract updates can be chained so any connected node can pay any other.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75" y="2986105"/>
            <a:ext cx="1456700" cy="18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75" y="3452224"/>
            <a:ext cx="3329001" cy="11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 rot="10800000">
            <a:off x="4106825" y="3813475"/>
            <a:ext cx="823800" cy="47100"/>
          </a:xfrm>
          <a:prstGeom prst="straightConnector1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7038475" y="3307375"/>
            <a:ext cx="16596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Rarely need to talk to him</a:t>
            </a:r>
            <a:endParaRPr b="1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Especially if we know 100% what he will decide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Clients &amp; Contract Enforcement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Light clients are users of the bitcoin ecosystem that do not download and verify the whole blockchain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aspire that light clients do not trust, current wallets work by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Comparing headers with difficulty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Bloom filters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Merkle Trees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ompact block filter headers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Reverses the filter dynamic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Trust model changes when you are managing payment channel contracts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can outsource channel monitoring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9356" l="22918" r="15039" t="15551"/>
          <a:stretch/>
        </p:blipFill>
        <p:spPr>
          <a:xfrm>
            <a:off x="2076775" y="188325"/>
            <a:ext cx="7009673" cy="47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Poon-Dryja Channel: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-211825" y="1017725"/>
            <a:ext cx="27543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side of the channel maintains it’s own version of transactions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