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Shape 9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Shape 10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Shape 10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Shape 10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Shape 10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Shape 10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Shape 10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299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Elliptic Curve Cryptography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Bitcoin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Alex Melville</a:t>
            </a:r>
            <a:endParaRPr sz="21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5F11 78CD D43A 49E9 10D6  D27C 773A E36E 3704 569C</a:t>
            </a:r>
            <a:endParaRPr sz="21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423" y="2603800"/>
            <a:ext cx="1250175" cy="12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598" y="2452650"/>
            <a:ext cx="1533151" cy="144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wants to send an invoice to Bob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5" name="Shape 145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6" name="Shape 146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7" name="Shape 147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8" name="Shape 148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9" name="Shape 149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0" name="Shape 150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1" name="Shape 151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4" name="Shape 154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5" name="Shape 155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6" name="Shape 156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7" name="Shape 157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8" name="Shape 158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9" name="Shape 159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0" name="Shape 160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286208" y="2472350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5" name="Shape 175"/>
          <p:cNvSpPr/>
          <p:nvPr/>
        </p:nvSpPr>
        <p:spPr>
          <a:xfrm>
            <a:off x="4524275" y="2727768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6" name="Shape 176"/>
          <p:cNvSpPr/>
          <p:nvPr/>
        </p:nvSpPr>
        <p:spPr>
          <a:xfrm>
            <a:off x="4511850" y="2929096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7" name="Shape 177"/>
          <p:cNvSpPr/>
          <p:nvPr/>
        </p:nvSpPr>
        <p:spPr>
          <a:xfrm>
            <a:off x="4499425" y="3091927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8" name="Shape 178"/>
          <p:cNvSpPr/>
          <p:nvPr/>
        </p:nvSpPr>
        <p:spPr>
          <a:xfrm>
            <a:off x="3691875" y="2605828"/>
            <a:ext cx="509375" cy="87450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9" name="Shape 179"/>
          <p:cNvSpPr/>
          <p:nvPr/>
        </p:nvSpPr>
        <p:spPr>
          <a:xfrm>
            <a:off x="3667025" y="2787990"/>
            <a:ext cx="496950" cy="176150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0" name="Shape 180"/>
          <p:cNvSpPr/>
          <p:nvPr/>
        </p:nvSpPr>
        <p:spPr>
          <a:xfrm>
            <a:off x="3716725" y="3054961"/>
            <a:ext cx="484525" cy="16432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1" name="Shape 181"/>
          <p:cNvSpPr txBox="1"/>
          <p:nvPr/>
        </p:nvSpPr>
        <p:spPr>
          <a:xfrm>
            <a:off x="3990850" y="3387900"/>
            <a:ext cx="151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rent to account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#79BE667E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7" name="Shape 187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8" name="Shape 188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9" name="Shape 189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0" name="Shape 190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1" name="Shape 191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2" name="Shape 192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3" name="Shape 193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6" name="Shape 196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7" name="Shape 197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8" name="Shape 198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9" name="Shape 199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0" name="Shape 200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1" name="Shape 201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2" name="Shape 202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304308" y="26591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7" name="Shape 217"/>
          <p:cNvSpPr/>
          <p:nvPr/>
        </p:nvSpPr>
        <p:spPr>
          <a:xfrm>
            <a:off x="8542375" y="29145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8" name="Shape 218"/>
          <p:cNvSpPr/>
          <p:nvPr/>
        </p:nvSpPr>
        <p:spPr>
          <a:xfrm>
            <a:off x="8529950" y="31158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9" name="Shape 219"/>
          <p:cNvSpPr/>
          <p:nvPr/>
        </p:nvSpPr>
        <p:spPr>
          <a:xfrm>
            <a:off x="8517525" y="32787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0" name="Shape 220"/>
          <p:cNvSpPr/>
          <p:nvPr/>
        </p:nvSpPr>
        <p:spPr>
          <a:xfrm>
            <a:off x="7242702" y="2182430"/>
            <a:ext cx="163600" cy="152825"/>
          </a:xfrm>
          <a:custGeom>
            <a:pathLst>
              <a:path extrusionOk="0" h="6113" w="6544">
                <a:moveTo>
                  <a:pt x="6544" y="1045"/>
                </a:moveTo>
                <a:cubicBezTo>
                  <a:pt x="4728" y="818"/>
                  <a:pt x="2541" y="-548"/>
                  <a:pt x="1078" y="549"/>
                </a:cubicBezTo>
                <a:cubicBezTo>
                  <a:pt x="-253" y="1547"/>
                  <a:pt x="-163" y="4029"/>
                  <a:pt x="581" y="5518"/>
                </a:cubicBezTo>
                <a:cubicBezTo>
                  <a:pt x="1529" y="7415"/>
                  <a:pt x="5550" y="3663"/>
                  <a:pt x="5550" y="15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1" name="Shape 221"/>
          <p:cNvSpPr/>
          <p:nvPr/>
        </p:nvSpPr>
        <p:spPr>
          <a:xfrm>
            <a:off x="7101280" y="1866331"/>
            <a:ext cx="230475" cy="167625"/>
          </a:xfrm>
          <a:custGeom>
            <a:pathLst>
              <a:path extrusionOk="0" h="6705" w="9219">
                <a:moveTo>
                  <a:pt x="7729" y="769"/>
                </a:moveTo>
                <a:cubicBezTo>
                  <a:pt x="5409" y="769"/>
                  <a:pt x="2411" y="-871"/>
                  <a:pt x="771" y="769"/>
                </a:cubicBezTo>
                <a:cubicBezTo>
                  <a:pt x="-400" y="1940"/>
                  <a:pt x="30" y="4256"/>
                  <a:pt x="771" y="5738"/>
                </a:cubicBezTo>
                <a:cubicBezTo>
                  <a:pt x="2195" y="8587"/>
                  <a:pt x="7792" y="4115"/>
                  <a:pt x="9219" y="126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2" name="Shape 222"/>
          <p:cNvSpPr/>
          <p:nvPr/>
        </p:nvSpPr>
        <p:spPr>
          <a:xfrm>
            <a:off x="6376859" y="948604"/>
            <a:ext cx="1164925" cy="871025"/>
          </a:xfrm>
          <a:custGeom>
            <a:pathLst>
              <a:path extrusionOk="0" h="34841" w="46597">
                <a:moveTo>
                  <a:pt x="28754" y="26545"/>
                </a:moveTo>
                <a:cubicBezTo>
                  <a:pt x="25242" y="30641"/>
                  <a:pt x="18615" y="32684"/>
                  <a:pt x="13349" y="31514"/>
                </a:cubicBezTo>
                <a:cubicBezTo>
                  <a:pt x="10433" y="30866"/>
                  <a:pt x="8791" y="25820"/>
                  <a:pt x="5894" y="26545"/>
                </a:cubicBezTo>
                <a:cubicBezTo>
                  <a:pt x="4871" y="26800"/>
                  <a:pt x="5279" y="28619"/>
                  <a:pt x="4403" y="28035"/>
                </a:cubicBezTo>
                <a:cubicBezTo>
                  <a:pt x="1321" y="25980"/>
                  <a:pt x="5035" y="14482"/>
                  <a:pt x="2416" y="17102"/>
                </a:cubicBezTo>
                <a:cubicBezTo>
                  <a:pt x="1154" y="18363"/>
                  <a:pt x="-833" y="13394"/>
                  <a:pt x="428" y="12133"/>
                </a:cubicBezTo>
                <a:cubicBezTo>
                  <a:pt x="2059" y="10501"/>
                  <a:pt x="5042" y="11032"/>
                  <a:pt x="6888" y="9648"/>
                </a:cubicBezTo>
                <a:cubicBezTo>
                  <a:pt x="8915" y="8127"/>
                  <a:pt x="7245" y="4460"/>
                  <a:pt x="8379" y="2194"/>
                </a:cubicBezTo>
                <a:cubicBezTo>
                  <a:pt x="8990" y="972"/>
                  <a:pt x="11133" y="3798"/>
                  <a:pt x="12355" y="3188"/>
                </a:cubicBezTo>
                <a:cubicBezTo>
                  <a:pt x="19048" y="-158"/>
                  <a:pt x="27522" y="-855"/>
                  <a:pt x="34718" y="1200"/>
                </a:cubicBezTo>
                <a:cubicBezTo>
                  <a:pt x="39003" y="2424"/>
                  <a:pt x="41041" y="7534"/>
                  <a:pt x="43663" y="11139"/>
                </a:cubicBezTo>
                <a:cubicBezTo>
                  <a:pt x="44840" y="12757"/>
                  <a:pt x="47563" y="15190"/>
                  <a:pt x="46148" y="16605"/>
                </a:cubicBezTo>
                <a:cubicBezTo>
                  <a:pt x="45796" y="16956"/>
                  <a:pt x="45429" y="16191"/>
                  <a:pt x="45154" y="16605"/>
                </a:cubicBezTo>
                <a:cubicBezTo>
                  <a:pt x="44418" y="17707"/>
                  <a:pt x="45889" y="19478"/>
                  <a:pt x="45154" y="20581"/>
                </a:cubicBezTo>
                <a:cubicBezTo>
                  <a:pt x="44321" y="21829"/>
                  <a:pt x="41351" y="19736"/>
                  <a:pt x="40681" y="21078"/>
                </a:cubicBezTo>
                <a:cubicBezTo>
                  <a:pt x="39315" y="23809"/>
                  <a:pt x="44034" y="27291"/>
                  <a:pt x="42669" y="30023"/>
                </a:cubicBezTo>
                <a:cubicBezTo>
                  <a:pt x="41051" y="33258"/>
                  <a:pt x="35842" y="32764"/>
                  <a:pt x="32233" y="33005"/>
                </a:cubicBezTo>
                <a:cubicBezTo>
                  <a:pt x="22793" y="33634"/>
                  <a:pt x="29621" y="29155"/>
                  <a:pt x="27263" y="31514"/>
                </a:cubicBezTo>
                <a:cubicBezTo>
                  <a:pt x="26677" y="32099"/>
                  <a:pt x="27848" y="33413"/>
                  <a:pt x="27263" y="33999"/>
                </a:cubicBezTo>
                <a:cubicBezTo>
                  <a:pt x="25299" y="35962"/>
                  <a:pt x="20553" y="33997"/>
                  <a:pt x="19312" y="3151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3" name="Shape 223"/>
          <p:cNvSpPr txBox="1"/>
          <p:nvPr/>
        </p:nvSpPr>
        <p:spPr>
          <a:xfrm>
            <a:off x="6728850" y="1112263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OK!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Mallory</a:t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0" name="Shape 230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1" name="Shape 231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2" name="Shape 232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3" name="Shape 233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4" name="Shape 234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5" name="Shape 235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6" name="Shape 236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9" name="Shape 239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0" name="Shape 240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1" name="Shape 241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2" name="Shape 242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3" name="Shape 243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4" name="Shape 244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5" name="Shape 245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4499850" y="523600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Mallory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4775809" y="1641850"/>
            <a:ext cx="67400" cy="1229975"/>
          </a:xfrm>
          <a:custGeom>
            <a:pathLst>
              <a:path extrusionOk="0" h="49199" w="2696">
                <a:moveTo>
                  <a:pt x="2696" y="49199"/>
                </a:moveTo>
                <a:cubicBezTo>
                  <a:pt x="2696" y="37929"/>
                  <a:pt x="1702" y="26675"/>
                  <a:pt x="1702" y="15406"/>
                </a:cubicBezTo>
                <a:cubicBezTo>
                  <a:pt x="1702" y="10270"/>
                  <a:pt x="-1929" y="3631"/>
                  <a:pt x="1702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1" name="Shape 261"/>
          <p:cNvSpPr/>
          <p:nvPr/>
        </p:nvSpPr>
        <p:spPr>
          <a:xfrm>
            <a:off x="4594713" y="2834550"/>
            <a:ext cx="273350" cy="422400"/>
          </a:xfrm>
          <a:custGeom>
            <a:pathLst>
              <a:path extrusionOk="0" h="16896" w="10934">
                <a:moveTo>
                  <a:pt x="10934" y="0"/>
                </a:moveTo>
                <a:cubicBezTo>
                  <a:pt x="7753" y="5906"/>
                  <a:pt x="3000" y="10895"/>
                  <a:pt x="0" y="1689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2" name="Shape 262"/>
          <p:cNvSpPr/>
          <p:nvPr/>
        </p:nvSpPr>
        <p:spPr>
          <a:xfrm>
            <a:off x="4880463" y="2871825"/>
            <a:ext cx="198800" cy="409975"/>
          </a:xfrm>
          <a:custGeom>
            <a:pathLst>
              <a:path extrusionOk="0" h="16399" w="7952">
                <a:moveTo>
                  <a:pt x="0" y="0"/>
                </a:moveTo>
                <a:cubicBezTo>
                  <a:pt x="1745" y="5818"/>
                  <a:pt x="5235" y="10965"/>
                  <a:pt x="7952" y="16399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3" name="Shape 263"/>
          <p:cNvSpPr/>
          <p:nvPr/>
        </p:nvSpPr>
        <p:spPr>
          <a:xfrm>
            <a:off x="4804263" y="1753675"/>
            <a:ext cx="276650" cy="385125"/>
          </a:xfrm>
          <a:custGeom>
            <a:pathLst>
              <a:path extrusionOk="0" h="15405" w="11066">
                <a:moveTo>
                  <a:pt x="0" y="15405"/>
                </a:moveTo>
                <a:cubicBezTo>
                  <a:pt x="5667" y="12885"/>
                  <a:pt x="13210" y="5547"/>
                  <a:pt x="1043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4" name="Shape 264"/>
          <p:cNvSpPr/>
          <p:nvPr/>
        </p:nvSpPr>
        <p:spPr>
          <a:xfrm>
            <a:off x="4718963" y="1356100"/>
            <a:ext cx="273325" cy="152975"/>
          </a:xfrm>
          <a:custGeom>
            <a:pathLst>
              <a:path extrusionOk="0" h="6119" w="10933">
                <a:moveTo>
                  <a:pt x="0" y="0"/>
                </a:moveTo>
                <a:cubicBezTo>
                  <a:pt x="523" y="3666"/>
                  <a:pt x="8282" y="8283"/>
                  <a:pt x="9939" y="4970"/>
                </a:cubicBezTo>
                <a:cubicBezTo>
                  <a:pt x="10536" y="3775"/>
                  <a:pt x="11380" y="1938"/>
                  <a:pt x="10436" y="994"/>
                </a:cubicBezTo>
                <a:cubicBezTo>
                  <a:pt x="9850" y="408"/>
                  <a:pt x="9634" y="2522"/>
                  <a:pt x="8945" y="2982"/>
                </a:cubicBezTo>
                <a:cubicBezTo>
                  <a:pt x="6671" y="4497"/>
                  <a:pt x="3437" y="2215"/>
                  <a:pt x="994" y="99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5" name="Shape 265"/>
          <p:cNvSpPr/>
          <p:nvPr/>
        </p:nvSpPr>
        <p:spPr>
          <a:xfrm>
            <a:off x="4767013" y="12061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919413" y="12061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756238" y="1120050"/>
            <a:ext cx="74550" cy="49700"/>
          </a:xfrm>
          <a:custGeom>
            <a:pathLst>
              <a:path extrusionOk="0" h="1988" w="2982">
                <a:moveTo>
                  <a:pt x="0" y="0"/>
                </a:moveTo>
                <a:cubicBezTo>
                  <a:pt x="993" y="662"/>
                  <a:pt x="1988" y="1325"/>
                  <a:pt x="2982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8" name="Shape 268"/>
          <p:cNvSpPr/>
          <p:nvPr/>
        </p:nvSpPr>
        <p:spPr>
          <a:xfrm>
            <a:off x="4930163" y="1132475"/>
            <a:ext cx="111825" cy="49700"/>
          </a:xfrm>
          <a:custGeom>
            <a:pathLst>
              <a:path extrusionOk="0" h="1988" w="4473">
                <a:moveTo>
                  <a:pt x="4473" y="0"/>
                </a:moveTo>
                <a:cubicBezTo>
                  <a:pt x="2890" y="395"/>
                  <a:pt x="1459" y="1258"/>
                  <a:pt x="0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9" name="Shape 269"/>
          <p:cNvSpPr/>
          <p:nvPr/>
        </p:nvSpPr>
        <p:spPr>
          <a:xfrm>
            <a:off x="4445638" y="1865475"/>
            <a:ext cx="397575" cy="260900"/>
          </a:xfrm>
          <a:custGeom>
            <a:pathLst>
              <a:path extrusionOk="0" h="10436" w="15903">
                <a:moveTo>
                  <a:pt x="15903" y="10436"/>
                </a:moveTo>
                <a:cubicBezTo>
                  <a:pt x="9648" y="9393"/>
                  <a:pt x="2835" y="567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0" name="Shape 270"/>
          <p:cNvSpPr/>
          <p:nvPr/>
        </p:nvSpPr>
        <p:spPr>
          <a:xfrm>
            <a:off x="4499848" y="976205"/>
            <a:ext cx="710350" cy="665650"/>
          </a:xfrm>
          <a:custGeom>
            <a:pathLst>
              <a:path extrusionOk="0" h="26626" w="28414">
                <a:moveTo>
                  <a:pt x="11747" y="26626"/>
                </a:moveTo>
                <a:cubicBezTo>
                  <a:pt x="6805" y="26626"/>
                  <a:pt x="4847" y="19433"/>
                  <a:pt x="2305" y="15196"/>
                </a:cubicBezTo>
                <a:cubicBezTo>
                  <a:pt x="981" y="12990"/>
                  <a:pt x="-638" y="10129"/>
                  <a:pt x="317" y="7742"/>
                </a:cubicBezTo>
                <a:cubicBezTo>
                  <a:pt x="3275" y="346"/>
                  <a:pt x="15449" y="-1147"/>
                  <a:pt x="23177" y="784"/>
                </a:cubicBezTo>
                <a:cubicBezTo>
                  <a:pt x="29496" y="2363"/>
                  <a:pt x="29570" y="14955"/>
                  <a:pt x="25662" y="20166"/>
                </a:cubicBezTo>
                <a:cubicBezTo>
                  <a:pt x="22503" y="24377"/>
                  <a:pt x="16514" y="26626"/>
                  <a:pt x="11250" y="2662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1" name="Shape 271"/>
          <p:cNvSpPr/>
          <p:nvPr/>
        </p:nvSpPr>
        <p:spPr>
          <a:xfrm>
            <a:off x="2883883" y="29697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2" name="Shape 272"/>
          <p:cNvSpPr/>
          <p:nvPr/>
        </p:nvSpPr>
        <p:spPr>
          <a:xfrm>
            <a:off x="3121950" y="32251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3" name="Shape 273"/>
          <p:cNvSpPr/>
          <p:nvPr/>
        </p:nvSpPr>
        <p:spPr>
          <a:xfrm>
            <a:off x="3109525" y="34264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4" name="Shape 274"/>
          <p:cNvSpPr/>
          <p:nvPr/>
        </p:nvSpPr>
        <p:spPr>
          <a:xfrm>
            <a:off x="3097100" y="35893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5" name="Shape 275"/>
          <p:cNvSpPr/>
          <p:nvPr/>
        </p:nvSpPr>
        <p:spPr>
          <a:xfrm>
            <a:off x="2289550" y="3103203"/>
            <a:ext cx="509375" cy="87450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6" name="Shape 276"/>
          <p:cNvSpPr/>
          <p:nvPr/>
        </p:nvSpPr>
        <p:spPr>
          <a:xfrm>
            <a:off x="2264700" y="3285365"/>
            <a:ext cx="496950" cy="176150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7" name="Shape 277"/>
          <p:cNvSpPr/>
          <p:nvPr/>
        </p:nvSpPr>
        <p:spPr>
          <a:xfrm>
            <a:off x="2314400" y="3552336"/>
            <a:ext cx="484525" cy="16432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3" name="Shape 283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4" name="Shape 284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5" name="Shape 285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6" name="Shape 286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7" name="Shape 287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8" name="Shape 288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9" name="Shape 289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2" name="Shape 292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3" name="Shape 293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4" name="Shape 294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5" name="Shape 295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6" name="Shape 296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7" name="Shape 297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8" name="Shape 298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242409" y="2861050"/>
            <a:ext cx="67400" cy="1229975"/>
          </a:xfrm>
          <a:custGeom>
            <a:pathLst>
              <a:path extrusionOk="0" h="49199" w="2696">
                <a:moveTo>
                  <a:pt x="2696" y="49199"/>
                </a:moveTo>
                <a:cubicBezTo>
                  <a:pt x="2696" y="37929"/>
                  <a:pt x="1702" y="26675"/>
                  <a:pt x="1702" y="15406"/>
                </a:cubicBezTo>
                <a:cubicBezTo>
                  <a:pt x="1702" y="10270"/>
                  <a:pt x="-1929" y="3631"/>
                  <a:pt x="1702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3" name="Shape 313"/>
          <p:cNvSpPr/>
          <p:nvPr/>
        </p:nvSpPr>
        <p:spPr>
          <a:xfrm>
            <a:off x="4061313" y="4053750"/>
            <a:ext cx="273350" cy="422400"/>
          </a:xfrm>
          <a:custGeom>
            <a:pathLst>
              <a:path extrusionOk="0" h="16896" w="10934">
                <a:moveTo>
                  <a:pt x="10934" y="0"/>
                </a:moveTo>
                <a:cubicBezTo>
                  <a:pt x="7753" y="5906"/>
                  <a:pt x="3000" y="10895"/>
                  <a:pt x="0" y="1689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4" name="Shape 314"/>
          <p:cNvSpPr/>
          <p:nvPr/>
        </p:nvSpPr>
        <p:spPr>
          <a:xfrm>
            <a:off x="4347063" y="4091025"/>
            <a:ext cx="198800" cy="409975"/>
          </a:xfrm>
          <a:custGeom>
            <a:pathLst>
              <a:path extrusionOk="0" h="16399" w="7952">
                <a:moveTo>
                  <a:pt x="0" y="0"/>
                </a:moveTo>
                <a:cubicBezTo>
                  <a:pt x="1745" y="5818"/>
                  <a:pt x="5235" y="10965"/>
                  <a:pt x="7952" y="16399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5" name="Shape 315"/>
          <p:cNvSpPr/>
          <p:nvPr/>
        </p:nvSpPr>
        <p:spPr>
          <a:xfrm>
            <a:off x="4270863" y="2972875"/>
            <a:ext cx="276650" cy="385125"/>
          </a:xfrm>
          <a:custGeom>
            <a:pathLst>
              <a:path extrusionOk="0" h="15405" w="11066">
                <a:moveTo>
                  <a:pt x="0" y="15405"/>
                </a:moveTo>
                <a:cubicBezTo>
                  <a:pt x="5667" y="12885"/>
                  <a:pt x="13210" y="5547"/>
                  <a:pt x="1043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6" name="Shape 316"/>
          <p:cNvSpPr/>
          <p:nvPr/>
        </p:nvSpPr>
        <p:spPr>
          <a:xfrm>
            <a:off x="4185563" y="2575300"/>
            <a:ext cx="273325" cy="152975"/>
          </a:xfrm>
          <a:custGeom>
            <a:pathLst>
              <a:path extrusionOk="0" h="6119" w="10933">
                <a:moveTo>
                  <a:pt x="0" y="0"/>
                </a:moveTo>
                <a:cubicBezTo>
                  <a:pt x="523" y="3666"/>
                  <a:pt x="8282" y="8283"/>
                  <a:pt x="9939" y="4970"/>
                </a:cubicBezTo>
                <a:cubicBezTo>
                  <a:pt x="10536" y="3775"/>
                  <a:pt x="11380" y="1938"/>
                  <a:pt x="10436" y="994"/>
                </a:cubicBezTo>
                <a:cubicBezTo>
                  <a:pt x="9850" y="408"/>
                  <a:pt x="9634" y="2522"/>
                  <a:pt x="8945" y="2982"/>
                </a:cubicBezTo>
                <a:cubicBezTo>
                  <a:pt x="6671" y="4497"/>
                  <a:pt x="3437" y="2215"/>
                  <a:pt x="994" y="99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7" name="Shape 317"/>
          <p:cNvSpPr/>
          <p:nvPr/>
        </p:nvSpPr>
        <p:spPr>
          <a:xfrm>
            <a:off x="4233613" y="24253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386013" y="24253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222838" y="2339250"/>
            <a:ext cx="74550" cy="49700"/>
          </a:xfrm>
          <a:custGeom>
            <a:pathLst>
              <a:path extrusionOk="0" h="1988" w="2982">
                <a:moveTo>
                  <a:pt x="0" y="0"/>
                </a:moveTo>
                <a:cubicBezTo>
                  <a:pt x="993" y="662"/>
                  <a:pt x="1988" y="1325"/>
                  <a:pt x="2982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0" name="Shape 320"/>
          <p:cNvSpPr/>
          <p:nvPr/>
        </p:nvSpPr>
        <p:spPr>
          <a:xfrm>
            <a:off x="4396763" y="2351675"/>
            <a:ext cx="111825" cy="49700"/>
          </a:xfrm>
          <a:custGeom>
            <a:pathLst>
              <a:path extrusionOk="0" h="1988" w="4473">
                <a:moveTo>
                  <a:pt x="4473" y="0"/>
                </a:moveTo>
                <a:cubicBezTo>
                  <a:pt x="2890" y="395"/>
                  <a:pt x="1459" y="1258"/>
                  <a:pt x="0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1" name="Shape 321"/>
          <p:cNvSpPr/>
          <p:nvPr/>
        </p:nvSpPr>
        <p:spPr>
          <a:xfrm>
            <a:off x="3912238" y="3084675"/>
            <a:ext cx="397575" cy="260900"/>
          </a:xfrm>
          <a:custGeom>
            <a:pathLst>
              <a:path extrusionOk="0" h="10436" w="15903">
                <a:moveTo>
                  <a:pt x="15903" y="10436"/>
                </a:moveTo>
                <a:cubicBezTo>
                  <a:pt x="9648" y="9393"/>
                  <a:pt x="2835" y="567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2" name="Shape 322"/>
          <p:cNvSpPr/>
          <p:nvPr/>
        </p:nvSpPr>
        <p:spPr>
          <a:xfrm>
            <a:off x="3966448" y="2195405"/>
            <a:ext cx="710350" cy="665650"/>
          </a:xfrm>
          <a:custGeom>
            <a:pathLst>
              <a:path extrusionOk="0" h="26626" w="28414">
                <a:moveTo>
                  <a:pt x="11747" y="26626"/>
                </a:moveTo>
                <a:cubicBezTo>
                  <a:pt x="6805" y="26626"/>
                  <a:pt x="4847" y="19433"/>
                  <a:pt x="2305" y="15196"/>
                </a:cubicBezTo>
                <a:cubicBezTo>
                  <a:pt x="981" y="12990"/>
                  <a:pt x="-638" y="10129"/>
                  <a:pt x="317" y="7742"/>
                </a:cubicBezTo>
                <a:cubicBezTo>
                  <a:pt x="3275" y="346"/>
                  <a:pt x="15449" y="-1147"/>
                  <a:pt x="23177" y="784"/>
                </a:cubicBezTo>
                <a:cubicBezTo>
                  <a:pt x="29496" y="2363"/>
                  <a:pt x="29570" y="14955"/>
                  <a:pt x="25662" y="20166"/>
                </a:cubicBezTo>
                <a:cubicBezTo>
                  <a:pt x="22503" y="24377"/>
                  <a:pt x="16514" y="26626"/>
                  <a:pt x="11250" y="2662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3" name="Shape 323"/>
          <p:cNvSpPr/>
          <p:nvPr/>
        </p:nvSpPr>
        <p:spPr>
          <a:xfrm>
            <a:off x="3010258" y="2780487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4" name="Shape 324"/>
          <p:cNvSpPr/>
          <p:nvPr/>
        </p:nvSpPr>
        <p:spPr>
          <a:xfrm>
            <a:off x="3248325" y="3035906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5" name="Shape 325"/>
          <p:cNvSpPr/>
          <p:nvPr/>
        </p:nvSpPr>
        <p:spPr>
          <a:xfrm>
            <a:off x="3235900" y="3237234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6" name="Shape 326"/>
          <p:cNvSpPr/>
          <p:nvPr/>
        </p:nvSpPr>
        <p:spPr>
          <a:xfrm>
            <a:off x="3223475" y="3400065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 replace Alice’s message with her own</a:t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3" name="Shape 333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4" name="Shape 334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5" name="Shape 335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6" name="Shape 336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7" name="Shape 337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8" name="Shape 338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9" name="Shape 339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2" name="Shape 342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3" name="Shape 343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4" name="Shape 344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5" name="Shape 345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6" name="Shape 346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7" name="Shape 347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8" name="Shape 348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242409" y="2861050"/>
            <a:ext cx="67400" cy="1229975"/>
          </a:xfrm>
          <a:custGeom>
            <a:pathLst>
              <a:path extrusionOk="0" h="49199" w="2696">
                <a:moveTo>
                  <a:pt x="2696" y="49199"/>
                </a:moveTo>
                <a:cubicBezTo>
                  <a:pt x="2696" y="37929"/>
                  <a:pt x="1702" y="26675"/>
                  <a:pt x="1702" y="15406"/>
                </a:cubicBezTo>
                <a:cubicBezTo>
                  <a:pt x="1702" y="10270"/>
                  <a:pt x="-1929" y="3631"/>
                  <a:pt x="1702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3" name="Shape 363"/>
          <p:cNvSpPr/>
          <p:nvPr/>
        </p:nvSpPr>
        <p:spPr>
          <a:xfrm>
            <a:off x="4061313" y="4053750"/>
            <a:ext cx="273350" cy="422400"/>
          </a:xfrm>
          <a:custGeom>
            <a:pathLst>
              <a:path extrusionOk="0" h="16896" w="10934">
                <a:moveTo>
                  <a:pt x="10934" y="0"/>
                </a:moveTo>
                <a:cubicBezTo>
                  <a:pt x="7753" y="5906"/>
                  <a:pt x="3000" y="10895"/>
                  <a:pt x="0" y="1689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4" name="Shape 364"/>
          <p:cNvSpPr/>
          <p:nvPr/>
        </p:nvSpPr>
        <p:spPr>
          <a:xfrm>
            <a:off x="4347063" y="4091025"/>
            <a:ext cx="198800" cy="409975"/>
          </a:xfrm>
          <a:custGeom>
            <a:pathLst>
              <a:path extrusionOk="0" h="16399" w="7952">
                <a:moveTo>
                  <a:pt x="0" y="0"/>
                </a:moveTo>
                <a:cubicBezTo>
                  <a:pt x="1745" y="5818"/>
                  <a:pt x="5235" y="10965"/>
                  <a:pt x="7952" y="16399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5" name="Shape 365"/>
          <p:cNvSpPr/>
          <p:nvPr/>
        </p:nvSpPr>
        <p:spPr>
          <a:xfrm>
            <a:off x="4270863" y="2972875"/>
            <a:ext cx="276650" cy="385125"/>
          </a:xfrm>
          <a:custGeom>
            <a:pathLst>
              <a:path extrusionOk="0" h="15405" w="11066">
                <a:moveTo>
                  <a:pt x="0" y="15405"/>
                </a:moveTo>
                <a:cubicBezTo>
                  <a:pt x="5667" y="12885"/>
                  <a:pt x="13210" y="5547"/>
                  <a:pt x="1043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6" name="Shape 366"/>
          <p:cNvSpPr/>
          <p:nvPr/>
        </p:nvSpPr>
        <p:spPr>
          <a:xfrm>
            <a:off x="4185563" y="2575300"/>
            <a:ext cx="273325" cy="152975"/>
          </a:xfrm>
          <a:custGeom>
            <a:pathLst>
              <a:path extrusionOk="0" h="6119" w="10933">
                <a:moveTo>
                  <a:pt x="0" y="0"/>
                </a:moveTo>
                <a:cubicBezTo>
                  <a:pt x="523" y="3666"/>
                  <a:pt x="8282" y="8283"/>
                  <a:pt x="9939" y="4970"/>
                </a:cubicBezTo>
                <a:cubicBezTo>
                  <a:pt x="10536" y="3775"/>
                  <a:pt x="11380" y="1938"/>
                  <a:pt x="10436" y="994"/>
                </a:cubicBezTo>
                <a:cubicBezTo>
                  <a:pt x="9850" y="408"/>
                  <a:pt x="9634" y="2522"/>
                  <a:pt x="8945" y="2982"/>
                </a:cubicBezTo>
                <a:cubicBezTo>
                  <a:pt x="6671" y="4497"/>
                  <a:pt x="3437" y="2215"/>
                  <a:pt x="994" y="99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7" name="Shape 367"/>
          <p:cNvSpPr/>
          <p:nvPr/>
        </p:nvSpPr>
        <p:spPr>
          <a:xfrm>
            <a:off x="4233613" y="24253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386013" y="24253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222838" y="2339250"/>
            <a:ext cx="74550" cy="49700"/>
          </a:xfrm>
          <a:custGeom>
            <a:pathLst>
              <a:path extrusionOk="0" h="1988" w="2982">
                <a:moveTo>
                  <a:pt x="0" y="0"/>
                </a:moveTo>
                <a:cubicBezTo>
                  <a:pt x="993" y="662"/>
                  <a:pt x="1988" y="1325"/>
                  <a:pt x="2982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0" name="Shape 370"/>
          <p:cNvSpPr/>
          <p:nvPr/>
        </p:nvSpPr>
        <p:spPr>
          <a:xfrm>
            <a:off x="4396763" y="2351675"/>
            <a:ext cx="111825" cy="49700"/>
          </a:xfrm>
          <a:custGeom>
            <a:pathLst>
              <a:path extrusionOk="0" h="1988" w="4473">
                <a:moveTo>
                  <a:pt x="4473" y="0"/>
                </a:moveTo>
                <a:cubicBezTo>
                  <a:pt x="2890" y="395"/>
                  <a:pt x="1459" y="1258"/>
                  <a:pt x="0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1" name="Shape 371"/>
          <p:cNvSpPr/>
          <p:nvPr/>
        </p:nvSpPr>
        <p:spPr>
          <a:xfrm>
            <a:off x="3912238" y="3084675"/>
            <a:ext cx="397575" cy="260900"/>
          </a:xfrm>
          <a:custGeom>
            <a:pathLst>
              <a:path extrusionOk="0" h="10436" w="15903">
                <a:moveTo>
                  <a:pt x="15903" y="10436"/>
                </a:moveTo>
                <a:cubicBezTo>
                  <a:pt x="9648" y="9393"/>
                  <a:pt x="2835" y="567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2" name="Shape 372"/>
          <p:cNvSpPr/>
          <p:nvPr/>
        </p:nvSpPr>
        <p:spPr>
          <a:xfrm>
            <a:off x="3966448" y="2195405"/>
            <a:ext cx="710350" cy="665650"/>
          </a:xfrm>
          <a:custGeom>
            <a:pathLst>
              <a:path extrusionOk="0" h="26626" w="28414">
                <a:moveTo>
                  <a:pt x="11747" y="26626"/>
                </a:moveTo>
                <a:cubicBezTo>
                  <a:pt x="6805" y="26626"/>
                  <a:pt x="4847" y="19433"/>
                  <a:pt x="2305" y="15196"/>
                </a:cubicBezTo>
                <a:cubicBezTo>
                  <a:pt x="981" y="12990"/>
                  <a:pt x="-638" y="10129"/>
                  <a:pt x="317" y="7742"/>
                </a:cubicBezTo>
                <a:cubicBezTo>
                  <a:pt x="3275" y="346"/>
                  <a:pt x="15449" y="-1147"/>
                  <a:pt x="23177" y="784"/>
                </a:cubicBezTo>
                <a:cubicBezTo>
                  <a:pt x="29496" y="2363"/>
                  <a:pt x="29570" y="14955"/>
                  <a:pt x="25662" y="20166"/>
                </a:cubicBezTo>
                <a:cubicBezTo>
                  <a:pt x="22503" y="24377"/>
                  <a:pt x="16514" y="26626"/>
                  <a:pt x="11250" y="2662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3" name="Shape 373"/>
          <p:cNvSpPr/>
          <p:nvPr/>
        </p:nvSpPr>
        <p:spPr>
          <a:xfrm>
            <a:off x="3010258" y="2780487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4" name="Shape 374"/>
          <p:cNvSpPr/>
          <p:nvPr/>
        </p:nvSpPr>
        <p:spPr>
          <a:xfrm>
            <a:off x="3248325" y="3035906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5" name="Shape 375"/>
          <p:cNvSpPr/>
          <p:nvPr/>
        </p:nvSpPr>
        <p:spPr>
          <a:xfrm>
            <a:off x="3235900" y="3237234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6" name="Shape 376"/>
          <p:cNvSpPr/>
          <p:nvPr/>
        </p:nvSpPr>
        <p:spPr>
          <a:xfrm>
            <a:off x="3223475" y="3400065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7" name="Shape 377"/>
          <p:cNvSpPr/>
          <p:nvPr/>
        </p:nvSpPr>
        <p:spPr>
          <a:xfrm>
            <a:off x="4514083" y="2780500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8" name="Shape 378"/>
          <p:cNvSpPr/>
          <p:nvPr/>
        </p:nvSpPr>
        <p:spPr>
          <a:xfrm>
            <a:off x="4752150" y="3035918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9" name="Shape 379"/>
          <p:cNvSpPr/>
          <p:nvPr/>
        </p:nvSpPr>
        <p:spPr>
          <a:xfrm>
            <a:off x="4739725" y="3237246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0" name="Shape 380"/>
          <p:cNvSpPr/>
          <p:nvPr/>
        </p:nvSpPr>
        <p:spPr>
          <a:xfrm>
            <a:off x="4727300" y="3400077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6" name="Shape 386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7" name="Shape 387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8" name="Shape 388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9" name="Shape 389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0" name="Shape 390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1" name="Shape 391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2" name="Shape 392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5" name="Shape 395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6" name="Shape 396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7" name="Shape 397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8" name="Shape 398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9" name="Shape 399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00" name="Shape 400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01" name="Shape 401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4242409" y="2861050"/>
            <a:ext cx="67400" cy="1229975"/>
          </a:xfrm>
          <a:custGeom>
            <a:pathLst>
              <a:path extrusionOk="0" h="49199" w="2696">
                <a:moveTo>
                  <a:pt x="2696" y="49199"/>
                </a:moveTo>
                <a:cubicBezTo>
                  <a:pt x="2696" y="37929"/>
                  <a:pt x="1702" y="26675"/>
                  <a:pt x="1702" y="15406"/>
                </a:cubicBezTo>
                <a:cubicBezTo>
                  <a:pt x="1702" y="10270"/>
                  <a:pt x="-1929" y="3631"/>
                  <a:pt x="1702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6" name="Shape 416"/>
          <p:cNvSpPr/>
          <p:nvPr/>
        </p:nvSpPr>
        <p:spPr>
          <a:xfrm>
            <a:off x="4061313" y="4053750"/>
            <a:ext cx="273350" cy="422400"/>
          </a:xfrm>
          <a:custGeom>
            <a:pathLst>
              <a:path extrusionOk="0" h="16896" w="10934">
                <a:moveTo>
                  <a:pt x="10934" y="0"/>
                </a:moveTo>
                <a:cubicBezTo>
                  <a:pt x="7753" y="5906"/>
                  <a:pt x="3000" y="10895"/>
                  <a:pt x="0" y="1689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7" name="Shape 417"/>
          <p:cNvSpPr/>
          <p:nvPr/>
        </p:nvSpPr>
        <p:spPr>
          <a:xfrm>
            <a:off x="4347063" y="4091025"/>
            <a:ext cx="198800" cy="409975"/>
          </a:xfrm>
          <a:custGeom>
            <a:pathLst>
              <a:path extrusionOk="0" h="16399" w="7952">
                <a:moveTo>
                  <a:pt x="0" y="0"/>
                </a:moveTo>
                <a:cubicBezTo>
                  <a:pt x="1745" y="5818"/>
                  <a:pt x="5235" y="10965"/>
                  <a:pt x="7952" y="16399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8" name="Shape 418"/>
          <p:cNvSpPr/>
          <p:nvPr/>
        </p:nvSpPr>
        <p:spPr>
          <a:xfrm>
            <a:off x="4270863" y="2972875"/>
            <a:ext cx="276650" cy="385125"/>
          </a:xfrm>
          <a:custGeom>
            <a:pathLst>
              <a:path extrusionOk="0" h="15405" w="11066">
                <a:moveTo>
                  <a:pt x="0" y="15405"/>
                </a:moveTo>
                <a:cubicBezTo>
                  <a:pt x="5667" y="12885"/>
                  <a:pt x="13210" y="5547"/>
                  <a:pt x="1043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9" name="Shape 419"/>
          <p:cNvSpPr/>
          <p:nvPr/>
        </p:nvSpPr>
        <p:spPr>
          <a:xfrm>
            <a:off x="4185563" y="2575300"/>
            <a:ext cx="273325" cy="152975"/>
          </a:xfrm>
          <a:custGeom>
            <a:pathLst>
              <a:path extrusionOk="0" h="6119" w="10933">
                <a:moveTo>
                  <a:pt x="0" y="0"/>
                </a:moveTo>
                <a:cubicBezTo>
                  <a:pt x="523" y="3666"/>
                  <a:pt x="8282" y="8283"/>
                  <a:pt x="9939" y="4970"/>
                </a:cubicBezTo>
                <a:cubicBezTo>
                  <a:pt x="10536" y="3775"/>
                  <a:pt x="11380" y="1938"/>
                  <a:pt x="10436" y="994"/>
                </a:cubicBezTo>
                <a:cubicBezTo>
                  <a:pt x="9850" y="408"/>
                  <a:pt x="9634" y="2522"/>
                  <a:pt x="8945" y="2982"/>
                </a:cubicBezTo>
                <a:cubicBezTo>
                  <a:pt x="6671" y="4497"/>
                  <a:pt x="3437" y="2215"/>
                  <a:pt x="994" y="99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0" name="Shape 420"/>
          <p:cNvSpPr/>
          <p:nvPr/>
        </p:nvSpPr>
        <p:spPr>
          <a:xfrm>
            <a:off x="4233613" y="24253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4386013" y="24253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4222838" y="2339250"/>
            <a:ext cx="74550" cy="49700"/>
          </a:xfrm>
          <a:custGeom>
            <a:pathLst>
              <a:path extrusionOk="0" h="1988" w="2982">
                <a:moveTo>
                  <a:pt x="0" y="0"/>
                </a:moveTo>
                <a:cubicBezTo>
                  <a:pt x="993" y="662"/>
                  <a:pt x="1988" y="1325"/>
                  <a:pt x="2982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3" name="Shape 423"/>
          <p:cNvSpPr/>
          <p:nvPr/>
        </p:nvSpPr>
        <p:spPr>
          <a:xfrm>
            <a:off x="4396763" y="2351675"/>
            <a:ext cx="111825" cy="49700"/>
          </a:xfrm>
          <a:custGeom>
            <a:pathLst>
              <a:path extrusionOk="0" h="1988" w="4473">
                <a:moveTo>
                  <a:pt x="4473" y="0"/>
                </a:moveTo>
                <a:cubicBezTo>
                  <a:pt x="2890" y="395"/>
                  <a:pt x="1459" y="1258"/>
                  <a:pt x="0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4" name="Shape 424"/>
          <p:cNvSpPr/>
          <p:nvPr/>
        </p:nvSpPr>
        <p:spPr>
          <a:xfrm>
            <a:off x="3912238" y="3084675"/>
            <a:ext cx="397575" cy="260900"/>
          </a:xfrm>
          <a:custGeom>
            <a:pathLst>
              <a:path extrusionOk="0" h="10436" w="15903">
                <a:moveTo>
                  <a:pt x="15903" y="10436"/>
                </a:moveTo>
                <a:cubicBezTo>
                  <a:pt x="9648" y="9393"/>
                  <a:pt x="2835" y="567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5" name="Shape 425"/>
          <p:cNvSpPr/>
          <p:nvPr/>
        </p:nvSpPr>
        <p:spPr>
          <a:xfrm>
            <a:off x="3966448" y="2195405"/>
            <a:ext cx="710350" cy="665650"/>
          </a:xfrm>
          <a:custGeom>
            <a:pathLst>
              <a:path extrusionOk="0" h="26626" w="28414">
                <a:moveTo>
                  <a:pt x="11747" y="26626"/>
                </a:moveTo>
                <a:cubicBezTo>
                  <a:pt x="6805" y="26626"/>
                  <a:pt x="4847" y="19433"/>
                  <a:pt x="2305" y="15196"/>
                </a:cubicBezTo>
                <a:cubicBezTo>
                  <a:pt x="981" y="12990"/>
                  <a:pt x="-638" y="10129"/>
                  <a:pt x="317" y="7742"/>
                </a:cubicBezTo>
                <a:cubicBezTo>
                  <a:pt x="3275" y="346"/>
                  <a:pt x="15449" y="-1147"/>
                  <a:pt x="23177" y="784"/>
                </a:cubicBezTo>
                <a:cubicBezTo>
                  <a:pt x="29496" y="2363"/>
                  <a:pt x="29570" y="14955"/>
                  <a:pt x="25662" y="20166"/>
                </a:cubicBezTo>
                <a:cubicBezTo>
                  <a:pt x="22503" y="24377"/>
                  <a:pt x="16514" y="26626"/>
                  <a:pt x="11250" y="2662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6" name="Shape 426"/>
          <p:cNvSpPr/>
          <p:nvPr/>
        </p:nvSpPr>
        <p:spPr>
          <a:xfrm>
            <a:off x="5885633" y="2866287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7" name="Shape 427"/>
          <p:cNvSpPr/>
          <p:nvPr/>
        </p:nvSpPr>
        <p:spPr>
          <a:xfrm>
            <a:off x="6123700" y="3121706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8" name="Shape 428"/>
          <p:cNvSpPr/>
          <p:nvPr/>
        </p:nvSpPr>
        <p:spPr>
          <a:xfrm>
            <a:off x="6111275" y="3323034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9" name="Shape 429"/>
          <p:cNvSpPr/>
          <p:nvPr/>
        </p:nvSpPr>
        <p:spPr>
          <a:xfrm>
            <a:off x="6098850" y="3485865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0" name="Shape 430"/>
          <p:cNvSpPr/>
          <p:nvPr/>
        </p:nvSpPr>
        <p:spPr>
          <a:xfrm>
            <a:off x="5364000" y="2908403"/>
            <a:ext cx="509375" cy="87450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1" name="Shape 431"/>
          <p:cNvSpPr/>
          <p:nvPr/>
        </p:nvSpPr>
        <p:spPr>
          <a:xfrm>
            <a:off x="5339150" y="3090565"/>
            <a:ext cx="496950" cy="176150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2" name="Shape 432"/>
          <p:cNvSpPr/>
          <p:nvPr/>
        </p:nvSpPr>
        <p:spPr>
          <a:xfrm>
            <a:off x="5388850" y="3357536"/>
            <a:ext cx="484525" cy="16432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3" name="Shape 433"/>
          <p:cNvSpPr txBox="1"/>
          <p:nvPr/>
        </p:nvSpPr>
        <p:spPr>
          <a:xfrm>
            <a:off x="5730263" y="3689775"/>
            <a:ext cx="151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rent to account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#CE870B07</a:t>
            </a:r>
            <a:endParaRPr/>
          </a:p>
        </p:txBody>
      </p:sp>
      <p:sp>
        <p:nvSpPr>
          <p:cNvPr id="434" name="Shape 4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 replace Alice’s message with her own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0" name="Shape 440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1" name="Shape 441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2" name="Shape 442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3" name="Shape 443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4" name="Shape 444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5" name="Shape 445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6" name="Shape 446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9" name="Shape 449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0" name="Shape 450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1" name="Shape 451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2" name="Shape 452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3" name="Shape 453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4" name="Shape 454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5" name="Shape 455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4242409" y="2861050"/>
            <a:ext cx="67400" cy="1229975"/>
          </a:xfrm>
          <a:custGeom>
            <a:pathLst>
              <a:path extrusionOk="0" h="49199" w="2696">
                <a:moveTo>
                  <a:pt x="2696" y="49199"/>
                </a:moveTo>
                <a:cubicBezTo>
                  <a:pt x="2696" y="37929"/>
                  <a:pt x="1702" y="26675"/>
                  <a:pt x="1702" y="15406"/>
                </a:cubicBezTo>
                <a:cubicBezTo>
                  <a:pt x="1702" y="10270"/>
                  <a:pt x="-1929" y="3631"/>
                  <a:pt x="1702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0" name="Shape 470"/>
          <p:cNvSpPr/>
          <p:nvPr/>
        </p:nvSpPr>
        <p:spPr>
          <a:xfrm>
            <a:off x="4061313" y="4053750"/>
            <a:ext cx="273350" cy="422400"/>
          </a:xfrm>
          <a:custGeom>
            <a:pathLst>
              <a:path extrusionOk="0" h="16896" w="10934">
                <a:moveTo>
                  <a:pt x="10934" y="0"/>
                </a:moveTo>
                <a:cubicBezTo>
                  <a:pt x="7753" y="5906"/>
                  <a:pt x="3000" y="10895"/>
                  <a:pt x="0" y="1689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1" name="Shape 471"/>
          <p:cNvSpPr/>
          <p:nvPr/>
        </p:nvSpPr>
        <p:spPr>
          <a:xfrm>
            <a:off x="4347063" y="4091025"/>
            <a:ext cx="198800" cy="409975"/>
          </a:xfrm>
          <a:custGeom>
            <a:pathLst>
              <a:path extrusionOk="0" h="16399" w="7952">
                <a:moveTo>
                  <a:pt x="0" y="0"/>
                </a:moveTo>
                <a:cubicBezTo>
                  <a:pt x="1745" y="5818"/>
                  <a:pt x="5235" y="10965"/>
                  <a:pt x="7952" y="16399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2" name="Shape 472"/>
          <p:cNvSpPr/>
          <p:nvPr/>
        </p:nvSpPr>
        <p:spPr>
          <a:xfrm>
            <a:off x="4270863" y="2972875"/>
            <a:ext cx="276650" cy="385125"/>
          </a:xfrm>
          <a:custGeom>
            <a:pathLst>
              <a:path extrusionOk="0" h="15405" w="11066">
                <a:moveTo>
                  <a:pt x="0" y="15405"/>
                </a:moveTo>
                <a:cubicBezTo>
                  <a:pt x="5667" y="12885"/>
                  <a:pt x="13210" y="5547"/>
                  <a:pt x="1043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3" name="Shape 473"/>
          <p:cNvSpPr/>
          <p:nvPr/>
        </p:nvSpPr>
        <p:spPr>
          <a:xfrm>
            <a:off x="4185563" y="2575300"/>
            <a:ext cx="273325" cy="152975"/>
          </a:xfrm>
          <a:custGeom>
            <a:pathLst>
              <a:path extrusionOk="0" h="6119" w="10933">
                <a:moveTo>
                  <a:pt x="0" y="0"/>
                </a:moveTo>
                <a:cubicBezTo>
                  <a:pt x="523" y="3666"/>
                  <a:pt x="8282" y="8283"/>
                  <a:pt x="9939" y="4970"/>
                </a:cubicBezTo>
                <a:cubicBezTo>
                  <a:pt x="10536" y="3775"/>
                  <a:pt x="11380" y="1938"/>
                  <a:pt x="10436" y="994"/>
                </a:cubicBezTo>
                <a:cubicBezTo>
                  <a:pt x="9850" y="408"/>
                  <a:pt x="9634" y="2522"/>
                  <a:pt x="8945" y="2982"/>
                </a:cubicBezTo>
                <a:cubicBezTo>
                  <a:pt x="6671" y="4497"/>
                  <a:pt x="3437" y="2215"/>
                  <a:pt x="994" y="99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4" name="Shape 474"/>
          <p:cNvSpPr/>
          <p:nvPr/>
        </p:nvSpPr>
        <p:spPr>
          <a:xfrm>
            <a:off x="4233613" y="24253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4386013" y="24253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4222838" y="2339250"/>
            <a:ext cx="74550" cy="49700"/>
          </a:xfrm>
          <a:custGeom>
            <a:pathLst>
              <a:path extrusionOk="0" h="1988" w="2982">
                <a:moveTo>
                  <a:pt x="0" y="0"/>
                </a:moveTo>
                <a:cubicBezTo>
                  <a:pt x="993" y="662"/>
                  <a:pt x="1988" y="1325"/>
                  <a:pt x="2982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7" name="Shape 477"/>
          <p:cNvSpPr/>
          <p:nvPr/>
        </p:nvSpPr>
        <p:spPr>
          <a:xfrm>
            <a:off x="4396763" y="2351675"/>
            <a:ext cx="111825" cy="49700"/>
          </a:xfrm>
          <a:custGeom>
            <a:pathLst>
              <a:path extrusionOk="0" h="1988" w="4473">
                <a:moveTo>
                  <a:pt x="4473" y="0"/>
                </a:moveTo>
                <a:cubicBezTo>
                  <a:pt x="2890" y="395"/>
                  <a:pt x="1459" y="1258"/>
                  <a:pt x="0" y="198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8" name="Shape 478"/>
          <p:cNvSpPr/>
          <p:nvPr/>
        </p:nvSpPr>
        <p:spPr>
          <a:xfrm>
            <a:off x="3912238" y="3084675"/>
            <a:ext cx="397575" cy="260900"/>
          </a:xfrm>
          <a:custGeom>
            <a:pathLst>
              <a:path extrusionOk="0" h="10436" w="15903">
                <a:moveTo>
                  <a:pt x="15903" y="10436"/>
                </a:moveTo>
                <a:cubicBezTo>
                  <a:pt x="9648" y="9393"/>
                  <a:pt x="2835" y="567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9" name="Shape 479"/>
          <p:cNvSpPr/>
          <p:nvPr/>
        </p:nvSpPr>
        <p:spPr>
          <a:xfrm>
            <a:off x="3966448" y="2195405"/>
            <a:ext cx="710350" cy="665650"/>
          </a:xfrm>
          <a:custGeom>
            <a:pathLst>
              <a:path extrusionOk="0" h="26626" w="28414">
                <a:moveTo>
                  <a:pt x="11747" y="26626"/>
                </a:moveTo>
                <a:cubicBezTo>
                  <a:pt x="6805" y="26626"/>
                  <a:pt x="4847" y="19433"/>
                  <a:pt x="2305" y="15196"/>
                </a:cubicBezTo>
                <a:cubicBezTo>
                  <a:pt x="981" y="12990"/>
                  <a:pt x="-638" y="10129"/>
                  <a:pt x="317" y="7742"/>
                </a:cubicBezTo>
                <a:cubicBezTo>
                  <a:pt x="3275" y="346"/>
                  <a:pt x="15449" y="-1147"/>
                  <a:pt x="23177" y="784"/>
                </a:cubicBezTo>
                <a:cubicBezTo>
                  <a:pt x="29496" y="2363"/>
                  <a:pt x="29570" y="14955"/>
                  <a:pt x="25662" y="20166"/>
                </a:cubicBezTo>
                <a:cubicBezTo>
                  <a:pt x="22503" y="24377"/>
                  <a:pt x="16514" y="26626"/>
                  <a:pt x="11250" y="2662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0" name="Shape 480"/>
          <p:cNvSpPr/>
          <p:nvPr/>
        </p:nvSpPr>
        <p:spPr>
          <a:xfrm>
            <a:off x="8242008" y="2780500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1" name="Shape 481"/>
          <p:cNvSpPr/>
          <p:nvPr/>
        </p:nvSpPr>
        <p:spPr>
          <a:xfrm>
            <a:off x="8480075" y="3035918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2" name="Shape 482"/>
          <p:cNvSpPr/>
          <p:nvPr/>
        </p:nvSpPr>
        <p:spPr>
          <a:xfrm>
            <a:off x="8467650" y="3237246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3" name="Shape 483"/>
          <p:cNvSpPr/>
          <p:nvPr/>
        </p:nvSpPr>
        <p:spPr>
          <a:xfrm>
            <a:off x="8455225" y="3400077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4" name="Shape 484"/>
          <p:cNvSpPr/>
          <p:nvPr/>
        </p:nvSpPr>
        <p:spPr>
          <a:xfrm>
            <a:off x="7242702" y="2182430"/>
            <a:ext cx="163600" cy="152825"/>
          </a:xfrm>
          <a:custGeom>
            <a:pathLst>
              <a:path extrusionOk="0" h="6113" w="6544">
                <a:moveTo>
                  <a:pt x="6544" y="1045"/>
                </a:moveTo>
                <a:cubicBezTo>
                  <a:pt x="4728" y="818"/>
                  <a:pt x="2541" y="-548"/>
                  <a:pt x="1078" y="549"/>
                </a:cubicBezTo>
                <a:cubicBezTo>
                  <a:pt x="-253" y="1547"/>
                  <a:pt x="-163" y="4029"/>
                  <a:pt x="581" y="5518"/>
                </a:cubicBezTo>
                <a:cubicBezTo>
                  <a:pt x="1529" y="7415"/>
                  <a:pt x="5550" y="3663"/>
                  <a:pt x="5550" y="15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5" name="Shape 485"/>
          <p:cNvSpPr/>
          <p:nvPr/>
        </p:nvSpPr>
        <p:spPr>
          <a:xfrm>
            <a:off x="7101280" y="1866331"/>
            <a:ext cx="230475" cy="167625"/>
          </a:xfrm>
          <a:custGeom>
            <a:pathLst>
              <a:path extrusionOk="0" h="6705" w="9219">
                <a:moveTo>
                  <a:pt x="7729" y="769"/>
                </a:moveTo>
                <a:cubicBezTo>
                  <a:pt x="5409" y="769"/>
                  <a:pt x="2411" y="-871"/>
                  <a:pt x="771" y="769"/>
                </a:cubicBezTo>
                <a:cubicBezTo>
                  <a:pt x="-400" y="1940"/>
                  <a:pt x="30" y="4256"/>
                  <a:pt x="771" y="5738"/>
                </a:cubicBezTo>
                <a:cubicBezTo>
                  <a:pt x="2195" y="8587"/>
                  <a:pt x="7792" y="4115"/>
                  <a:pt x="9219" y="126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6" name="Shape 486"/>
          <p:cNvSpPr txBox="1"/>
          <p:nvPr/>
        </p:nvSpPr>
        <p:spPr>
          <a:xfrm>
            <a:off x="6408300" y="670875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Sure thing Alice!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6126053" y="514666"/>
            <a:ext cx="1218600" cy="1375375"/>
          </a:xfrm>
          <a:custGeom>
            <a:pathLst>
              <a:path extrusionOk="0" h="55015" w="48744">
                <a:moveTo>
                  <a:pt x="25715" y="50665"/>
                </a:moveTo>
                <a:cubicBezTo>
                  <a:pt x="24161" y="53773"/>
                  <a:pt x="19357" y="54720"/>
                  <a:pt x="15918" y="54228"/>
                </a:cubicBezTo>
                <a:cubicBezTo>
                  <a:pt x="14977" y="54093"/>
                  <a:pt x="13505" y="53378"/>
                  <a:pt x="13692" y="52446"/>
                </a:cubicBezTo>
                <a:cubicBezTo>
                  <a:pt x="13837" y="51718"/>
                  <a:pt x="16215" y="51110"/>
                  <a:pt x="15473" y="51110"/>
                </a:cubicBezTo>
                <a:cubicBezTo>
                  <a:pt x="13079" y="51110"/>
                  <a:pt x="10488" y="53071"/>
                  <a:pt x="8348" y="52001"/>
                </a:cubicBezTo>
                <a:cubicBezTo>
                  <a:pt x="5352" y="50503"/>
                  <a:pt x="7179" y="45381"/>
                  <a:pt x="6121" y="42204"/>
                </a:cubicBezTo>
                <a:cubicBezTo>
                  <a:pt x="5275" y="39665"/>
                  <a:pt x="2046" y="38173"/>
                  <a:pt x="1668" y="35524"/>
                </a:cubicBezTo>
                <a:cubicBezTo>
                  <a:pt x="1226" y="32434"/>
                  <a:pt x="4919" y="30090"/>
                  <a:pt x="5676" y="27063"/>
                </a:cubicBezTo>
                <a:cubicBezTo>
                  <a:pt x="6295" y="24585"/>
                  <a:pt x="2030" y="23250"/>
                  <a:pt x="1223" y="20828"/>
                </a:cubicBezTo>
                <a:cubicBezTo>
                  <a:pt x="559" y="18836"/>
                  <a:pt x="-331" y="16585"/>
                  <a:pt x="332" y="14594"/>
                </a:cubicBezTo>
                <a:cubicBezTo>
                  <a:pt x="822" y="13123"/>
                  <a:pt x="3689" y="14353"/>
                  <a:pt x="4785" y="13258"/>
                </a:cubicBezTo>
                <a:cubicBezTo>
                  <a:pt x="6083" y="11959"/>
                  <a:pt x="2868" y="9655"/>
                  <a:pt x="3449" y="7914"/>
                </a:cubicBezTo>
                <a:cubicBezTo>
                  <a:pt x="5317" y="2307"/>
                  <a:pt x="13747" y="1777"/>
                  <a:pt x="19481" y="343"/>
                </a:cubicBezTo>
                <a:cubicBezTo>
                  <a:pt x="22108" y="-314"/>
                  <a:pt x="25174" y="284"/>
                  <a:pt x="27497" y="1679"/>
                </a:cubicBezTo>
                <a:cubicBezTo>
                  <a:pt x="28948" y="2549"/>
                  <a:pt x="28921" y="5687"/>
                  <a:pt x="30614" y="5687"/>
                </a:cubicBezTo>
                <a:cubicBezTo>
                  <a:pt x="34369" y="5687"/>
                  <a:pt x="37850" y="645"/>
                  <a:pt x="41302" y="2125"/>
                </a:cubicBezTo>
                <a:cubicBezTo>
                  <a:pt x="43505" y="3069"/>
                  <a:pt x="42902" y="6658"/>
                  <a:pt x="43974" y="8804"/>
                </a:cubicBezTo>
                <a:cubicBezTo>
                  <a:pt x="44960" y="10778"/>
                  <a:pt x="47728" y="11609"/>
                  <a:pt x="48427" y="13703"/>
                </a:cubicBezTo>
                <a:cubicBezTo>
                  <a:pt x="49407" y="16643"/>
                  <a:pt x="47614" y="20129"/>
                  <a:pt x="45755" y="22609"/>
                </a:cubicBezTo>
                <a:cubicBezTo>
                  <a:pt x="44129" y="24775"/>
                  <a:pt x="47360" y="27929"/>
                  <a:pt x="47091" y="30625"/>
                </a:cubicBezTo>
                <a:cubicBezTo>
                  <a:pt x="46865" y="32879"/>
                  <a:pt x="43154" y="34179"/>
                  <a:pt x="43528" y="36415"/>
                </a:cubicBezTo>
                <a:cubicBezTo>
                  <a:pt x="43883" y="38546"/>
                  <a:pt x="47163" y="41537"/>
                  <a:pt x="45310" y="42649"/>
                </a:cubicBezTo>
                <a:cubicBezTo>
                  <a:pt x="43735" y="43593"/>
                  <a:pt x="40983" y="42456"/>
                  <a:pt x="39966" y="43985"/>
                </a:cubicBezTo>
                <a:cubicBezTo>
                  <a:pt x="38428" y="46292"/>
                  <a:pt x="40045" y="50461"/>
                  <a:pt x="37739" y="52001"/>
                </a:cubicBezTo>
                <a:cubicBezTo>
                  <a:pt x="35625" y="53411"/>
                  <a:pt x="32709" y="51110"/>
                  <a:pt x="30169" y="51110"/>
                </a:cubicBezTo>
                <a:cubicBezTo>
                  <a:pt x="27108" y="51110"/>
                  <a:pt x="24445" y="56040"/>
                  <a:pt x="21707" y="54673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8" name="Shape 488"/>
          <p:cNvSpPr/>
          <p:nvPr/>
        </p:nvSpPr>
        <p:spPr>
          <a:xfrm>
            <a:off x="3813702" y="2106230"/>
            <a:ext cx="163600" cy="152825"/>
          </a:xfrm>
          <a:custGeom>
            <a:pathLst>
              <a:path extrusionOk="0" h="6113" w="6544">
                <a:moveTo>
                  <a:pt x="6544" y="1045"/>
                </a:moveTo>
                <a:cubicBezTo>
                  <a:pt x="4728" y="818"/>
                  <a:pt x="2541" y="-548"/>
                  <a:pt x="1078" y="549"/>
                </a:cubicBezTo>
                <a:cubicBezTo>
                  <a:pt x="-253" y="1547"/>
                  <a:pt x="-163" y="4029"/>
                  <a:pt x="581" y="5518"/>
                </a:cubicBezTo>
                <a:cubicBezTo>
                  <a:pt x="1529" y="7415"/>
                  <a:pt x="5550" y="3663"/>
                  <a:pt x="5550" y="15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9" name="Shape 489"/>
          <p:cNvSpPr/>
          <p:nvPr/>
        </p:nvSpPr>
        <p:spPr>
          <a:xfrm>
            <a:off x="3672280" y="1790131"/>
            <a:ext cx="230475" cy="167625"/>
          </a:xfrm>
          <a:custGeom>
            <a:pathLst>
              <a:path extrusionOk="0" h="6705" w="9219">
                <a:moveTo>
                  <a:pt x="7729" y="769"/>
                </a:moveTo>
                <a:cubicBezTo>
                  <a:pt x="5409" y="769"/>
                  <a:pt x="2411" y="-871"/>
                  <a:pt x="771" y="769"/>
                </a:cubicBezTo>
                <a:cubicBezTo>
                  <a:pt x="-400" y="1940"/>
                  <a:pt x="30" y="4256"/>
                  <a:pt x="771" y="5738"/>
                </a:cubicBezTo>
                <a:cubicBezTo>
                  <a:pt x="2195" y="8587"/>
                  <a:pt x="7792" y="4115"/>
                  <a:pt x="9219" y="126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90" name="Shape 490"/>
          <p:cNvSpPr txBox="1"/>
          <p:nvPr/>
        </p:nvSpPr>
        <p:spPr>
          <a:xfrm>
            <a:off x="2994275" y="921113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hehe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2697053" y="438466"/>
            <a:ext cx="1218600" cy="1375375"/>
          </a:xfrm>
          <a:custGeom>
            <a:pathLst>
              <a:path extrusionOk="0" h="55015" w="48744">
                <a:moveTo>
                  <a:pt x="25715" y="50665"/>
                </a:moveTo>
                <a:cubicBezTo>
                  <a:pt x="24161" y="53773"/>
                  <a:pt x="19357" y="54720"/>
                  <a:pt x="15918" y="54228"/>
                </a:cubicBezTo>
                <a:cubicBezTo>
                  <a:pt x="14977" y="54093"/>
                  <a:pt x="13505" y="53378"/>
                  <a:pt x="13692" y="52446"/>
                </a:cubicBezTo>
                <a:cubicBezTo>
                  <a:pt x="13837" y="51718"/>
                  <a:pt x="16215" y="51110"/>
                  <a:pt x="15473" y="51110"/>
                </a:cubicBezTo>
                <a:cubicBezTo>
                  <a:pt x="13079" y="51110"/>
                  <a:pt x="10488" y="53071"/>
                  <a:pt x="8348" y="52001"/>
                </a:cubicBezTo>
                <a:cubicBezTo>
                  <a:pt x="5352" y="50503"/>
                  <a:pt x="7179" y="45381"/>
                  <a:pt x="6121" y="42204"/>
                </a:cubicBezTo>
                <a:cubicBezTo>
                  <a:pt x="5275" y="39665"/>
                  <a:pt x="2046" y="38173"/>
                  <a:pt x="1668" y="35524"/>
                </a:cubicBezTo>
                <a:cubicBezTo>
                  <a:pt x="1226" y="32434"/>
                  <a:pt x="4919" y="30090"/>
                  <a:pt x="5676" y="27063"/>
                </a:cubicBezTo>
                <a:cubicBezTo>
                  <a:pt x="6295" y="24585"/>
                  <a:pt x="2030" y="23250"/>
                  <a:pt x="1223" y="20828"/>
                </a:cubicBezTo>
                <a:cubicBezTo>
                  <a:pt x="559" y="18836"/>
                  <a:pt x="-331" y="16585"/>
                  <a:pt x="332" y="14594"/>
                </a:cubicBezTo>
                <a:cubicBezTo>
                  <a:pt x="822" y="13123"/>
                  <a:pt x="3689" y="14353"/>
                  <a:pt x="4785" y="13258"/>
                </a:cubicBezTo>
                <a:cubicBezTo>
                  <a:pt x="6083" y="11959"/>
                  <a:pt x="2868" y="9655"/>
                  <a:pt x="3449" y="7914"/>
                </a:cubicBezTo>
                <a:cubicBezTo>
                  <a:pt x="5317" y="2307"/>
                  <a:pt x="13747" y="1777"/>
                  <a:pt x="19481" y="343"/>
                </a:cubicBezTo>
                <a:cubicBezTo>
                  <a:pt x="22108" y="-314"/>
                  <a:pt x="25174" y="284"/>
                  <a:pt x="27497" y="1679"/>
                </a:cubicBezTo>
                <a:cubicBezTo>
                  <a:pt x="28948" y="2549"/>
                  <a:pt x="28921" y="5687"/>
                  <a:pt x="30614" y="5687"/>
                </a:cubicBezTo>
                <a:cubicBezTo>
                  <a:pt x="34369" y="5687"/>
                  <a:pt x="37850" y="645"/>
                  <a:pt x="41302" y="2125"/>
                </a:cubicBezTo>
                <a:cubicBezTo>
                  <a:pt x="43505" y="3069"/>
                  <a:pt x="42902" y="6658"/>
                  <a:pt x="43974" y="8804"/>
                </a:cubicBezTo>
                <a:cubicBezTo>
                  <a:pt x="44960" y="10778"/>
                  <a:pt x="47728" y="11609"/>
                  <a:pt x="48427" y="13703"/>
                </a:cubicBezTo>
                <a:cubicBezTo>
                  <a:pt x="49407" y="16643"/>
                  <a:pt x="47614" y="20129"/>
                  <a:pt x="45755" y="22609"/>
                </a:cubicBezTo>
                <a:cubicBezTo>
                  <a:pt x="44129" y="24775"/>
                  <a:pt x="47360" y="27929"/>
                  <a:pt x="47091" y="30625"/>
                </a:cubicBezTo>
                <a:cubicBezTo>
                  <a:pt x="46865" y="32879"/>
                  <a:pt x="43154" y="34179"/>
                  <a:pt x="43528" y="36415"/>
                </a:cubicBezTo>
                <a:cubicBezTo>
                  <a:pt x="43883" y="38546"/>
                  <a:pt x="47163" y="41537"/>
                  <a:pt x="45310" y="42649"/>
                </a:cubicBezTo>
                <a:cubicBezTo>
                  <a:pt x="43735" y="43593"/>
                  <a:pt x="40983" y="42456"/>
                  <a:pt x="39966" y="43985"/>
                </a:cubicBezTo>
                <a:cubicBezTo>
                  <a:pt x="38428" y="46292"/>
                  <a:pt x="40045" y="50461"/>
                  <a:pt x="37739" y="52001"/>
                </a:cubicBezTo>
                <a:cubicBezTo>
                  <a:pt x="35625" y="53411"/>
                  <a:pt x="32709" y="51110"/>
                  <a:pt x="30169" y="51110"/>
                </a:cubicBezTo>
                <a:cubicBezTo>
                  <a:pt x="27108" y="51110"/>
                  <a:pt x="24445" y="56040"/>
                  <a:pt x="21707" y="54673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4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</a:t>
            </a:r>
            <a:r>
              <a:rPr lang="en"/>
              <a:t>Signatures</a:t>
            </a:r>
            <a:endParaRPr/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225" y="1558619"/>
            <a:ext cx="5069350" cy="26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3072000" y="1430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-----BEGIN PGP SIGNATURE-----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Version: GnuPG v1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iJwEAQEKAAYFAlRGkIcACgkQU805K63BbbvgkQP/cJktaCbNQtxCfV/ZXIiwn6Mv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tVELtCdcF/JWKD/1BPGaKXT6BiVa6vrB6dOwRWqUGiZbV1VWkj/LglaMqPa1ZEnZ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Bwpux8hyUYRNbjnyVSDYCyyBH/qvhE/9wGgeLRJ5eK/Na6QoKw4XDAo2RHoiBF3o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wwm6vk4PZF8DacCv64o=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=SadA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-----END PGP SIGNATURE-----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Private Key Cryptography</a:t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0" name="Shape 510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1" name="Shape 511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2" name="Shape 512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3" name="Shape 513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4" name="Shape 514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5" name="Shape 515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6" name="Shape 516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9" name="Shape 519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20" name="Shape 520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21" name="Shape 521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22" name="Shape 522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23" name="Shape 523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24" name="Shape 524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25" name="Shape 525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 txBox="1"/>
          <p:nvPr/>
        </p:nvSpPr>
        <p:spPr>
          <a:xfrm>
            <a:off x="729750" y="1436875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Alice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7545025" y="1756400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Bob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2291650" y="2195950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2" name="Shape 542"/>
          <p:cNvSpPr/>
          <p:nvPr/>
        </p:nvSpPr>
        <p:spPr>
          <a:xfrm>
            <a:off x="1921050" y="2342813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3" name="Shape 543"/>
          <p:cNvSpPr/>
          <p:nvPr/>
        </p:nvSpPr>
        <p:spPr>
          <a:xfrm>
            <a:off x="2054400" y="2345288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4" name="Shape 544"/>
          <p:cNvSpPr/>
          <p:nvPr/>
        </p:nvSpPr>
        <p:spPr>
          <a:xfrm>
            <a:off x="1978200" y="2345288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5" name="Shape 545"/>
          <p:cNvSpPr/>
          <p:nvPr/>
        </p:nvSpPr>
        <p:spPr>
          <a:xfrm>
            <a:off x="2348800" y="2791275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6" name="Shape 546"/>
          <p:cNvSpPr/>
          <p:nvPr/>
        </p:nvSpPr>
        <p:spPr>
          <a:xfrm>
            <a:off x="1978200" y="2938138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7" name="Shape 547"/>
          <p:cNvSpPr/>
          <p:nvPr/>
        </p:nvSpPr>
        <p:spPr>
          <a:xfrm>
            <a:off x="2111550" y="2940613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8" name="Shape 548"/>
          <p:cNvSpPr/>
          <p:nvPr/>
        </p:nvSpPr>
        <p:spPr>
          <a:xfrm>
            <a:off x="2035350" y="2940613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9" name="Shape 549"/>
          <p:cNvSpPr txBox="1"/>
          <p:nvPr/>
        </p:nvSpPr>
        <p:spPr>
          <a:xfrm>
            <a:off x="2606875" y="2150425"/>
            <a:ext cx="1191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Key</a:t>
            </a:r>
            <a:endParaRPr/>
          </a:p>
        </p:txBody>
      </p:sp>
      <p:sp>
        <p:nvSpPr>
          <p:cNvPr id="550" name="Shape 550"/>
          <p:cNvSpPr txBox="1"/>
          <p:nvPr/>
        </p:nvSpPr>
        <p:spPr>
          <a:xfrm>
            <a:off x="2681325" y="2731513"/>
            <a:ext cx="1191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</a:t>
            </a:r>
            <a:r>
              <a:rPr lang="en"/>
              <a:t> Key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Update: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Presentation at</a:t>
            </a:r>
            <a:br>
              <a:rPr lang="en"/>
            </a:br>
            <a:r>
              <a:rPr lang="en" sz="1800"/>
              <a:t>https://www.youtube.com/watch?v=1oB-uI1C09A&amp;feature=youtu.be&amp;a=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Private Key Cryptography</a:t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57" name="Shape 557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58" name="Shape 558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59" name="Shape 559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0" name="Shape 560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1" name="Shape 561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2" name="Shape 562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3" name="Shape 563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6" name="Shape 566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7" name="Shape 567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8" name="Shape 568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9" name="Shape 569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70" name="Shape 570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71" name="Shape 571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72" name="Shape 572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/>
        </p:nvSpPr>
        <p:spPr>
          <a:xfrm>
            <a:off x="729750" y="1436875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Alice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7545025" y="1756400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Bob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7262100" y="2894900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89" name="Shape 589"/>
          <p:cNvSpPr/>
          <p:nvPr/>
        </p:nvSpPr>
        <p:spPr>
          <a:xfrm>
            <a:off x="6891500" y="3041763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90" name="Shape 590"/>
          <p:cNvSpPr/>
          <p:nvPr/>
        </p:nvSpPr>
        <p:spPr>
          <a:xfrm>
            <a:off x="7024850" y="3044238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91" name="Shape 591"/>
          <p:cNvSpPr/>
          <p:nvPr/>
        </p:nvSpPr>
        <p:spPr>
          <a:xfrm>
            <a:off x="6948650" y="3044238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92" name="Shape 592"/>
          <p:cNvSpPr/>
          <p:nvPr/>
        </p:nvSpPr>
        <p:spPr>
          <a:xfrm>
            <a:off x="474650" y="2860300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93" name="Shape 593"/>
          <p:cNvSpPr/>
          <p:nvPr/>
        </p:nvSpPr>
        <p:spPr>
          <a:xfrm>
            <a:off x="104050" y="3007163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94" name="Shape 594"/>
          <p:cNvSpPr/>
          <p:nvPr/>
        </p:nvSpPr>
        <p:spPr>
          <a:xfrm>
            <a:off x="237400" y="3009638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95" name="Shape 595"/>
          <p:cNvSpPr/>
          <p:nvPr/>
        </p:nvSpPr>
        <p:spPr>
          <a:xfrm>
            <a:off x="130350" y="3016813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Private Key Cryptography</a:t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2" name="Shape 602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3" name="Shape 603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4" name="Shape 604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5" name="Shape 605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6" name="Shape 606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7" name="Shape 607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8" name="Shape 608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 txBox="1"/>
          <p:nvPr/>
        </p:nvSpPr>
        <p:spPr>
          <a:xfrm>
            <a:off x="729750" y="1436875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Alice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2962962" y="2585200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24" name="Shape 624"/>
          <p:cNvSpPr/>
          <p:nvPr/>
        </p:nvSpPr>
        <p:spPr>
          <a:xfrm>
            <a:off x="2592363" y="2732063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25" name="Shape 625"/>
          <p:cNvSpPr/>
          <p:nvPr/>
        </p:nvSpPr>
        <p:spPr>
          <a:xfrm>
            <a:off x="2725713" y="2734538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26" name="Shape 626"/>
          <p:cNvSpPr/>
          <p:nvPr/>
        </p:nvSpPr>
        <p:spPr>
          <a:xfrm>
            <a:off x="2649513" y="2734538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27" name="Shape 627"/>
          <p:cNvSpPr/>
          <p:nvPr/>
        </p:nvSpPr>
        <p:spPr>
          <a:xfrm>
            <a:off x="3629970" y="2436587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28" name="Shape 628"/>
          <p:cNvSpPr/>
          <p:nvPr/>
        </p:nvSpPr>
        <p:spPr>
          <a:xfrm>
            <a:off x="3868038" y="2692006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29" name="Shape 629"/>
          <p:cNvSpPr/>
          <p:nvPr/>
        </p:nvSpPr>
        <p:spPr>
          <a:xfrm>
            <a:off x="3855613" y="2893334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30" name="Shape 630"/>
          <p:cNvSpPr/>
          <p:nvPr/>
        </p:nvSpPr>
        <p:spPr>
          <a:xfrm>
            <a:off x="3843188" y="3056165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31" name="Shape 631"/>
          <p:cNvSpPr txBox="1"/>
          <p:nvPr/>
        </p:nvSpPr>
        <p:spPr>
          <a:xfrm>
            <a:off x="3259525" y="2507450"/>
            <a:ext cx="4224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</a:t>
            </a:r>
            <a:endParaRPr sz="2400"/>
          </a:p>
        </p:txBody>
      </p:sp>
      <p:sp>
        <p:nvSpPr>
          <p:cNvPr id="632" name="Shape 632"/>
          <p:cNvSpPr txBox="1"/>
          <p:nvPr/>
        </p:nvSpPr>
        <p:spPr>
          <a:xfrm>
            <a:off x="4478725" y="2507450"/>
            <a:ext cx="4224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sp>
        <p:nvSpPr>
          <p:cNvPr id="633" name="Shape 633"/>
          <p:cNvSpPr txBox="1"/>
          <p:nvPr/>
        </p:nvSpPr>
        <p:spPr>
          <a:xfrm>
            <a:off x="4830168" y="2269375"/>
            <a:ext cx="1191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-----BEGIN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Version: GnuPG v1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 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iJwEAQEKAAYFAlRGkH…..gHFLn+Lw1x6LUroOjkl2zjpoCB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6pmQPd09MglBXJfnrBI=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=ET9V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-----END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public key to verify the message</a:t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73804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40" name="Shape 640"/>
          <p:cNvSpPr/>
          <p:nvPr/>
        </p:nvSpPr>
        <p:spPr>
          <a:xfrm>
            <a:off x="76486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41" name="Shape 641"/>
          <p:cNvSpPr/>
          <p:nvPr/>
        </p:nvSpPr>
        <p:spPr>
          <a:xfrm>
            <a:off x="73877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42" name="Shape 642"/>
          <p:cNvSpPr/>
          <p:nvPr/>
        </p:nvSpPr>
        <p:spPr>
          <a:xfrm>
            <a:off x="77107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43" name="Shape 643"/>
          <p:cNvSpPr/>
          <p:nvPr/>
        </p:nvSpPr>
        <p:spPr>
          <a:xfrm>
            <a:off x="73131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44" name="Shape 644"/>
          <p:cNvSpPr/>
          <p:nvPr/>
        </p:nvSpPr>
        <p:spPr>
          <a:xfrm>
            <a:off x="76610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45" name="Shape 645"/>
          <p:cNvSpPr/>
          <p:nvPr/>
        </p:nvSpPr>
        <p:spPr>
          <a:xfrm>
            <a:off x="75492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46" name="Shape 646"/>
          <p:cNvSpPr/>
          <p:nvPr/>
        </p:nvSpPr>
        <p:spPr>
          <a:xfrm>
            <a:off x="75061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 txBox="1"/>
          <p:nvPr/>
        </p:nvSpPr>
        <p:spPr>
          <a:xfrm>
            <a:off x="7316425" y="1756400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Bob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8108295" y="27090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50" name="Shape 650"/>
          <p:cNvSpPr/>
          <p:nvPr/>
        </p:nvSpPr>
        <p:spPr>
          <a:xfrm>
            <a:off x="8346363" y="29644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51" name="Shape 651"/>
          <p:cNvSpPr/>
          <p:nvPr/>
        </p:nvSpPr>
        <p:spPr>
          <a:xfrm>
            <a:off x="8333938" y="31657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52" name="Shape 652"/>
          <p:cNvSpPr/>
          <p:nvPr/>
        </p:nvSpPr>
        <p:spPr>
          <a:xfrm>
            <a:off x="8321513" y="33286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53" name="Shape 653"/>
          <p:cNvSpPr txBox="1"/>
          <p:nvPr/>
        </p:nvSpPr>
        <p:spPr>
          <a:xfrm>
            <a:off x="5552725" y="2532475"/>
            <a:ext cx="4224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sp>
        <p:nvSpPr>
          <p:cNvPr id="654" name="Shape 654"/>
          <p:cNvSpPr txBox="1"/>
          <p:nvPr/>
        </p:nvSpPr>
        <p:spPr>
          <a:xfrm>
            <a:off x="4449168" y="2269375"/>
            <a:ext cx="1191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-----BEGIN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Version: GnuPG v1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 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iJwEAQEKAAYFAlRGkH…..gHFLn+Lw1x6LUroOjkl2zjpoCB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6pmQPd09MglBXJfnrBI=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=ET9V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-----END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55" name="Shape 655"/>
          <p:cNvSpPr txBox="1"/>
          <p:nvPr/>
        </p:nvSpPr>
        <p:spPr>
          <a:xfrm>
            <a:off x="4122400" y="2561738"/>
            <a:ext cx="4224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</a:t>
            </a:r>
            <a:endParaRPr sz="2400"/>
          </a:p>
        </p:txBody>
      </p:sp>
      <p:sp>
        <p:nvSpPr>
          <p:cNvPr id="656" name="Shape 656"/>
          <p:cNvSpPr/>
          <p:nvPr/>
        </p:nvSpPr>
        <p:spPr>
          <a:xfrm>
            <a:off x="3867762" y="2608663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57" name="Shape 657"/>
          <p:cNvSpPr/>
          <p:nvPr/>
        </p:nvSpPr>
        <p:spPr>
          <a:xfrm>
            <a:off x="3497163" y="2755525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58" name="Shape 658"/>
          <p:cNvSpPr/>
          <p:nvPr/>
        </p:nvSpPr>
        <p:spPr>
          <a:xfrm>
            <a:off x="3630513" y="2758000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59" name="Shape 659"/>
          <p:cNvSpPr/>
          <p:nvPr/>
        </p:nvSpPr>
        <p:spPr>
          <a:xfrm>
            <a:off x="3554313" y="2758000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60" name="Shape 660"/>
          <p:cNvSpPr/>
          <p:nvPr/>
        </p:nvSpPr>
        <p:spPr>
          <a:xfrm>
            <a:off x="5822295" y="24042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61" name="Shape 661"/>
          <p:cNvSpPr/>
          <p:nvPr/>
        </p:nvSpPr>
        <p:spPr>
          <a:xfrm>
            <a:off x="6060363" y="26596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62" name="Shape 662"/>
          <p:cNvSpPr/>
          <p:nvPr/>
        </p:nvSpPr>
        <p:spPr>
          <a:xfrm>
            <a:off x="6047938" y="28609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63" name="Shape 663"/>
          <p:cNvSpPr/>
          <p:nvPr/>
        </p:nvSpPr>
        <p:spPr>
          <a:xfrm>
            <a:off x="6035513" y="30238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public key *will not* verify the message</a:t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73804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70" name="Shape 670"/>
          <p:cNvSpPr/>
          <p:nvPr/>
        </p:nvSpPr>
        <p:spPr>
          <a:xfrm>
            <a:off x="76486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71" name="Shape 671"/>
          <p:cNvSpPr/>
          <p:nvPr/>
        </p:nvSpPr>
        <p:spPr>
          <a:xfrm>
            <a:off x="73877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72" name="Shape 672"/>
          <p:cNvSpPr/>
          <p:nvPr/>
        </p:nvSpPr>
        <p:spPr>
          <a:xfrm>
            <a:off x="77107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73" name="Shape 673"/>
          <p:cNvSpPr/>
          <p:nvPr/>
        </p:nvSpPr>
        <p:spPr>
          <a:xfrm>
            <a:off x="73131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74" name="Shape 674"/>
          <p:cNvSpPr/>
          <p:nvPr/>
        </p:nvSpPr>
        <p:spPr>
          <a:xfrm>
            <a:off x="76610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75" name="Shape 675"/>
          <p:cNvSpPr/>
          <p:nvPr/>
        </p:nvSpPr>
        <p:spPr>
          <a:xfrm>
            <a:off x="75061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 txBox="1"/>
          <p:nvPr/>
        </p:nvSpPr>
        <p:spPr>
          <a:xfrm>
            <a:off x="7316425" y="1756400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Bob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8108295" y="27090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79" name="Shape 679"/>
          <p:cNvSpPr/>
          <p:nvPr/>
        </p:nvSpPr>
        <p:spPr>
          <a:xfrm>
            <a:off x="8346363" y="29644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80" name="Shape 680"/>
          <p:cNvSpPr/>
          <p:nvPr/>
        </p:nvSpPr>
        <p:spPr>
          <a:xfrm>
            <a:off x="8333938" y="31657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81" name="Shape 681"/>
          <p:cNvSpPr/>
          <p:nvPr/>
        </p:nvSpPr>
        <p:spPr>
          <a:xfrm>
            <a:off x="8321513" y="33286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82" name="Shape 682"/>
          <p:cNvSpPr txBox="1"/>
          <p:nvPr/>
        </p:nvSpPr>
        <p:spPr>
          <a:xfrm>
            <a:off x="5552725" y="2532475"/>
            <a:ext cx="9021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sp>
        <p:nvSpPr>
          <p:cNvPr id="683" name="Shape 683"/>
          <p:cNvSpPr txBox="1"/>
          <p:nvPr/>
        </p:nvSpPr>
        <p:spPr>
          <a:xfrm>
            <a:off x="4449168" y="2269375"/>
            <a:ext cx="1191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-----BEGIN PGP PUBLIC KEY BLOCK-----</a:t>
            </a:r>
            <a:br>
              <a:rPr lang="en" sz="700"/>
            </a:br>
            <a:r>
              <a:rPr lang="en" sz="700"/>
              <a:t>Version: 2.6.i</a:t>
            </a:r>
            <a:br>
              <a:rPr lang="en" sz="700"/>
            </a:br>
            <a:br>
              <a:rPr lang="en" sz="700"/>
            </a:br>
            <a:r>
              <a:rPr lang="en" sz="700"/>
              <a:t>mQCNAi+UeBsAAAEEAMP0kXU75GQdzwwlMiw….kYboAFx</a:t>
            </a:r>
            <a:br>
              <a:rPr lang="en" sz="700"/>
            </a:br>
            <a:r>
              <a:rPr lang="en" sz="700"/>
              <a:t>xHg43Cnj60OeZG2PKp/kU91ipOJP1cs8/xYOGkeoAMqDfwPeFlkBiA==</a:t>
            </a:r>
            <a:br>
              <a:rPr lang="en" sz="700"/>
            </a:br>
            <a:r>
              <a:rPr lang="en" sz="700"/>
              <a:t>=ddBN</a:t>
            </a:r>
            <a:br>
              <a:rPr lang="en" sz="700"/>
            </a:br>
            <a:r>
              <a:rPr lang="en" sz="700"/>
              <a:t>-----END PGP PUBLIC KEY BLOCK-----</a:t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84" name="Shape 684"/>
          <p:cNvSpPr txBox="1"/>
          <p:nvPr/>
        </p:nvSpPr>
        <p:spPr>
          <a:xfrm>
            <a:off x="4122400" y="2561738"/>
            <a:ext cx="4224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</a:t>
            </a:r>
            <a:endParaRPr sz="2400"/>
          </a:p>
        </p:txBody>
      </p:sp>
      <p:sp>
        <p:nvSpPr>
          <p:cNvPr id="685" name="Shape 685"/>
          <p:cNvSpPr/>
          <p:nvPr/>
        </p:nvSpPr>
        <p:spPr>
          <a:xfrm>
            <a:off x="3867762" y="2608663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86" name="Shape 686"/>
          <p:cNvSpPr/>
          <p:nvPr/>
        </p:nvSpPr>
        <p:spPr>
          <a:xfrm>
            <a:off x="3497163" y="2755525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87" name="Shape 687"/>
          <p:cNvSpPr/>
          <p:nvPr/>
        </p:nvSpPr>
        <p:spPr>
          <a:xfrm>
            <a:off x="3630513" y="2758000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88" name="Shape 688"/>
          <p:cNvSpPr/>
          <p:nvPr/>
        </p:nvSpPr>
        <p:spPr>
          <a:xfrm>
            <a:off x="3554313" y="2758000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89" name="Shape 689"/>
          <p:cNvSpPr/>
          <p:nvPr/>
        </p:nvSpPr>
        <p:spPr>
          <a:xfrm>
            <a:off x="5898495" y="24042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90" name="Shape 690"/>
          <p:cNvSpPr/>
          <p:nvPr/>
        </p:nvSpPr>
        <p:spPr>
          <a:xfrm>
            <a:off x="6136563" y="26596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91" name="Shape 691"/>
          <p:cNvSpPr/>
          <p:nvPr/>
        </p:nvSpPr>
        <p:spPr>
          <a:xfrm>
            <a:off x="6124138" y="28609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92" name="Shape 692"/>
          <p:cNvSpPr/>
          <p:nvPr/>
        </p:nvSpPr>
        <p:spPr>
          <a:xfrm>
            <a:off x="6111713" y="30238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93" name="Shape 693"/>
          <p:cNvSpPr/>
          <p:nvPr/>
        </p:nvSpPr>
        <p:spPr>
          <a:xfrm>
            <a:off x="7572725" y="2665767"/>
            <a:ext cx="194050" cy="131950"/>
          </a:xfrm>
          <a:custGeom>
            <a:pathLst>
              <a:path extrusionOk="0" h="5278" w="7762">
                <a:moveTo>
                  <a:pt x="0" y="3556"/>
                </a:moveTo>
                <a:cubicBezTo>
                  <a:pt x="1481" y="1778"/>
                  <a:pt x="3757" y="-340"/>
                  <a:pt x="6026" y="113"/>
                </a:cubicBezTo>
                <a:cubicBezTo>
                  <a:pt x="7805" y="468"/>
                  <a:pt x="7748" y="3463"/>
                  <a:pt x="7748" y="527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public key *will not* verify the message</a:t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73804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0" name="Shape 700"/>
          <p:cNvSpPr/>
          <p:nvPr/>
        </p:nvSpPr>
        <p:spPr>
          <a:xfrm>
            <a:off x="76486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1" name="Shape 701"/>
          <p:cNvSpPr/>
          <p:nvPr/>
        </p:nvSpPr>
        <p:spPr>
          <a:xfrm>
            <a:off x="73877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2" name="Shape 702"/>
          <p:cNvSpPr/>
          <p:nvPr/>
        </p:nvSpPr>
        <p:spPr>
          <a:xfrm>
            <a:off x="77107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3" name="Shape 703"/>
          <p:cNvSpPr/>
          <p:nvPr/>
        </p:nvSpPr>
        <p:spPr>
          <a:xfrm>
            <a:off x="73131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4" name="Shape 704"/>
          <p:cNvSpPr/>
          <p:nvPr/>
        </p:nvSpPr>
        <p:spPr>
          <a:xfrm>
            <a:off x="76610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5" name="Shape 705"/>
          <p:cNvSpPr/>
          <p:nvPr/>
        </p:nvSpPr>
        <p:spPr>
          <a:xfrm>
            <a:off x="75061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 txBox="1"/>
          <p:nvPr/>
        </p:nvSpPr>
        <p:spPr>
          <a:xfrm>
            <a:off x="7316425" y="1756400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Bob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8108295" y="27090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9" name="Shape 709"/>
          <p:cNvSpPr/>
          <p:nvPr/>
        </p:nvSpPr>
        <p:spPr>
          <a:xfrm>
            <a:off x="8346363" y="29644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0" name="Shape 710"/>
          <p:cNvSpPr/>
          <p:nvPr/>
        </p:nvSpPr>
        <p:spPr>
          <a:xfrm>
            <a:off x="8333938" y="31657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1" name="Shape 711"/>
          <p:cNvSpPr/>
          <p:nvPr/>
        </p:nvSpPr>
        <p:spPr>
          <a:xfrm>
            <a:off x="8321513" y="33286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2" name="Shape 712"/>
          <p:cNvSpPr txBox="1"/>
          <p:nvPr/>
        </p:nvSpPr>
        <p:spPr>
          <a:xfrm>
            <a:off x="5552725" y="2532475"/>
            <a:ext cx="9021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sp>
        <p:nvSpPr>
          <p:cNvPr id="713" name="Shape 713"/>
          <p:cNvSpPr txBox="1"/>
          <p:nvPr/>
        </p:nvSpPr>
        <p:spPr>
          <a:xfrm>
            <a:off x="4449168" y="2269375"/>
            <a:ext cx="1191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-----BEGIN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Version: GnuPG v1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 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iJwEAQEKAAYFAlRGkH…..gHFLn+Lw1x6LUroOjkl2zjpoCB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6pmQPd09MglBXJfnrBI=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=ET9V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-----END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714" name="Shape 714"/>
          <p:cNvSpPr txBox="1"/>
          <p:nvPr/>
        </p:nvSpPr>
        <p:spPr>
          <a:xfrm>
            <a:off x="4122400" y="2561738"/>
            <a:ext cx="4224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</a:t>
            </a:r>
            <a:endParaRPr sz="2400"/>
          </a:p>
        </p:txBody>
      </p:sp>
      <p:sp>
        <p:nvSpPr>
          <p:cNvPr id="715" name="Shape 715"/>
          <p:cNvSpPr/>
          <p:nvPr/>
        </p:nvSpPr>
        <p:spPr>
          <a:xfrm>
            <a:off x="3867762" y="2608663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6" name="Shape 716"/>
          <p:cNvSpPr/>
          <p:nvPr/>
        </p:nvSpPr>
        <p:spPr>
          <a:xfrm>
            <a:off x="3497163" y="2755525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7" name="Shape 717"/>
          <p:cNvSpPr/>
          <p:nvPr/>
        </p:nvSpPr>
        <p:spPr>
          <a:xfrm>
            <a:off x="3630513" y="2758000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8" name="Shape 718"/>
          <p:cNvSpPr/>
          <p:nvPr/>
        </p:nvSpPr>
        <p:spPr>
          <a:xfrm>
            <a:off x="3554313" y="2758000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9" name="Shape 719"/>
          <p:cNvSpPr/>
          <p:nvPr/>
        </p:nvSpPr>
        <p:spPr>
          <a:xfrm>
            <a:off x="5898495" y="24042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20" name="Shape 720"/>
          <p:cNvSpPr/>
          <p:nvPr/>
        </p:nvSpPr>
        <p:spPr>
          <a:xfrm>
            <a:off x="6136563" y="26596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21" name="Shape 721"/>
          <p:cNvSpPr/>
          <p:nvPr/>
        </p:nvSpPr>
        <p:spPr>
          <a:xfrm>
            <a:off x="6124138" y="28609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22" name="Shape 722"/>
          <p:cNvSpPr/>
          <p:nvPr/>
        </p:nvSpPr>
        <p:spPr>
          <a:xfrm>
            <a:off x="6111713" y="30238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23" name="Shape 723"/>
          <p:cNvSpPr/>
          <p:nvPr/>
        </p:nvSpPr>
        <p:spPr>
          <a:xfrm>
            <a:off x="7572725" y="2665767"/>
            <a:ext cx="194050" cy="131950"/>
          </a:xfrm>
          <a:custGeom>
            <a:pathLst>
              <a:path extrusionOk="0" h="5278" w="7762">
                <a:moveTo>
                  <a:pt x="0" y="3556"/>
                </a:moveTo>
                <a:cubicBezTo>
                  <a:pt x="1481" y="1778"/>
                  <a:pt x="3757" y="-340"/>
                  <a:pt x="6026" y="113"/>
                </a:cubicBezTo>
                <a:cubicBezTo>
                  <a:pt x="7805" y="468"/>
                  <a:pt x="7748" y="3463"/>
                  <a:pt x="7748" y="527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311700" y="4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Digital Signature Algorithm?</a:t>
            </a:r>
            <a:endParaRPr/>
          </a:p>
        </p:txBody>
      </p:sp>
      <p:sp>
        <p:nvSpPr>
          <p:cNvPr id="729" name="Shape 729"/>
          <p:cNvSpPr txBox="1"/>
          <p:nvPr/>
        </p:nvSpPr>
        <p:spPr>
          <a:xfrm>
            <a:off x="689500" y="2176475"/>
            <a:ext cx="18933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 = x + 2</a:t>
            </a:r>
            <a:endParaRPr/>
          </a:p>
        </p:txBody>
      </p:sp>
      <p:sp>
        <p:nvSpPr>
          <p:cNvPr id="730" name="Shape 730"/>
          <p:cNvSpPr txBox="1"/>
          <p:nvPr>
            <p:ph type="title"/>
          </p:nvPr>
        </p:nvSpPr>
        <p:spPr>
          <a:xfrm>
            <a:off x="2582800" y="4285825"/>
            <a:ext cx="36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“Easy” Problems</a:t>
            </a:r>
            <a:endParaRPr sz="2400"/>
          </a:p>
        </p:txBody>
      </p:sp>
      <p:pic>
        <p:nvPicPr>
          <p:cNvPr id="731" name="Shape 7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450" y="1944588"/>
            <a:ext cx="5632950" cy="169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311700" y="4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Logarithm Problem</a:t>
            </a:r>
            <a:endParaRPr/>
          </a:p>
        </p:txBody>
      </p:sp>
      <p:sp>
        <p:nvSpPr>
          <p:cNvPr id="737" name="Shape 737"/>
          <p:cNvSpPr txBox="1"/>
          <p:nvPr>
            <p:ph type="title"/>
          </p:nvPr>
        </p:nvSpPr>
        <p:spPr>
          <a:xfrm>
            <a:off x="2582800" y="4285825"/>
            <a:ext cx="36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“Hard”</a:t>
            </a:r>
            <a:r>
              <a:rPr lang="en" sz="2400"/>
              <a:t> Problems</a:t>
            </a:r>
            <a:endParaRPr sz="2400"/>
          </a:p>
        </p:txBody>
      </p:sp>
      <p:sp>
        <p:nvSpPr>
          <p:cNvPr id="738" name="Shape 738"/>
          <p:cNvSpPr txBox="1"/>
          <p:nvPr/>
        </p:nvSpPr>
        <p:spPr>
          <a:xfrm>
            <a:off x="1610202" y="2109075"/>
            <a:ext cx="56304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h = G^x (mod n)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x?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numbers are huuuuuge</a:t>
            </a:r>
            <a:endParaRPr/>
          </a:p>
        </p:txBody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2^256, 256 bits (1 followed by 77 0’s)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100000000000000000000000000000000000000000000000000000000000000000000000000000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cannot imagine the size of this number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of Universe (10^10 years)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atoms in galaxy (10^67)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Trillion computers doing a trillion computation every trillionth of a second (&lt; 10^56)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Logarithm Problem Difficulty</a:t>
            </a:r>
            <a:endParaRPr/>
          </a:p>
        </p:txBody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Unproven!</a:t>
            </a:r>
            <a:endParaRPr sz="6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Break...</a:t>
            </a:r>
            <a:endParaRPr/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Crypto Basics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Public/Private Key Digital Signatures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“Hard” problems and “Easy”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Discrete Logarithm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8825"/>
            <a:ext cx="4175201" cy="44535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168300" y="681050"/>
            <a:ext cx="34641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Alex Melville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Software Engineer @BitGo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World Traveler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github.com/Melvillian</a:t>
            </a:r>
            <a:endParaRPr sz="2400"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248" y="4160325"/>
            <a:ext cx="790201" cy="4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Elliptic Curves + DLP = Digital Signatures</a:t>
            </a:r>
            <a:endParaRPr/>
          </a:p>
        </p:txBody>
      </p:sp>
      <p:pic>
        <p:nvPicPr>
          <p:cNvPr id="762" name="Shape 7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28" y="1128950"/>
            <a:ext cx="3454875" cy="34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Elliptic Curve?</a:t>
            </a:r>
            <a:endParaRPr/>
          </a:p>
        </p:txBody>
      </p:sp>
      <p:pic>
        <p:nvPicPr>
          <p:cNvPr id="768" name="Shape 7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253" y="1118200"/>
            <a:ext cx="3454875" cy="34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Shape 7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475" y="1686625"/>
            <a:ext cx="28956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Shape 770"/>
          <p:cNvSpPr txBox="1"/>
          <p:nvPr/>
        </p:nvSpPr>
        <p:spPr>
          <a:xfrm>
            <a:off x="53800" y="2593275"/>
            <a:ext cx="49605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Diophantine Equations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Addition (P + Q)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Multiplication (k * Q)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Shape 7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" y="650250"/>
            <a:ext cx="7598400" cy="31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Shape 7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000" y="3562775"/>
            <a:ext cx="7725301" cy="18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Shape 77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 + Q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Shape 7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" y="650250"/>
            <a:ext cx="7598400" cy="31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Shape 7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000" y="3562775"/>
            <a:ext cx="7725301" cy="18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 + Q</a:t>
            </a:r>
            <a:endParaRPr/>
          </a:p>
        </p:txBody>
      </p:sp>
      <p:sp>
        <p:nvSpPr>
          <p:cNvPr id="785" name="Shape 785"/>
          <p:cNvSpPr txBox="1"/>
          <p:nvPr/>
        </p:nvSpPr>
        <p:spPr>
          <a:xfrm rot="-1957952">
            <a:off x="855811" y="1369711"/>
            <a:ext cx="7623378" cy="1844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Pictures!</a:t>
            </a:r>
            <a:endParaRPr sz="14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 + Q = R (Chord-Tangent Process)</a:t>
            </a:r>
            <a:endParaRPr/>
          </a:p>
        </p:txBody>
      </p:sp>
      <p:pic>
        <p:nvPicPr>
          <p:cNvPr id="791" name="Shape 7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725" y="1017725"/>
            <a:ext cx="3968312" cy="39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 + Q = R (Chord-Tangent Process)</a:t>
            </a:r>
            <a:endParaRPr/>
          </a:p>
        </p:txBody>
      </p:sp>
      <p:pic>
        <p:nvPicPr>
          <p:cNvPr id="797" name="Shape 7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450" y="959950"/>
            <a:ext cx="4109150" cy="39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Doubling P + P = R</a:t>
            </a:r>
            <a:r>
              <a:rPr lang="en"/>
              <a:t> (Chord-Tangent Process)</a:t>
            </a:r>
            <a:endParaRPr/>
          </a:p>
        </p:txBody>
      </p:sp>
      <p:pic>
        <p:nvPicPr>
          <p:cNvPr id="803" name="Shape 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38" y="1086100"/>
            <a:ext cx="4159925" cy="3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Doubling P + P = R</a:t>
            </a:r>
            <a:r>
              <a:rPr lang="en"/>
              <a:t> (Chord-Tangent Process)</a:t>
            </a:r>
            <a:endParaRPr/>
          </a:p>
        </p:txBody>
      </p:sp>
      <p:pic>
        <p:nvPicPr>
          <p:cNvPr id="809" name="Shape 8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25" y="1176175"/>
            <a:ext cx="3877750" cy="36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Elliptic GIF! (courtesy of Cloudflare)</a:t>
            </a:r>
            <a:endParaRPr/>
          </a:p>
        </p:txBody>
      </p:sp>
      <p:pic>
        <p:nvPicPr>
          <p:cNvPr id="815" name="Shape 8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1093200"/>
            <a:ext cx="39052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Fields (Making it Discrete)</a:t>
            </a:r>
            <a:endParaRPr/>
          </a:p>
        </p:txBody>
      </p:sp>
      <p:pic>
        <p:nvPicPr>
          <p:cNvPr id="821" name="Shape 8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312" y="1244375"/>
            <a:ext cx="4972075" cy="37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Shape 8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25" y="1923650"/>
            <a:ext cx="2895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I’m talking about ECC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First attempt at explaining it failed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</a:rPr>
              <a:t>Bitcoin applications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</a:rPr>
              <a:t>Pictures!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</a:rPr>
              <a:t>Crypto is amazingly powerful*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* </a:t>
            </a:r>
            <a:r>
              <a:rPr lang="en" sz="1400">
                <a:solidFill>
                  <a:schemeClr val="dk1"/>
                </a:solidFill>
              </a:rPr>
              <a:t>… when implemented and used correctly!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74" y="2102800"/>
            <a:ext cx="715800" cy="7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Fields (Making it Discrete)</a:t>
            </a:r>
            <a:endParaRPr/>
          </a:p>
        </p:txBody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372725" y="2811675"/>
            <a:ext cx="30174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0 &lt;= x &lt;= n -1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x is an integer</a:t>
            </a:r>
            <a:endParaRPr/>
          </a:p>
        </p:txBody>
      </p:sp>
      <p:pic>
        <p:nvPicPr>
          <p:cNvPr id="829" name="Shape 8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353" y="1152475"/>
            <a:ext cx="5340950" cy="38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Shape 8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25" y="1923650"/>
            <a:ext cx="2895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Field GIF!</a:t>
            </a:r>
            <a:endParaRPr/>
          </a:p>
        </p:txBody>
      </p:sp>
      <p:pic>
        <p:nvPicPr>
          <p:cNvPr id="836" name="Shape 8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50" y="1191650"/>
            <a:ext cx="536060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3" name="Shape 8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04" y="0"/>
            <a:ext cx="89659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Fields</a:t>
            </a:r>
            <a:endParaRPr/>
          </a:p>
        </p:txBody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Finite set of integer elements {0, 1, 2, 3, 4 5, 6}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concept of addition and multiplication (point adding/multiplying we saw earlier)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fields modulo some prime number </a:t>
            </a:r>
            <a:r>
              <a:rPr b="1" lang="en"/>
              <a:t>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mod p (clock math)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Arithmetic (remainder math)</a:t>
            </a:r>
            <a:endParaRPr/>
          </a:p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 (mod 12) = 3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5 (mod 12) = 5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11 (mod 12) = 11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12 (mod 12) = 12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13 (mod 12) = 1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24 (mod 12) = 12</a:t>
            </a:r>
            <a:endParaRPr b="1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25 (mod 12) = 1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Parameters of </a:t>
            </a:r>
            <a:r>
              <a:rPr lang="en"/>
              <a:t>Finite Fields modulo a prime</a:t>
            </a:r>
            <a:endParaRPr/>
          </a:p>
        </p:txBody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N, the order of the field (the number of points in the field)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Schoof’s algorithm (runs in polynomial time, rather than exponential time!)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cyclic subgroup of F_p with large prime order 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larger the order, the greater the security of our ECC algorithm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it’s prime, every point is guaranteed to have a multiplicative inverse, which means we can do ECDSA!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to Hasse’s theorem, n is guaranteed to be a divisor of 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base point 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multiplication of G, we can generate all n elements in the cyclic subgroup of order 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Domain Parameters for a Finite Field Elliptic Curve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(p, a, b, n, G, h)</a:t>
            </a:r>
            <a:endParaRPr sz="36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p: the prime modulus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a: the a in y^3 + x^3 + ax + 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b: the b in y^3 + x^3 + ax + 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n: the order of the cyclic subgroup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G: the base point of the prime order cyclic subgroup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h: the cofactor equal to N / h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</a:t>
            </a:r>
            <a:r>
              <a:rPr lang="en"/>
              <a:t>6 Domain Parameters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secp256k1</a:t>
            </a:r>
            <a:endParaRPr sz="3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p: 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2</a:t>
            </a:r>
            <a:r>
              <a:rPr baseline="30000" lang="en" sz="1100">
                <a:solidFill>
                  <a:srgbClr val="252525"/>
                </a:solidFill>
                <a:highlight>
                  <a:srgbClr val="FFFFFF"/>
                </a:highlight>
              </a:rPr>
              <a:t>256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- 2</a:t>
            </a:r>
            <a:r>
              <a:rPr baseline="30000" lang="en" sz="1100">
                <a:solidFill>
                  <a:srgbClr val="252525"/>
                </a:solidFill>
                <a:highlight>
                  <a:srgbClr val="FFFFFF"/>
                </a:highlight>
              </a:rPr>
              <a:t>32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- 2</a:t>
            </a:r>
            <a:r>
              <a:rPr baseline="30000" lang="en" sz="1100">
                <a:solidFill>
                  <a:srgbClr val="252525"/>
                </a:solidFill>
                <a:highlight>
                  <a:srgbClr val="FFFFFF"/>
                </a:highlight>
              </a:rPr>
              <a:t>9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- 2</a:t>
            </a:r>
            <a:r>
              <a:rPr baseline="30000" lang="en" sz="1100">
                <a:solidFill>
                  <a:srgbClr val="252525"/>
                </a:solidFill>
                <a:highlight>
                  <a:srgbClr val="FFFFFF"/>
                </a:highlight>
              </a:rPr>
              <a:t>8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- 2</a:t>
            </a:r>
            <a:r>
              <a:rPr baseline="30000" lang="en" sz="1100">
                <a:solidFill>
                  <a:srgbClr val="252525"/>
                </a:solidFill>
                <a:highlight>
                  <a:srgbClr val="FFFFFF"/>
                </a:highlight>
              </a:rPr>
              <a:t>7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- 2</a:t>
            </a:r>
            <a:r>
              <a:rPr baseline="30000" lang="en" sz="1100">
                <a:solidFill>
                  <a:srgbClr val="252525"/>
                </a:solidFill>
                <a:highlight>
                  <a:srgbClr val="FFFFFF"/>
                </a:highlight>
              </a:rPr>
              <a:t>6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- 2</a:t>
            </a:r>
            <a:r>
              <a:rPr baseline="30000" lang="en" sz="1100">
                <a:solidFill>
                  <a:srgbClr val="252525"/>
                </a:solidFill>
                <a:highlight>
                  <a:srgbClr val="FFFFFF"/>
                </a:highlight>
              </a:rPr>
              <a:t>4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- 1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a: 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b: 7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n: 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FFFFFFFF FFFFFFFF FFFFFFFF FFFFFFFE BAAEDCE6 AF48A03B BFD25E8C D0364141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G_x: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0x79be667e f9dcbbac 55a06295 ce870b07 029bfcdb 2dce28d9 59f2815b 16f81798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G_y: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0x483ada77 26a3c465 5da4fbfc 0e1108a8 fd17b448 a6855419 9c47d08f fb10d4b8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h: 1</a:t>
            </a:r>
            <a:endParaRPr/>
          </a:p>
        </p:txBody>
      </p:sp>
      <p:pic>
        <p:nvPicPr>
          <p:cNvPr id="874" name="Shape 8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550" y="322825"/>
            <a:ext cx="2840749" cy="28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Break...</a:t>
            </a:r>
            <a:endParaRPr/>
          </a:p>
        </p:txBody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Crypto Basics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Public/Private Key Digital Signatures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“Hard” problems and “Easy”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Discrete Logarithm 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Elliptic Curves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EC Points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Point Addition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Finite Fields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</a:t>
            </a:r>
            <a:endParaRPr/>
          </a:p>
        </p:txBody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public key N and a private key d, we can create digital signatures using elliptic curves on a finite field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small (relative to RSA) key sizes for the same level of security, 256 bit instead of 2048 bit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TLS handshake: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256 ECC: 9516.8 sign/sec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2048 RSA: 1001.8 sign/sec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makes it faster to create signatures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Crypto Basics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Public/Private Key Digital Signatures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“Hard” problems and “Easy”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Discrete Logarithm Problem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</a:t>
            </a:r>
            <a:endParaRPr/>
          </a:p>
        </p:txBody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311700" y="1152475"/>
            <a:ext cx="85206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private key </a:t>
            </a:r>
            <a:r>
              <a:rPr b="1" lang="en"/>
              <a:t>priv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number d which is between [1 … n] (remember n is the order of the cyclic subgroup)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public key </a:t>
            </a:r>
            <a:r>
              <a:rPr b="1" lang="en"/>
              <a:t>pub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</a:t>
            </a:r>
            <a:r>
              <a:rPr b="1" lang="en"/>
              <a:t>pub = priv</a:t>
            </a:r>
            <a:r>
              <a:rPr b="1" lang="en"/>
              <a:t> * G</a:t>
            </a:r>
            <a:r>
              <a:rPr lang="en"/>
              <a:t> using double and add algorithm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2437987" y="3394088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4" name="Shape 894"/>
          <p:cNvSpPr/>
          <p:nvPr/>
        </p:nvSpPr>
        <p:spPr>
          <a:xfrm>
            <a:off x="2067388" y="3540950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5" name="Shape 895"/>
          <p:cNvSpPr/>
          <p:nvPr/>
        </p:nvSpPr>
        <p:spPr>
          <a:xfrm>
            <a:off x="2200738" y="3543425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6" name="Shape 896"/>
          <p:cNvSpPr/>
          <p:nvPr/>
        </p:nvSpPr>
        <p:spPr>
          <a:xfrm>
            <a:off x="2124538" y="3543425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7" name="Shape 897"/>
          <p:cNvSpPr txBox="1"/>
          <p:nvPr/>
        </p:nvSpPr>
        <p:spPr>
          <a:xfrm>
            <a:off x="2715150" y="3281450"/>
            <a:ext cx="150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pub</a:t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5474187" y="3372675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9" name="Shape 899"/>
          <p:cNvSpPr/>
          <p:nvPr/>
        </p:nvSpPr>
        <p:spPr>
          <a:xfrm>
            <a:off x="5103588" y="3519538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0" name="Shape 900"/>
          <p:cNvSpPr/>
          <p:nvPr/>
        </p:nvSpPr>
        <p:spPr>
          <a:xfrm>
            <a:off x="5236938" y="3522013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1" name="Shape 901"/>
          <p:cNvSpPr/>
          <p:nvPr/>
        </p:nvSpPr>
        <p:spPr>
          <a:xfrm>
            <a:off x="5160738" y="3522013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2" name="Shape 902"/>
          <p:cNvSpPr txBox="1"/>
          <p:nvPr/>
        </p:nvSpPr>
        <p:spPr>
          <a:xfrm>
            <a:off x="5751350" y="3260050"/>
            <a:ext cx="171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priv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Signature Creation</a:t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2522795" y="1278862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9" name="Shape 909"/>
          <p:cNvSpPr/>
          <p:nvPr/>
        </p:nvSpPr>
        <p:spPr>
          <a:xfrm>
            <a:off x="2760863" y="1534281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10" name="Shape 910"/>
          <p:cNvSpPr/>
          <p:nvPr/>
        </p:nvSpPr>
        <p:spPr>
          <a:xfrm>
            <a:off x="2748438" y="1735609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11" name="Shape 911"/>
          <p:cNvSpPr/>
          <p:nvPr/>
        </p:nvSpPr>
        <p:spPr>
          <a:xfrm>
            <a:off x="2736013" y="1898440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12" name="Shape 912"/>
          <p:cNvSpPr txBox="1"/>
          <p:nvPr/>
        </p:nvSpPr>
        <p:spPr>
          <a:xfrm>
            <a:off x="3312425" y="1280675"/>
            <a:ext cx="975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m,</a:t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3156037" y="2471513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14" name="Shape 914"/>
          <p:cNvSpPr/>
          <p:nvPr/>
        </p:nvSpPr>
        <p:spPr>
          <a:xfrm>
            <a:off x="2785438" y="2618375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15" name="Shape 915"/>
          <p:cNvSpPr/>
          <p:nvPr/>
        </p:nvSpPr>
        <p:spPr>
          <a:xfrm>
            <a:off x="2874738" y="2607613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16" name="Shape 916"/>
          <p:cNvSpPr/>
          <p:nvPr/>
        </p:nvSpPr>
        <p:spPr>
          <a:xfrm>
            <a:off x="2798538" y="2607613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17" name="Shape 917"/>
          <p:cNvSpPr txBox="1"/>
          <p:nvPr/>
        </p:nvSpPr>
        <p:spPr>
          <a:xfrm>
            <a:off x="3433200" y="2358900"/>
            <a:ext cx="114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priv,</a:t>
            </a: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5650343" y="2142450"/>
            <a:ext cx="1191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-----BEGIN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Version: GnuPG v1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 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iJwEAQEKAAYFAlRGkH…..gHFLn+Lw1x6LUroOjkl2zjpoCB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6pmQPd09MglBXJfnrBI=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=ET9V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-----END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19" name="Shape 919"/>
          <p:cNvSpPr txBox="1"/>
          <p:nvPr/>
        </p:nvSpPr>
        <p:spPr>
          <a:xfrm>
            <a:off x="6741950" y="2345650"/>
            <a:ext cx="171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(r, s)</a:t>
            </a:r>
            <a:endParaRPr/>
          </a:p>
        </p:txBody>
      </p:sp>
      <p:sp>
        <p:nvSpPr>
          <p:cNvPr id="920" name="Shape 920"/>
          <p:cNvSpPr txBox="1"/>
          <p:nvPr/>
        </p:nvSpPr>
        <p:spPr>
          <a:xfrm>
            <a:off x="683200" y="3041675"/>
            <a:ext cx="39381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random number = k</a:t>
            </a:r>
            <a:endParaRPr/>
          </a:p>
        </p:txBody>
      </p:sp>
      <p:sp>
        <p:nvSpPr>
          <p:cNvPr id="921" name="Shape 921"/>
          <p:cNvSpPr txBox="1"/>
          <p:nvPr/>
        </p:nvSpPr>
        <p:spPr>
          <a:xfrm>
            <a:off x="4455425" y="2195075"/>
            <a:ext cx="975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922" name="Shape 922"/>
          <p:cNvSpPr/>
          <p:nvPr/>
        </p:nvSpPr>
        <p:spPr>
          <a:xfrm>
            <a:off x="4446875" y="2278925"/>
            <a:ext cx="1095000" cy="73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Shape 9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6065"/>
            <a:ext cx="9144000" cy="2932771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Shape 9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Signature Creation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Signature Verification</a:t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2258370" y="1598387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5" name="Shape 935"/>
          <p:cNvSpPr/>
          <p:nvPr/>
        </p:nvSpPr>
        <p:spPr>
          <a:xfrm>
            <a:off x="2496438" y="1853806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6" name="Shape 936"/>
          <p:cNvSpPr/>
          <p:nvPr/>
        </p:nvSpPr>
        <p:spPr>
          <a:xfrm>
            <a:off x="2484013" y="2055134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7" name="Shape 937"/>
          <p:cNvSpPr/>
          <p:nvPr/>
        </p:nvSpPr>
        <p:spPr>
          <a:xfrm>
            <a:off x="2471588" y="2217965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8" name="Shape 938"/>
          <p:cNvSpPr txBox="1"/>
          <p:nvPr/>
        </p:nvSpPr>
        <p:spPr>
          <a:xfrm>
            <a:off x="3048000" y="1600200"/>
            <a:ext cx="975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m</a:t>
            </a:r>
            <a:endParaRPr/>
          </a:p>
        </p:txBody>
      </p:sp>
      <p:sp>
        <p:nvSpPr>
          <p:cNvPr id="939" name="Shape 939"/>
          <p:cNvSpPr txBox="1"/>
          <p:nvPr/>
        </p:nvSpPr>
        <p:spPr>
          <a:xfrm>
            <a:off x="3236750" y="2574250"/>
            <a:ext cx="171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pub</a:t>
            </a:r>
            <a:endParaRPr/>
          </a:p>
        </p:txBody>
      </p:sp>
      <p:sp>
        <p:nvSpPr>
          <p:cNvPr id="940" name="Shape 940"/>
          <p:cNvSpPr txBox="1"/>
          <p:nvPr/>
        </p:nvSpPr>
        <p:spPr>
          <a:xfrm>
            <a:off x="2145143" y="3361650"/>
            <a:ext cx="1191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-----BEGIN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Version: GnuPG v1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 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iJwEAQEKAAYFAlRGkH…..gHFLn+Lw1x6LUroOjkl2zjpoCB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6pmQPd09MglBXJfnrBI=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=ET9V</a:t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-----END PGP SIGNATURE-----</a:t>
            </a:r>
            <a:endParaRPr sz="7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41" name="Shape 941"/>
          <p:cNvSpPr txBox="1"/>
          <p:nvPr/>
        </p:nvSpPr>
        <p:spPr>
          <a:xfrm>
            <a:off x="3236750" y="3564850"/>
            <a:ext cx="171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(r, s)</a:t>
            </a: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2971387" y="2708288"/>
            <a:ext cx="279675" cy="292450"/>
          </a:xfrm>
          <a:custGeom>
            <a:pathLst>
              <a:path extrusionOk="0" h="11698" w="11187">
                <a:moveTo>
                  <a:pt x="9527" y="407"/>
                </a:moveTo>
                <a:cubicBezTo>
                  <a:pt x="7704" y="407"/>
                  <a:pt x="5689" y="-407"/>
                  <a:pt x="4060" y="407"/>
                </a:cubicBezTo>
                <a:cubicBezTo>
                  <a:pt x="966" y="1953"/>
                  <a:pt x="-1368" y="7900"/>
                  <a:pt x="1078" y="10346"/>
                </a:cubicBezTo>
                <a:cubicBezTo>
                  <a:pt x="3331" y="12598"/>
                  <a:pt x="9337" y="11814"/>
                  <a:pt x="10521" y="8856"/>
                </a:cubicBezTo>
                <a:cubicBezTo>
                  <a:pt x="11507" y="6390"/>
                  <a:pt x="11211" y="3279"/>
                  <a:pt x="10024" y="904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43" name="Shape 943"/>
          <p:cNvSpPr/>
          <p:nvPr/>
        </p:nvSpPr>
        <p:spPr>
          <a:xfrm>
            <a:off x="2600788" y="2855150"/>
            <a:ext cx="385150" cy="12425"/>
          </a:xfrm>
          <a:custGeom>
            <a:pathLst>
              <a:path extrusionOk="0" h="497" w="15406">
                <a:moveTo>
                  <a:pt x="0" y="497"/>
                </a:moveTo>
                <a:cubicBezTo>
                  <a:pt x="5124" y="130"/>
                  <a:pt x="10267" y="0"/>
                  <a:pt x="15406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44" name="Shape 944"/>
          <p:cNvSpPr/>
          <p:nvPr/>
        </p:nvSpPr>
        <p:spPr>
          <a:xfrm>
            <a:off x="2734138" y="2857625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45" name="Shape 945"/>
          <p:cNvSpPr/>
          <p:nvPr/>
        </p:nvSpPr>
        <p:spPr>
          <a:xfrm>
            <a:off x="2657938" y="2857625"/>
            <a:ext cx="49700" cy="173950"/>
          </a:xfrm>
          <a:custGeom>
            <a:pathLst>
              <a:path extrusionOk="0" h="6958" w="1988">
                <a:moveTo>
                  <a:pt x="1988" y="6958"/>
                </a:moveTo>
                <a:cubicBezTo>
                  <a:pt x="1988" y="4545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46" name="Shape 946"/>
          <p:cNvSpPr/>
          <p:nvPr/>
        </p:nvSpPr>
        <p:spPr>
          <a:xfrm>
            <a:off x="4640225" y="2493713"/>
            <a:ext cx="1095000" cy="73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 txBox="1"/>
          <p:nvPr/>
        </p:nvSpPr>
        <p:spPr>
          <a:xfrm>
            <a:off x="5782225" y="2118325"/>
            <a:ext cx="20136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True, False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Signature Verification</a:t>
            </a:r>
            <a:endParaRPr/>
          </a:p>
        </p:txBody>
      </p:sp>
      <p:pic>
        <p:nvPicPr>
          <p:cNvPr id="953" name="Shape 9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8200"/>
            <a:ext cx="8839200" cy="217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and Bitcoin</a:t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0" name="Shape 960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1" name="Shape 961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2" name="Shape 962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3" name="Shape 963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4" name="Shape 964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5" name="Shape 965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6" name="Shape 966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9" name="Shape 969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70" name="Shape 970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71" name="Shape 971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72" name="Shape 972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73" name="Shape 973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74" name="Shape 974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75" name="Shape 975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4286208" y="2472350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90" name="Shape 990"/>
          <p:cNvSpPr/>
          <p:nvPr/>
        </p:nvSpPr>
        <p:spPr>
          <a:xfrm>
            <a:off x="4524275" y="2727768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91" name="Shape 991"/>
          <p:cNvSpPr/>
          <p:nvPr/>
        </p:nvSpPr>
        <p:spPr>
          <a:xfrm>
            <a:off x="4511850" y="2929096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92" name="Shape 992"/>
          <p:cNvSpPr/>
          <p:nvPr/>
        </p:nvSpPr>
        <p:spPr>
          <a:xfrm>
            <a:off x="4499425" y="3091927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93" name="Shape 993"/>
          <p:cNvSpPr/>
          <p:nvPr/>
        </p:nvSpPr>
        <p:spPr>
          <a:xfrm>
            <a:off x="3691875" y="2605828"/>
            <a:ext cx="509375" cy="87450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94" name="Shape 994"/>
          <p:cNvSpPr/>
          <p:nvPr/>
        </p:nvSpPr>
        <p:spPr>
          <a:xfrm>
            <a:off x="3667025" y="2787990"/>
            <a:ext cx="496950" cy="176150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95" name="Shape 995"/>
          <p:cNvSpPr/>
          <p:nvPr/>
        </p:nvSpPr>
        <p:spPr>
          <a:xfrm>
            <a:off x="3716725" y="3054961"/>
            <a:ext cx="484525" cy="16432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and Bitcoin</a:t>
            </a: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02" name="Shape 1002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03" name="Shape 1003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04" name="Shape 1004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05" name="Shape 1005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06" name="Shape 1006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07" name="Shape 1007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08" name="Shape 1008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4286208" y="2472350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23" name="Shape 1023"/>
          <p:cNvSpPr/>
          <p:nvPr/>
        </p:nvSpPr>
        <p:spPr>
          <a:xfrm>
            <a:off x="4524275" y="2727768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24" name="Shape 1024"/>
          <p:cNvSpPr/>
          <p:nvPr/>
        </p:nvSpPr>
        <p:spPr>
          <a:xfrm>
            <a:off x="4511850" y="2929096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25" name="Shape 1025"/>
          <p:cNvSpPr/>
          <p:nvPr/>
        </p:nvSpPr>
        <p:spPr>
          <a:xfrm>
            <a:off x="4499425" y="3091927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26" name="Shape 1026"/>
          <p:cNvSpPr/>
          <p:nvPr/>
        </p:nvSpPr>
        <p:spPr>
          <a:xfrm>
            <a:off x="3691875" y="2605828"/>
            <a:ext cx="509375" cy="87450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27" name="Shape 1027"/>
          <p:cNvSpPr/>
          <p:nvPr/>
        </p:nvSpPr>
        <p:spPr>
          <a:xfrm>
            <a:off x="3667025" y="2787990"/>
            <a:ext cx="496950" cy="176150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28" name="Shape 1028"/>
          <p:cNvSpPr/>
          <p:nvPr/>
        </p:nvSpPr>
        <p:spPr>
          <a:xfrm>
            <a:off x="3716725" y="3054961"/>
            <a:ext cx="484525" cy="16432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29" name="Shape 1029"/>
          <p:cNvSpPr txBox="1"/>
          <p:nvPr/>
        </p:nvSpPr>
        <p:spPr>
          <a:xfrm>
            <a:off x="2905075" y="3387900"/>
            <a:ext cx="403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sent 5 BTC to address: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1Nf69xJt68KCAaoRHfyxsDTsQ99GuTm5s9</a:t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6559693" y="1821244"/>
            <a:ext cx="2342375" cy="2139525"/>
          </a:xfrm>
          <a:custGeom>
            <a:pathLst>
              <a:path extrusionOk="0" h="85581" w="93695">
                <a:moveTo>
                  <a:pt x="29065" y="76607"/>
                </a:moveTo>
                <a:cubicBezTo>
                  <a:pt x="21504" y="78875"/>
                  <a:pt x="9149" y="78963"/>
                  <a:pt x="5883" y="71778"/>
                </a:cubicBezTo>
                <a:cubicBezTo>
                  <a:pt x="4549" y="68843"/>
                  <a:pt x="7964" y="64918"/>
                  <a:pt x="6366" y="62119"/>
                </a:cubicBezTo>
                <a:cubicBezTo>
                  <a:pt x="2570" y="55473"/>
                  <a:pt x="-1285" y="47327"/>
                  <a:pt x="571" y="39903"/>
                </a:cubicBezTo>
                <a:cubicBezTo>
                  <a:pt x="1156" y="37560"/>
                  <a:pt x="4541" y="36492"/>
                  <a:pt x="4918" y="34107"/>
                </a:cubicBezTo>
                <a:cubicBezTo>
                  <a:pt x="5966" y="27464"/>
                  <a:pt x="4025" y="19061"/>
                  <a:pt x="8781" y="14306"/>
                </a:cubicBezTo>
                <a:cubicBezTo>
                  <a:pt x="12599" y="10487"/>
                  <a:pt x="19889" y="13822"/>
                  <a:pt x="24719" y="11408"/>
                </a:cubicBezTo>
                <a:cubicBezTo>
                  <a:pt x="29756" y="8889"/>
                  <a:pt x="33685" y="3819"/>
                  <a:pt x="39208" y="2715"/>
                </a:cubicBezTo>
                <a:cubicBezTo>
                  <a:pt x="44768" y="1602"/>
                  <a:pt x="50876" y="-1398"/>
                  <a:pt x="56111" y="783"/>
                </a:cubicBezTo>
                <a:cubicBezTo>
                  <a:pt x="72696" y="7693"/>
                  <a:pt x="50718" y="1560"/>
                  <a:pt x="61424" y="5130"/>
                </a:cubicBezTo>
                <a:cubicBezTo>
                  <a:pt x="66277" y="6748"/>
                  <a:pt x="72464" y="5234"/>
                  <a:pt x="76395" y="8510"/>
                </a:cubicBezTo>
                <a:cubicBezTo>
                  <a:pt x="79886" y="11419"/>
                  <a:pt x="78216" y="18157"/>
                  <a:pt x="81708" y="21067"/>
                </a:cubicBezTo>
                <a:cubicBezTo>
                  <a:pt x="85920" y="24577"/>
                  <a:pt x="90757" y="28372"/>
                  <a:pt x="92333" y="33624"/>
                </a:cubicBezTo>
                <a:cubicBezTo>
                  <a:pt x="93911" y="38887"/>
                  <a:pt x="94769" y="46159"/>
                  <a:pt x="90884" y="50045"/>
                </a:cubicBezTo>
                <a:cubicBezTo>
                  <a:pt x="89176" y="51752"/>
                  <a:pt x="90884" y="54874"/>
                  <a:pt x="90884" y="57289"/>
                </a:cubicBezTo>
                <a:cubicBezTo>
                  <a:pt x="90884" y="61468"/>
                  <a:pt x="89718" y="65818"/>
                  <a:pt x="87503" y="69363"/>
                </a:cubicBezTo>
                <a:cubicBezTo>
                  <a:pt x="85404" y="72720"/>
                  <a:pt x="80518" y="73117"/>
                  <a:pt x="76878" y="74676"/>
                </a:cubicBezTo>
                <a:cubicBezTo>
                  <a:pt x="71089" y="77154"/>
                  <a:pt x="67049" y="83290"/>
                  <a:pt x="60941" y="84818"/>
                </a:cubicBezTo>
                <a:cubicBezTo>
                  <a:pt x="55977" y="86059"/>
                  <a:pt x="51033" y="80713"/>
                  <a:pt x="45969" y="81437"/>
                </a:cubicBezTo>
                <a:cubicBezTo>
                  <a:pt x="38396" y="82518"/>
                  <a:pt x="30527" y="87237"/>
                  <a:pt x="23270" y="84818"/>
                </a:cubicBezTo>
                <a:cubicBezTo>
                  <a:pt x="20783" y="83989"/>
                  <a:pt x="19810" y="80875"/>
                  <a:pt x="17957" y="7902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31" name="Shape 1031"/>
          <p:cNvSpPr txBox="1"/>
          <p:nvPr/>
        </p:nvSpPr>
        <p:spPr>
          <a:xfrm>
            <a:off x="7191500" y="2481925"/>
            <a:ext cx="158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Bitcoin Network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and non-random numbers</a:t>
            </a:r>
            <a:endParaRPr/>
          </a:p>
        </p:txBody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8" name="Shape 10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449" y="1067025"/>
            <a:ext cx="5071098" cy="380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ECDSA and non-random numbers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5" name="Shape 10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6065"/>
            <a:ext cx="9144000" cy="293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Shape 1046"/>
          <p:cNvSpPr/>
          <p:nvPr/>
        </p:nvSpPr>
        <p:spPr>
          <a:xfrm>
            <a:off x="1474479" y="3228150"/>
            <a:ext cx="3242725" cy="455050"/>
          </a:xfrm>
          <a:custGeom>
            <a:pathLst>
              <a:path extrusionOk="0" h="18202" w="129709">
                <a:moveTo>
                  <a:pt x="64551" y="0"/>
                </a:moveTo>
                <a:cubicBezTo>
                  <a:pt x="50197" y="0"/>
                  <a:pt x="35862" y="1291"/>
                  <a:pt x="21509" y="1291"/>
                </a:cubicBezTo>
                <a:cubicBezTo>
                  <a:pt x="17061" y="1291"/>
                  <a:pt x="12613" y="1291"/>
                  <a:pt x="8166" y="1291"/>
                </a:cubicBezTo>
                <a:cubicBezTo>
                  <a:pt x="6301" y="1291"/>
                  <a:pt x="3690" y="-200"/>
                  <a:pt x="2571" y="1291"/>
                </a:cubicBezTo>
                <a:cubicBezTo>
                  <a:pt x="-190" y="4969"/>
                  <a:pt x="-963" y="11320"/>
                  <a:pt x="1710" y="15064"/>
                </a:cubicBezTo>
                <a:cubicBezTo>
                  <a:pt x="6716" y="22072"/>
                  <a:pt x="18974" y="15154"/>
                  <a:pt x="27535" y="14203"/>
                </a:cubicBezTo>
                <a:cubicBezTo>
                  <a:pt x="45646" y="12190"/>
                  <a:pt x="63983" y="13902"/>
                  <a:pt x="82198" y="13342"/>
                </a:cubicBezTo>
                <a:cubicBezTo>
                  <a:pt x="93527" y="12993"/>
                  <a:pt x="104885" y="13576"/>
                  <a:pt x="116201" y="12912"/>
                </a:cubicBezTo>
                <a:cubicBezTo>
                  <a:pt x="119641" y="12709"/>
                  <a:pt x="123331" y="13762"/>
                  <a:pt x="126531" y="12482"/>
                </a:cubicBezTo>
                <a:cubicBezTo>
                  <a:pt x="129666" y="11227"/>
                  <a:pt x="130556" y="5391"/>
                  <a:pt x="128683" y="2582"/>
                </a:cubicBezTo>
                <a:cubicBezTo>
                  <a:pt x="125574" y="-2079"/>
                  <a:pt x="117491" y="2027"/>
                  <a:pt x="111897" y="1721"/>
                </a:cubicBezTo>
                <a:cubicBezTo>
                  <a:pt x="104149" y="1296"/>
                  <a:pt x="96370" y="-396"/>
                  <a:pt x="88655" y="430"/>
                </a:cubicBezTo>
                <a:cubicBezTo>
                  <a:pt x="79952" y="1362"/>
                  <a:pt x="70228" y="4340"/>
                  <a:pt x="62399" y="43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and Transaction Malleability</a:t>
            </a:r>
            <a:endParaRPr/>
          </a:p>
        </p:txBody>
      </p:sp>
      <p:sp>
        <p:nvSpPr>
          <p:cNvPr id="1052" name="Shape 10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3" name="Shape 10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8772"/>
            <a:ext cx="9144001" cy="25975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Shape 1054"/>
          <p:cNvSpPr/>
          <p:nvPr/>
        </p:nvSpPr>
        <p:spPr>
          <a:xfrm>
            <a:off x="3652715" y="3185100"/>
            <a:ext cx="2071850" cy="595975"/>
          </a:xfrm>
          <a:custGeom>
            <a:pathLst>
              <a:path extrusionOk="0" h="23839" w="82874">
                <a:moveTo>
                  <a:pt x="82874" y="0"/>
                </a:moveTo>
                <a:cubicBezTo>
                  <a:pt x="73886" y="0"/>
                  <a:pt x="62802" y="842"/>
                  <a:pt x="57048" y="7747"/>
                </a:cubicBezTo>
                <a:cubicBezTo>
                  <a:pt x="54248" y="11106"/>
                  <a:pt x="51417" y="17304"/>
                  <a:pt x="47149" y="16356"/>
                </a:cubicBezTo>
                <a:cubicBezTo>
                  <a:pt x="39969" y="14760"/>
                  <a:pt x="33714" y="9983"/>
                  <a:pt x="26489" y="8608"/>
                </a:cubicBezTo>
                <a:cubicBezTo>
                  <a:pt x="21458" y="7650"/>
                  <a:pt x="16178" y="9718"/>
                  <a:pt x="11424" y="11621"/>
                </a:cubicBezTo>
                <a:cubicBezTo>
                  <a:pt x="8889" y="12635"/>
                  <a:pt x="5517" y="10538"/>
                  <a:pt x="3246" y="12052"/>
                </a:cubicBezTo>
                <a:cubicBezTo>
                  <a:pt x="1160" y="13441"/>
                  <a:pt x="841" y="16507"/>
                  <a:pt x="233" y="18938"/>
                </a:cubicBezTo>
                <a:cubicBezTo>
                  <a:pt x="-1634" y="26398"/>
                  <a:pt x="15414" y="23334"/>
                  <a:pt x="23045" y="22382"/>
                </a:cubicBezTo>
                <a:cubicBezTo>
                  <a:pt x="32748" y="21170"/>
                  <a:pt x="51453" y="24842"/>
                  <a:pt x="51453" y="1506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Crypto Basics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Public/Private Key Digital Signatures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“Hard” problems and “Easy”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Discrete Logarithm 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Elliptic Curves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EC Points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Point Addition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Finite Fields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and Transaction Malleability</a:t>
            </a: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2493358" y="24757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1" name="Shape 1061"/>
          <p:cNvSpPr/>
          <p:nvPr/>
        </p:nvSpPr>
        <p:spPr>
          <a:xfrm>
            <a:off x="2731425" y="27311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2" name="Shape 1062"/>
          <p:cNvSpPr/>
          <p:nvPr/>
        </p:nvSpPr>
        <p:spPr>
          <a:xfrm>
            <a:off x="2719000" y="29324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3" name="Shape 1063"/>
          <p:cNvSpPr/>
          <p:nvPr/>
        </p:nvSpPr>
        <p:spPr>
          <a:xfrm>
            <a:off x="2706575" y="30953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4" name="Shape 1064"/>
          <p:cNvSpPr txBox="1"/>
          <p:nvPr/>
        </p:nvSpPr>
        <p:spPr>
          <a:xfrm>
            <a:off x="2414500" y="2003200"/>
            <a:ext cx="1032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(r, s)</a:t>
            </a: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3630425" y="2776200"/>
            <a:ext cx="893125" cy="43050"/>
          </a:xfrm>
          <a:custGeom>
            <a:pathLst>
              <a:path extrusionOk="0" h="1722" w="35725">
                <a:moveTo>
                  <a:pt x="0" y="1722"/>
                </a:moveTo>
                <a:cubicBezTo>
                  <a:pt x="11922" y="1722"/>
                  <a:pt x="23802" y="0"/>
                  <a:pt x="35725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6" name="Shape 1066"/>
          <p:cNvSpPr/>
          <p:nvPr/>
        </p:nvSpPr>
        <p:spPr>
          <a:xfrm>
            <a:off x="3673450" y="2959125"/>
            <a:ext cx="828575" cy="43050"/>
          </a:xfrm>
          <a:custGeom>
            <a:pathLst>
              <a:path extrusionOk="0" h="1722" w="33143">
                <a:moveTo>
                  <a:pt x="0" y="1722"/>
                </a:moveTo>
                <a:cubicBezTo>
                  <a:pt x="11062" y="1722"/>
                  <a:pt x="22080" y="0"/>
                  <a:pt x="33143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7" name="Shape 1067"/>
          <p:cNvSpPr/>
          <p:nvPr/>
        </p:nvSpPr>
        <p:spPr>
          <a:xfrm>
            <a:off x="4383650" y="2571750"/>
            <a:ext cx="254975" cy="581075"/>
          </a:xfrm>
          <a:custGeom>
            <a:pathLst>
              <a:path extrusionOk="0" h="23243" w="10199">
                <a:moveTo>
                  <a:pt x="861" y="0"/>
                </a:moveTo>
                <a:cubicBezTo>
                  <a:pt x="2474" y="3495"/>
                  <a:pt x="3716" y="7249"/>
                  <a:pt x="6026" y="10330"/>
                </a:cubicBezTo>
                <a:cubicBezTo>
                  <a:pt x="7316" y="12051"/>
                  <a:pt x="11094" y="13704"/>
                  <a:pt x="9900" y="15495"/>
                </a:cubicBezTo>
                <a:cubicBezTo>
                  <a:pt x="7574" y="18981"/>
                  <a:pt x="3747" y="21367"/>
                  <a:pt x="0" y="2324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8" name="Shape 1068"/>
          <p:cNvSpPr/>
          <p:nvPr/>
        </p:nvSpPr>
        <p:spPr>
          <a:xfrm>
            <a:off x="4931758" y="2475725"/>
            <a:ext cx="902000" cy="76990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9" name="Shape 1069"/>
          <p:cNvSpPr/>
          <p:nvPr/>
        </p:nvSpPr>
        <p:spPr>
          <a:xfrm>
            <a:off x="5169825" y="2731143"/>
            <a:ext cx="422425" cy="48050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70" name="Shape 1070"/>
          <p:cNvSpPr/>
          <p:nvPr/>
        </p:nvSpPr>
        <p:spPr>
          <a:xfrm>
            <a:off x="5157400" y="2932471"/>
            <a:ext cx="472100" cy="53175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71" name="Shape 1071"/>
          <p:cNvSpPr/>
          <p:nvPr/>
        </p:nvSpPr>
        <p:spPr>
          <a:xfrm>
            <a:off x="5144975" y="3095302"/>
            <a:ext cx="596350" cy="94225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72" name="Shape 1072"/>
          <p:cNvSpPr txBox="1"/>
          <p:nvPr/>
        </p:nvSpPr>
        <p:spPr>
          <a:xfrm>
            <a:off x="4776700" y="2003200"/>
            <a:ext cx="1370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(r, -s (mod N))</a:t>
            </a: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5567300" y="2937600"/>
            <a:ext cx="43050" cy="10775"/>
          </a:xfrm>
          <a:custGeom>
            <a:pathLst>
              <a:path extrusionOk="0" h="431" w="1722">
                <a:moveTo>
                  <a:pt x="1722" y="0"/>
                </a:moveTo>
                <a:cubicBezTo>
                  <a:pt x="1130" y="0"/>
                  <a:pt x="529" y="166"/>
                  <a:pt x="0" y="43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74" name="Shape 1074"/>
          <p:cNvSpPr txBox="1"/>
          <p:nvPr/>
        </p:nvSpPr>
        <p:spPr>
          <a:xfrm>
            <a:off x="1756600" y="3393375"/>
            <a:ext cx="22152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TXID: </a:t>
            </a:r>
            <a:r>
              <a:rPr lang="en"/>
              <a:t>137f8145c9126fb3da1e558b4dac89936a719d8e75582786f533ce17330f52</a:t>
            </a:r>
            <a:endParaRPr/>
          </a:p>
        </p:txBody>
      </p:sp>
      <p:sp>
        <p:nvSpPr>
          <p:cNvPr id="1075" name="Shape 1075"/>
          <p:cNvSpPr txBox="1"/>
          <p:nvPr/>
        </p:nvSpPr>
        <p:spPr>
          <a:xfrm>
            <a:off x="4271200" y="3393375"/>
            <a:ext cx="22152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TXID: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fd41cfb4d290a0d7e88c6ddfb0eebef2115499d2197f8469238c7eae3fa1930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ECDSA and Transaction Malleability</a:t>
            </a:r>
            <a:endParaRPr/>
          </a:p>
        </p:txBody>
      </p:sp>
      <p:pic>
        <p:nvPicPr>
          <p:cNvPr id="1081" name="Shape 10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7850"/>
            <a:ext cx="4280899" cy="27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Shape 10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300" y="1814600"/>
            <a:ext cx="4657526" cy="24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Study</a:t>
            </a:r>
            <a:endParaRPr/>
          </a:p>
        </p:txBody>
      </p:sp>
      <p:sp>
        <p:nvSpPr>
          <p:cNvPr id="1088" name="Shape 10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for solving the Discrete Logarithm on Elliptic Curves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Pohlig-Hellman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Baby-step/Giant-step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Pollard’s Rho Algorithm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Schnorr Signatures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aggregatable</a:t>
            </a:r>
            <a:r>
              <a:rPr lang="en"/>
              <a:t> signatures (yay multisig!)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Curves besides secp256k1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Twisted Edwards curves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Computer and ECC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Shor’s Algorithm: polynomial time solution to DLP :0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npm’s </a:t>
            </a:r>
            <a:r>
              <a:rPr b="1" lang="en"/>
              <a:t>elliptic</a:t>
            </a:r>
            <a:r>
              <a:rPr lang="en"/>
              <a:t> source code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https://en.wikipedia.org/wiki/Elliptic-curve_cryptography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https://en.wikipedia.org/wiki/Finite_field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https://bitcoin.stackexchange.com/questions/21907/what-does-the-curve-used-in-bitcoin-secp256k1-look-like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https://crypto.stackexchange.com/questions/653/basic-explanation-of-elliptic-curve-cryptography#657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https://cdn.rawgit.com/andreacorbellini/ecc/920b29a/interactive/modk-add.html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http://andrea.corbellini.name/2015/05/23/elliptic-curve-cryptography-finite-fields-and-discrete-logarithms/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https://ellipticnews.wordpress.com/2010/12/26/elliptic-curve-cryptography-books/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https://blog.cloudflare.com/a-relatively-easy-to-understand-primer-on-elliptic-curve-cryptography/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https://blog.cloudflare.com/ecdsa-the-digital-signature-algorithm-of-a-better-internet/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http://www.cs.bris.ac.uk/~nigel/Crypto_Book/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Applied Cryptography, Bruce Schneier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https://en.bitcoin.it/wiki/Secp256k1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https://math.berkeley.edu/~ribet/parc.pdf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https://www.math.brown.edu/~jhs/Presentations/WyomingEllipticCurve.pdf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Below is a very informative article!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https://github.com/bellaj/Blockchain/blob/6bffb47afae6a2a70903a26d215484cf8ff03859/ecdsa_bitcoin.pdf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https://github.com/bitcoin/bitcoin/pull/6769</a:t>
            </a:r>
            <a:endParaRPr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and add algorithm</a:t>
            </a:r>
            <a:endParaRPr/>
          </a:p>
        </p:txBody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generating public keys go from “Hard” to “Easy”!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 -&gt; O(log(n))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16P = P * P * P * … * P = 2P * 2P * 2P * 2P * 2P * 2P * 2P * 2P = 4P * 4P * 4P *4P = 8P * 8P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151P = P^7 * P^4 * P^2 * P^1 * P^0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Crypto Basics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Public/Private Key Digital Signatures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“Hard” problems and “Easy”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Discrete Logarithm 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Elliptic Curves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EC Points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Point Addition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Finite Fields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ECDSA in Bitcoin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ECDSA signature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2013 Android Bitcoin Wallet screwup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Segwit (Fixing Transaction Malleability)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references at the end for more!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&amp; Bob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609022" y="2349104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8" name="Shape 108"/>
          <p:cNvSpPr/>
          <p:nvPr/>
        </p:nvSpPr>
        <p:spPr>
          <a:xfrm>
            <a:off x="7877225" y="2953063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9" name="Shape 109"/>
          <p:cNvSpPr/>
          <p:nvPr/>
        </p:nvSpPr>
        <p:spPr>
          <a:xfrm>
            <a:off x="7616325" y="4021513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0" name="Shape 110"/>
          <p:cNvSpPr/>
          <p:nvPr/>
        </p:nvSpPr>
        <p:spPr>
          <a:xfrm>
            <a:off x="7939350" y="4009088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1" name="Shape 111"/>
          <p:cNvSpPr/>
          <p:nvPr/>
        </p:nvSpPr>
        <p:spPr>
          <a:xfrm>
            <a:off x="7541775" y="3114563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2" name="Shape 112"/>
          <p:cNvSpPr/>
          <p:nvPr/>
        </p:nvSpPr>
        <p:spPr>
          <a:xfrm>
            <a:off x="7889650" y="3064863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3" name="Shape 113"/>
          <p:cNvSpPr/>
          <p:nvPr/>
        </p:nvSpPr>
        <p:spPr>
          <a:xfrm>
            <a:off x="7777825" y="2717013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4" name="Shape 114"/>
          <p:cNvSpPr/>
          <p:nvPr/>
        </p:nvSpPr>
        <p:spPr>
          <a:xfrm>
            <a:off x="77347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7963375" y="25248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34748" y="2181843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7" name="Shape 117"/>
          <p:cNvSpPr/>
          <p:nvPr/>
        </p:nvSpPr>
        <p:spPr>
          <a:xfrm>
            <a:off x="1107975" y="2659125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8" name="Shape 118"/>
          <p:cNvSpPr/>
          <p:nvPr/>
        </p:nvSpPr>
        <p:spPr>
          <a:xfrm>
            <a:off x="822225" y="3926375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9" name="Shape 119"/>
          <p:cNvSpPr/>
          <p:nvPr/>
        </p:nvSpPr>
        <p:spPr>
          <a:xfrm>
            <a:off x="1219800" y="3926375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0" name="Shape 120"/>
          <p:cNvSpPr/>
          <p:nvPr/>
        </p:nvSpPr>
        <p:spPr>
          <a:xfrm>
            <a:off x="710425" y="2969725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1" name="Shape 121"/>
          <p:cNvSpPr/>
          <p:nvPr/>
        </p:nvSpPr>
        <p:spPr>
          <a:xfrm>
            <a:off x="1182525" y="2982150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2" name="Shape 122"/>
          <p:cNvSpPr/>
          <p:nvPr/>
        </p:nvSpPr>
        <p:spPr>
          <a:xfrm>
            <a:off x="1008600" y="2522475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3" name="Shape 123"/>
          <p:cNvSpPr/>
          <p:nvPr/>
        </p:nvSpPr>
        <p:spPr>
          <a:xfrm>
            <a:off x="9829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135325" y="2367575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325825" y="23841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325825" y="23079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2496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2496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1734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0972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0210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325825" y="2460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9448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68625" y="20793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92425" y="21555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92425" y="2231750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29750" y="1436875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Alice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7545025" y="1756400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Bob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