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1436" y="4080281"/>
            <a:ext cx="1857984" cy="174584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873802" y="4749800"/>
            <a:ext cx="9318625" cy="2108200"/>
          </a:xfrm>
          <a:custGeom>
            <a:avLst/>
            <a:gdLst/>
            <a:ahLst/>
            <a:cxnLst/>
            <a:rect l="l" t="t" r="r" b="b"/>
            <a:pathLst>
              <a:path w="9318625" h="2108200">
                <a:moveTo>
                  <a:pt x="9318197" y="2108200"/>
                </a:moveTo>
                <a:lnTo>
                  <a:pt x="0" y="2108200"/>
                </a:lnTo>
                <a:lnTo>
                  <a:pt x="9318197" y="0"/>
                </a:lnTo>
                <a:lnTo>
                  <a:pt x="9318197" y="21082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535622"/>
            <a:ext cx="9859645" cy="58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411605"/>
            <a:ext cx="10766425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260561" y="2293937"/>
            <a:ext cx="9932035" cy="4564380"/>
            <a:chOff x="2260561" y="2293937"/>
            <a:chExt cx="9932035" cy="456438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0561" y="4415066"/>
              <a:ext cx="2485008" cy="232664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057378" y="2293937"/>
              <a:ext cx="9135110" cy="4564380"/>
            </a:xfrm>
            <a:custGeom>
              <a:avLst/>
              <a:gdLst/>
              <a:ahLst/>
              <a:cxnLst/>
              <a:rect l="l" t="t" r="r" b="b"/>
              <a:pathLst>
                <a:path w="9135110" h="4564380">
                  <a:moveTo>
                    <a:pt x="9134621" y="4564062"/>
                  </a:moveTo>
                  <a:lnTo>
                    <a:pt x="0" y="4564062"/>
                  </a:lnTo>
                  <a:lnTo>
                    <a:pt x="7701147" y="0"/>
                  </a:lnTo>
                  <a:lnTo>
                    <a:pt x="9134621" y="14596"/>
                  </a:lnTo>
                  <a:lnTo>
                    <a:pt x="9134621" y="4564062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2420" y="2292984"/>
            <a:ext cx="100247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12465" marR="5080" indent="-3199765">
              <a:lnSpc>
                <a:spcPct val="100000"/>
              </a:lnSpc>
              <a:spcBef>
                <a:spcPts val="100"/>
              </a:spcBef>
            </a:pPr>
            <a:r>
              <a:rPr dirty="0" spc="170"/>
              <a:t>Disaster</a:t>
            </a:r>
            <a:r>
              <a:rPr dirty="0" spc="-95"/>
              <a:t> </a:t>
            </a:r>
            <a:r>
              <a:rPr dirty="0" spc="160"/>
              <a:t>Communication</a:t>
            </a:r>
            <a:r>
              <a:rPr dirty="0" spc="-85"/>
              <a:t> </a:t>
            </a:r>
            <a:r>
              <a:rPr dirty="0" spc="130"/>
              <a:t>System</a:t>
            </a:r>
            <a:r>
              <a:rPr dirty="0" spc="-95"/>
              <a:t> </a:t>
            </a:r>
            <a:r>
              <a:rPr dirty="0" spc="225"/>
              <a:t>with</a:t>
            </a:r>
            <a:r>
              <a:rPr dirty="0" spc="-85"/>
              <a:t> </a:t>
            </a:r>
            <a:r>
              <a:rPr dirty="0" spc="145"/>
              <a:t>Privacy </a:t>
            </a:r>
            <a:r>
              <a:rPr dirty="0" spc="190"/>
              <a:t>Protected</a:t>
            </a:r>
            <a:r>
              <a:rPr dirty="0" spc="-90"/>
              <a:t> </a:t>
            </a:r>
            <a:r>
              <a:rPr dirty="0" spc="-20"/>
              <a:t>MQTT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040754" y="4584826"/>
            <a:ext cx="5144770" cy="17799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spc="10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19900"/>
              </a:lnSpc>
            </a:pPr>
            <a:r>
              <a:rPr dirty="0" sz="3200" spc="120">
                <a:solidFill>
                  <a:srgbClr val="FFFFFF"/>
                </a:solidFill>
                <a:latin typeface="Arial MT"/>
                <a:cs typeface="Arial MT"/>
              </a:rPr>
              <a:t>Thusif</a:t>
            </a:r>
            <a:r>
              <a:rPr dirty="0" sz="3200" spc="2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Arial MT"/>
                <a:cs typeface="Arial MT"/>
              </a:rPr>
              <a:t>Amaan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Arial MT"/>
                <a:cs typeface="Arial MT"/>
              </a:rPr>
              <a:t>Mohammed </a:t>
            </a:r>
            <a:r>
              <a:rPr dirty="0" sz="3200" spc="100">
                <a:solidFill>
                  <a:srgbClr val="FFFFFF"/>
                </a:solidFill>
                <a:latin typeface="Arial MT"/>
                <a:cs typeface="Arial MT"/>
              </a:rPr>
              <a:t>G01547322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dirty="0" spc="-35"/>
              <a:t> </a:t>
            </a:r>
            <a:r>
              <a:rPr dirty="0"/>
              <a:t>Final</a:t>
            </a:r>
            <a:r>
              <a:rPr dirty="0" spc="-25"/>
              <a:t> </a:t>
            </a:r>
            <a:r>
              <a:rPr dirty="0" spc="-10"/>
              <a:t>Remarks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617979"/>
            <a:ext cx="10158095" cy="324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implementation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PETs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MQTT-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disaster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communication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demonstrates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improvement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privacy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protection.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Victims'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identities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locations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longer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trivially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exposed,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message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confidentiality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preserved.</a:t>
            </a:r>
            <a:r>
              <a:rPr dirty="0" sz="24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approach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highly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relevant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for: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FFFFFF"/>
              </a:buClr>
              <a:buFont typeface="Wingdings"/>
              <a:buChar char="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Emergency</a:t>
            </a:r>
            <a:r>
              <a:rPr dirty="0" sz="2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response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teams.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FFFFFF"/>
              </a:buClr>
              <a:buFont typeface="Wingdings"/>
              <a:buChar char="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Privacy-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aware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cities.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1.Problem</a:t>
            </a:r>
            <a:r>
              <a:rPr dirty="0" spc="-105"/>
              <a:t> </a:t>
            </a:r>
            <a:r>
              <a:rPr dirty="0" spc="14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620519"/>
            <a:ext cx="10266045" cy="4511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</a:t>
            </a:r>
            <a:r>
              <a:rPr dirty="0" u="heavy" sz="3200" spc="-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privacy</a:t>
            </a:r>
            <a:r>
              <a:rPr dirty="0" u="heavy" sz="3200" spc="-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problem</a:t>
            </a:r>
            <a:r>
              <a:rPr dirty="0" u="heavy" sz="3200" spc="-1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</a:t>
            </a:r>
            <a:r>
              <a:rPr dirty="0" u="heavy" sz="32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Disaster</a:t>
            </a:r>
            <a:r>
              <a:rPr dirty="0" u="heavy" sz="32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messaging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3200">
              <a:latin typeface="Arial"/>
              <a:cs typeface="Arial"/>
            </a:endParaRPr>
          </a:p>
          <a:p>
            <a:pPr marL="355600" marR="6985" indent="-342900">
              <a:lnSpc>
                <a:spcPct val="100000"/>
              </a:lnSpc>
              <a:buSzPct val="98437"/>
              <a:buFont typeface="Wingdings"/>
              <a:buChar char=""/>
              <a:tabLst>
                <a:tab pos="355600" algn="l"/>
                <a:tab pos="475615" algn="l"/>
              </a:tabLst>
            </a:pPr>
            <a:r>
              <a:rPr dirty="0" sz="3200" spc="16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200" spc="160">
                <a:solidFill>
                  <a:srgbClr val="FFFFFF"/>
                </a:solidFill>
                <a:latin typeface="Arial MT"/>
                <a:cs typeface="Arial MT"/>
              </a:rPr>
              <a:t>Victims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85">
                <a:solidFill>
                  <a:srgbClr val="FFFFFF"/>
                </a:solidFill>
                <a:latin typeface="Arial MT"/>
                <a:cs typeface="Arial MT"/>
              </a:rPr>
              <a:t>broadcast</a:t>
            </a:r>
            <a:r>
              <a:rPr dirty="0" sz="32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r>
              <a:rPr dirty="0" sz="32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45">
                <a:solidFill>
                  <a:srgbClr val="FFFFFF"/>
                </a:solidFill>
                <a:latin typeface="Arial MT"/>
                <a:cs typeface="Arial MT"/>
              </a:rPr>
              <a:t>info</a:t>
            </a:r>
            <a:r>
              <a:rPr dirty="0" sz="32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Arial MT"/>
                <a:cs typeface="Arial MT"/>
              </a:rPr>
              <a:t>(location,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ID,</a:t>
            </a:r>
            <a:r>
              <a:rPr dirty="0" sz="32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Arial MT"/>
                <a:cs typeface="Arial MT"/>
              </a:rPr>
              <a:t>help </a:t>
            </a:r>
            <a:r>
              <a:rPr dirty="0" sz="3200" spc="100">
                <a:solidFill>
                  <a:srgbClr val="FFFFFF"/>
                </a:solidFill>
                <a:latin typeface="Arial MT"/>
                <a:cs typeface="Arial MT"/>
              </a:rPr>
              <a:t>messages)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Arial MT"/>
              <a:cs typeface="Arial MT"/>
            </a:endParaRPr>
          </a:p>
          <a:p>
            <a:pPr marL="374015" indent="-370205">
              <a:lnSpc>
                <a:spcPct val="100000"/>
              </a:lnSpc>
              <a:buSzPct val="98437"/>
              <a:buFont typeface="Wingdings"/>
              <a:buChar char=""/>
              <a:tabLst>
                <a:tab pos="37401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MQTT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Arial MT"/>
                <a:cs typeface="Arial MT"/>
              </a:rPr>
              <a:t>fast</a:t>
            </a:r>
            <a:r>
              <a:rPr dirty="0" sz="32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85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Arial MT"/>
                <a:cs typeface="Arial MT"/>
              </a:rPr>
              <a:t>lacks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Arial MT"/>
                <a:cs typeface="Arial MT"/>
              </a:rPr>
              <a:t>built-</a:t>
            </a:r>
            <a:r>
              <a:rPr dirty="0" sz="3200" spc="1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75">
                <a:solidFill>
                  <a:srgbClr val="FFFFFF"/>
                </a:solidFill>
                <a:latin typeface="Arial MT"/>
                <a:cs typeface="Arial MT"/>
              </a:rPr>
              <a:t>privacy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75">
                <a:solidFill>
                  <a:srgbClr val="FFFFFF"/>
                </a:solidFill>
                <a:latin typeface="Arial MT"/>
                <a:cs typeface="Arial MT"/>
              </a:rPr>
              <a:t>protections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Arial MT"/>
              <a:cs typeface="Arial MT"/>
            </a:endParaRPr>
          </a:p>
          <a:p>
            <a:pPr marL="374015" indent="-370205">
              <a:lnSpc>
                <a:spcPct val="100000"/>
              </a:lnSpc>
              <a:buSzPct val="98437"/>
              <a:buFont typeface="Wingdings"/>
              <a:buChar char=""/>
              <a:tabLst>
                <a:tab pos="374015" algn="l"/>
              </a:tabLst>
            </a:pPr>
            <a:r>
              <a:rPr dirty="0" sz="3200" spc="110">
                <a:solidFill>
                  <a:srgbClr val="FFFFFF"/>
                </a:solidFill>
                <a:latin typeface="Arial MT"/>
                <a:cs typeface="Arial MT"/>
              </a:rPr>
              <a:t>Risk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3200" spc="2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Arial MT"/>
                <a:cs typeface="Arial MT"/>
              </a:rPr>
              <a:t>surveillance,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70">
                <a:solidFill>
                  <a:srgbClr val="FFFFFF"/>
                </a:solidFill>
                <a:latin typeface="Arial MT"/>
                <a:cs typeface="Arial MT"/>
              </a:rPr>
              <a:t>identity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Arial MT"/>
                <a:cs typeface="Arial MT"/>
              </a:rPr>
              <a:t>leakage,</a:t>
            </a:r>
            <a:r>
              <a:rPr dirty="0" sz="32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6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Arial MT"/>
                <a:cs typeface="Arial MT"/>
              </a:rPr>
              <a:t>profiling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dirty="0" spc="-75"/>
              <a:t> </a:t>
            </a:r>
            <a:r>
              <a:rPr dirty="0"/>
              <a:t>LINDDUN</a:t>
            </a:r>
            <a:r>
              <a:rPr dirty="0" spc="-140"/>
              <a:t> </a:t>
            </a:r>
            <a:r>
              <a:rPr dirty="0"/>
              <a:t>Threat</a:t>
            </a:r>
            <a:r>
              <a:rPr dirty="0" spc="-70"/>
              <a:t> </a:t>
            </a:r>
            <a:r>
              <a:rPr dirty="0" spc="-10"/>
              <a:t>Modeling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611630"/>
            <a:ext cx="3981450" cy="5193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LINDDUN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3200">
              <a:latin typeface="Arial MT"/>
              <a:cs typeface="Arial MT"/>
            </a:endParaRPr>
          </a:p>
          <a:p>
            <a:pPr marL="374015" indent="-363855">
              <a:lnSpc>
                <a:spcPct val="100000"/>
              </a:lnSpc>
              <a:buSzPct val="96875"/>
              <a:buFont typeface="Wingdings"/>
              <a:buChar char=""/>
              <a:tabLst>
                <a:tab pos="374015" algn="l"/>
              </a:tabLst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Linkability</a:t>
            </a:r>
            <a:endParaRPr sz="3200">
              <a:latin typeface="Arial MT"/>
              <a:cs typeface="Arial MT"/>
            </a:endParaRPr>
          </a:p>
          <a:p>
            <a:pPr marL="374015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4015" algn="l"/>
              </a:tabLst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Identifiability</a:t>
            </a:r>
            <a:endParaRPr sz="3200">
              <a:latin typeface="Arial MT"/>
              <a:cs typeface="Arial MT"/>
            </a:endParaRPr>
          </a:p>
          <a:p>
            <a:pPr marL="374015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4015" algn="l"/>
              </a:tabLst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Non-repudiation</a:t>
            </a:r>
            <a:endParaRPr sz="3200">
              <a:latin typeface="Arial MT"/>
              <a:cs typeface="Arial MT"/>
            </a:endParaRPr>
          </a:p>
          <a:p>
            <a:pPr marL="374015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4015" algn="l"/>
              </a:tabLst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Dectectability</a:t>
            </a:r>
            <a:endParaRPr sz="3200">
              <a:latin typeface="Arial MT"/>
              <a:cs typeface="Arial MT"/>
            </a:endParaRPr>
          </a:p>
          <a:p>
            <a:pPr marL="374015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4015" algn="l"/>
              </a:tabLst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Disclosure</a:t>
            </a:r>
            <a:endParaRPr sz="3200">
              <a:latin typeface="Arial MT"/>
              <a:cs typeface="Arial MT"/>
            </a:endParaRPr>
          </a:p>
          <a:p>
            <a:pPr marL="374015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4015" algn="l"/>
              </a:tabLst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Unawareness</a:t>
            </a:r>
            <a:endParaRPr sz="3200">
              <a:latin typeface="Arial MT"/>
              <a:cs typeface="Arial MT"/>
            </a:endParaRPr>
          </a:p>
          <a:p>
            <a:pPr marL="374015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4015" algn="l"/>
              </a:tabLst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Non-compliance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Threat</a:t>
            </a:r>
            <a:r>
              <a:rPr dirty="0" spc="-90"/>
              <a:t> </a:t>
            </a:r>
            <a:r>
              <a:rPr dirty="0" spc="70"/>
              <a:t>Table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03250" y="1599564"/>
          <a:ext cx="10965180" cy="471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9725"/>
                <a:gridCol w="5456555"/>
              </a:tblGrid>
              <a:tr h="524510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LINDDUN</a:t>
                      </a:r>
                      <a:r>
                        <a:rPr dirty="0" sz="1600" spc="2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304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Threat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Plain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MQTT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Setup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6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Linkability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4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Messages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5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same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8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8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linked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via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4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user_id.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6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Identifiability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R="5981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600" spc="5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user_id,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5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device_id,</a:t>
                      </a:r>
                      <a:r>
                        <a:rPr dirty="0" sz="1600" spc="-2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-2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exact</a:t>
                      </a:r>
                      <a:r>
                        <a:rPr dirty="0" sz="1600" spc="-2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8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location</a:t>
                      </a:r>
                      <a:r>
                        <a:rPr dirty="0" sz="1600" spc="-2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8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600" spc="-2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4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expose </a:t>
                      </a:r>
                      <a:r>
                        <a:rPr dirty="0" sz="1600" spc="5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identity.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Non-</a:t>
                      </a:r>
                      <a:r>
                        <a:rPr dirty="0" sz="1600" spc="6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repudiation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4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Messages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8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9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encrypted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11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signed.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Detectability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6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Topics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like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8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disaster/alerts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plaintext.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600" spc="-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Disclosure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5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Full</a:t>
                      </a:r>
                      <a:r>
                        <a:rPr dirty="0" sz="1600" spc="-4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5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message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readable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5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eavesdroppers.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Content</a:t>
                      </a:r>
                      <a:r>
                        <a:rPr dirty="0" sz="1600" spc="-2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5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Unawareness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7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Victims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10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don’t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9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know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9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600" spc="-2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9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their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9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dirty="0" sz="1600" spc="-2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processed.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5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Policy</a:t>
                      </a:r>
                      <a:r>
                        <a:rPr dirty="0" sz="1600" spc="-4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-4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Consent</a:t>
                      </a:r>
                      <a:r>
                        <a:rPr dirty="0" sz="1600" spc="-4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Noncompliance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600" spc="6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opt-in,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8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privacy</a:t>
                      </a:r>
                      <a:r>
                        <a:rPr dirty="0" sz="1600" spc="-3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8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policy</a:t>
                      </a:r>
                      <a:r>
                        <a:rPr dirty="0" sz="1600" spc="-30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5">
                          <a:solidFill>
                            <a:srgbClr val="777777"/>
                          </a:solidFill>
                          <a:latin typeface="Arial MT"/>
                          <a:cs typeface="Arial MT"/>
                        </a:rPr>
                        <a:t>enforcement.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dirty="0" spc="-50"/>
              <a:t> </a:t>
            </a:r>
            <a:r>
              <a:rPr dirty="0"/>
              <a:t>Scenario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Experiment</a:t>
            </a:r>
            <a:r>
              <a:rPr dirty="0" spc="-35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515237"/>
            <a:ext cx="9370060" cy="392493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0"/>
              </a:spcBef>
              <a:buChar char="•"/>
              <a:tabLst>
                <a:tab pos="35496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Simulating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Disaster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Communication</a:t>
            </a:r>
            <a:endParaRPr sz="3200">
              <a:latin typeface="Arial MT"/>
              <a:cs typeface="Arial MT"/>
            </a:endParaRPr>
          </a:p>
          <a:p>
            <a:pPr marL="374015" indent="-36385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74015" algn="l"/>
              </a:tabLst>
            </a:pPr>
            <a:r>
              <a:rPr dirty="0" sz="3200" spc="-35">
                <a:solidFill>
                  <a:srgbClr val="FFFFFF"/>
                </a:solidFill>
                <a:latin typeface="Arial MT"/>
                <a:cs typeface="Arial MT"/>
              </a:rPr>
              <a:t>Tools: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Mosquitto,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paho-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mqtt,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cryptography</a:t>
            </a:r>
            <a:endParaRPr sz="3200">
              <a:latin typeface="Arial MT"/>
              <a:cs typeface="Arial MT"/>
            </a:endParaRPr>
          </a:p>
          <a:p>
            <a:pPr marL="355600" marR="5080" indent="-345440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"/>
              <a:tabLst>
                <a:tab pos="355600" algn="l"/>
                <a:tab pos="37401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Victims</a:t>
            </a:r>
            <a:r>
              <a:rPr dirty="0" sz="32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simulate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message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publishing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MQTT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(publisher.py).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Arial MT"/>
              <a:cs typeface="Arial MT"/>
            </a:endParaRPr>
          </a:p>
          <a:p>
            <a:pPr marL="355600" marR="742950" indent="-345440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"/>
              <a:tabLst>
                <a:tab pos="355600" algn="l"/>
                <a:tab pos="37401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Drones</a:t>
            </a:r>
            <a:r>
              <a:rPr dirty="0" sz="32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(subscribers)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receive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messages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using subscriber.py.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611630"/>
            <a:ext cx="9777730" cy="3829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4015" indent="-36385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401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dirty="0" sz="32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configurations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tested: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Arial MT"/>
              <a:cs typeface="Arial MT"/>
            </a:endParaRPr>
          </a:p>
          <a:p>
            <a:pPr marL="487045" indent="-474345">
              <a:lnSpc>
                <a:spcPct val="100000"/>
              </a:lnSpc>
              <a:buSzPct val="96875"/>
              <a:buFont typeface="Wingdings"/>
              <a:buChar char=""/>
              <a:tabLst>
                <a:tab pos="48704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Arial MT"/>
                <a:cs typeface="Arial MT"/>
              </a:rPr>
              <a:t>PETs: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Plaintext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communication.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buClr>
                <a:srgbClr val="FFFFFF"/>
              </a:buClr>
              <a:buFont typeface="Wingdings"/>
              <a:buChar char=""/>
            </a:pP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SzPct val="96875"/>
              <a:buFont typeface="Wingdings"/>
              <a:buChar char=""/>
              <a:tabLst>
                <a:tab pos="355600" algn="l"/>
                <a:tab pos="48704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Arial MT"/>
                <a:cs typeface="Arial MT"/>
              </a:rPr>
              <a:t>PETs:</a:t>
            </a:r>
            <a:r>
              <a:rPr dirty="0" sz="32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Privacy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Enhancing</a:t>
            </a:r>
            <a:r>
              <a:rPr dirty="0" sz="32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Technologies</a:t>
            </a:r>
            <a:r>
              <a:rPr dirty="0" sz="32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(PETs)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implemented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via</a:t>
            </a:r>
            <a:r>
              <a:rPr dirty="0" sz="32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publisher_withPETS.py</a:t>
            </a:r>
            <a:r>
              <a:rPr dirty="0" sz="32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subscriber_withPETS.py.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4.</a:t>
            </a:r>
            <a:r>
              <a:rPr dirty="0" spc="-100"/>
              <a:t> </a:t>
            </a:r>
            <a:r>
              <a:rPr dirty="0" spc="135"/>
              <a:t>Privacy-</a:t>
            </a:r>
            <a:r>
              <a:rPr dirty="0" spc="175"/>
              <a:t>enhanced</a:t>
            </a:r>
            <a:r>
              <a:rPr dirty="0" spc="-95"/>
              <a:t> </a:t>
            </a:r>
            <a:r>
              <a:rPr dirty="0" spc="130"/>
              <a:t>System</a:t>
            </a:r>
            <a:r>
              <a:rPr dirty="0" spc="-95"/>
              <a:t> </a:t>
            </a:r>
            <a:r>
              <a:rPr dirty="0" spc="155"/>
              <a:t>Implementation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611630"/>
            <a:ext cx="9058910" cy="3438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32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applied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5">
                <a:solidFill>
                  <a:srgbClr val="FFFFFF"/>
                </a:solidFill>
                <a:latin typeface="Arial MT"/>
                <a:cs typeface="Arial MT"/>
              </a:rPr>
              <a:t>PETs</a:t>
            </a:r>
            <a:r>
              <a:rPr dirty="0" sz="32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32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publisher_withPETS.py:</a:t>
            </a:r>
            <a:endParaRPr sz="3200">
              <a:latin typeface="Arial MT"/>
              <a:cs typeface="Arial MT"/>
            </a:endParaRPr>
          </a:p>
          <a:p>
            <a:pPr marL="12700" marR="2470150">
              <a:lnSpc>
                <a:spcPct val="239800"/>
              </a:lnSpc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PET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1: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Pseudonymization</a:t>
            </a:r>
            <a:r>
              <a:rPr dirty="0" sz="32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user_id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def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tokenize_user_id(uid):</a:t>
            </a:r>
            <a:endParaRPr sz="3200">
              <a:latin typeface="Arial MT"/>
              <a:cs typeface="Arial MT"/>
            </a:endParaRPr>
          </a:p>
          <a:p>
            <a:pPr marL="464820">
              <a:lnSpc>
                <a:spcPct val="100000"/>
              </a:lnSpc>
              <a:spcBef>
                <a:spcPts val="765"/>
              </a:spcBef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dirty="0" sz="3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hashlib.sha256(uid.encode()).hexdigest()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611630"/>
            <a:ext cx="10527665" cy="4413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182372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PET2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	Payload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Encryption</a:t>
            </a:r>
            <a:r>
              <a:rPr dirty="0" sz="32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3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cryptography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5600" marR="146812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encrypted_payload</a:t>
            </a:r>
            <a:r>
              <a:rPr dirty="0" sz="32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cipher.encrypt(json.dumps(minimized).encode())</a:t>
            </a: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dirty="0" sz="32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32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Arial MT"/>
                <a:cs typeface="Arial MT"/>
              </a:rPr>
              <a:t>is: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32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Arial MT"/>
                <a:cs typeface="Arial MT"/>
              </a:rPr>
              <a:t>= </a:t>
            </a: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b'cSiH_xCt6sWto35WALxo696uZlG0dXEijl53o9bvYU4='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/>
              <a:t>5</a:t>
            </a:r>
            <a:r>
              <a:rPr dirty="0" b="1">
                <a:latin typeface="Arial"/>
                <a:cs typeface="Arial"/>
              </a:rPr>
              <a:t>.</a:t>
            </a:r>
            <a:r>
              <a:rPr dirty="0" spc="5" b="1">
                <a:latin typeface="Arial"/>
                <a:cs typeface="Arial"/>
              </a:rPr>
              <a:t> </a:t>
            </a:r>
            <a:r>
              <a:rPr dirty="0" spc="130"/>
              <a:t>System</a:t>
            </a:r>
            <a:r>
              <a:rPr dirty="0" spc="-95"/>
              <a:t> </a:t>
            </a:r>
            <a:r>
              <a:rPr dirty="0" spc="160"/>
              <a:t>Without</a:t>
            </a:r>
            <a:r>
              <a:rPr dirty="0" spc="-95"/>
              <a:t> </a:t>
            </a:r>
            <a:r>
              <a:rPr dirty="0" spc="140"/>
              <a:t>vs</a:t>
            </a:r>
            <a:r>
              <a:rPr dirty="0" spc="-95"/>
              <a:t> </a:t>
            </a:r>
            <a:r>
              <a:rPr dirty="0" spc="135"/>
              <a:t>With</a:t>
            </a:r>
            <a:r>
              <a:rPr dirty="0" spc="-90"/>
              <a:t> </a:t>
            </a:r>
            <a:r>
              <a:rPr dirty="0" spc="-20"/>
              <a:t>PETs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03250" y="1411605"/>
          <a:ext cx="10766425" cy="319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9175"/>
                <a:gridCol w="3559175"/>
                <a:gridCol w="3559175"/>
              </a:tblGrid>
              <a:tr h="399415">
                <a:tc>
                  <a:txBody>
                    <a:bodyPr/>
                    <a:lstStyle/>
                    <a:p>
                      <a:pPr>
                        <a:lnSpc>
                          <a:spcPts val="1910"/>
                        </a:lnSpc>
                        <a:spcBef>
                          <a:spcPts val="1135"/>
                        </a:spcBef>
                      </a:pPr>
                      <a:r>
                        <a:rPr dirty="0" sz="1600" spc="8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Aspect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10"/>
                        </a:lnSpc>
                        <a:spcBef>
                          <a:spcPts val="1135"/>
                        </a:spcBef>
                      </a:pPr>
                      <a:r>
                        <a:rPr dirty="0" sz="1600" spc="6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Without</a:t>
                      </a:r>
                      <a:r>
                        <a:rPr dirty="0" sz="1600" spc="-4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PETs</a:t>
                      </a:r>
                      <a:r>
                        <a:rPr dirty="0" sz="1600" spc="-4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4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(publisher.py)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10"/>
                        </a:lnSpc>
                        <a:spcBef>
                          <a:spcPts val="1135"/>
                        </a:spcBef>
                      </a:pPr>
                      <a:r>
                        <a:rPr dirty="0" sz="1600" spc="5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600" spc="-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PETs</a:t>
                      </a:r>
                      <a:r>
                        <a:rPr dirty="0" sz="1600" spc="-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4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(publisher_withPETS.py)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>
                        <a:lnSpc>
                          <a:spcPts val="1055"/>
                        </a:lnSpc>
                      </a:pPr>
                      <a:r>
                        <a:rPr dirty="0" sz="1600" spc="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user_id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55"/>
                        </a:lnSpc>
                      </a:pPr>
                      <a:r>
                        <a:rPr dirty="0" sz="1600" spc="5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Plain</a:t>
                      </a:r>
                      <a:r>
                        <a:rPr dirty="0" sz="1600" spc="4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(e.g.,</a:t>
                      </a:r>
                      <a:r>
                        <a:rPr dirty="0" sz="1600" spc="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dv_01)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55"/>
                        </a:lnSpc>
                      </a:pPr>
                      <a:r>
                        <a:rPr dirty="0" sz="160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SHA-</a:t>
                      </a:r>
                      <a:r>
                        <a:rPr dirty="0" sz="1600" spc="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256</a:t>
                      </a:r>
                      <a:r>
                        <a:rPr dirty="0" sz="1600" spc="8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4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hash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Topic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 spc="7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disaster/alerts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60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SHA-</a:t>
                      </a:r>
                      <a:r>
                        <a:rPr dirty="0" sz="1600" spc="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256</a:t>
                      </a:r>
                      <a:r>
                        <a:rPr dirty="0" sz="1600" spc="8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4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hash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>
                        <a:lnSpc>
                          <a:spcPts val="1620"/>
                        </a:lnSpc>
                        <a:spcBef>
                          <a:spcPts val="1425"/>
                        </a:spcBef>
                      </a:pPr>
                      <a:r>
                        <a:rPr dirty="0" sz="1600" spc="3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Payload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80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20"/>
                        </a:lnSpc>
                        <a:spcBef>
                          <a:spcPts val="1425"/>
                        </a:spcBef>
                      </a:pPr>
                      <a:r>
                        <a:rPr dirty="0" sz="160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JSON,</a:t>
                      </a:r>
                      <a:r>
                        <a:rPr dirty="0" sz="1600" spc="15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6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plaintext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80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20"/>
                        </a:lnSpc>
                        <a:spcBef>
                          <a:spcPts val="1425"/>
                        </a:spcBef>
                      </a:pPr>
                      <a:r>
                        <a:rPr dirty="0" sz="1600" spc="9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Encrypted</a:t>
                      </a:r>
                      <a:r>
                        <a:rPr dirty="0" sz="1600" spc="-3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7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600" spc="-3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Fernet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180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dirty="0" sz="1600" spc="7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Privacy</a:t>
                      </a:r>
                      <a:r>
                        <a:rPr dirty="0" sz="1600" spc="-4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4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Risk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dirty="0" sz="1600" spc="5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45"/>
                        </a:lnSpc>
                      </a:pPr>
                      <a:r>
                        <a:rPr dirty="0" sz="1600" spc="8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Significantly</a:t>
                      </a:r>
                      <a:r>
                        <a:rPr dirty="0" sz="1600" spc="-4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5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Reduced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6F6"/>
                    </a:solidFill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9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Subscriber</a:t>
                      </a:r>
                      <a:r>
                        <a:rPr dirty="0" sz="1600" spc="-1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Readability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5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Human-</a:t>
                      </a:r>
                      <a:r>
                        <a:rPr dirty="0" sz="1600" spc="6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readable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600" spc="60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Requires</a:t>
                      </a:r>
                      <a:r>
                        <a:rPr dirty="0" sz="1600" spc="-3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85">
                          <a:solidFill>
                            <a:srgbClr val="001F5F"/>
                          </a:solidFill>
                          <a:latin typeface="Arial MT"/>
                          <a:cs typeface="Arial MT"/>
                        </a:rPr>
                        <a:t>decryption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723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BE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dcterms:created xsi:type="dcterms:W3CDTF">2025-05-06T17:12:03Z</dcterms:created>
  <dcterms:modified xsi:type="dcterms:W3CDTF">2025-05-06T17:12:03Z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2025-05-06T00:00:00Z</vt:filetime>
  </property>
  <property fmtid="{D5CDD505-2E9C-101B-9397-08002B2CF9AE}" pid="3" name="Creator">
    <vt:lpwstr>WPS Slides</vt:lpwstr>
  </property>
  <property fmtid="{D5CDD505-2E9C-101B-9397-08002B2CF9AE}" pid="4" name="LastSaved">
    <vt:filetime>2025-05-06T00:00:00Z</vt:filetime>
  </property>
  <property fmtid="{D5CDD505-2E9C-101B-9397-08002B2CF9AE}" pid="5" name="SourceModified">
    <vt:lpwstr>D:20250506131041-04'00'</vt:lpwstr>
  </property>
</Properties>
</file>