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D6B7D-2771-4068-AED8-97E1D84DF3EC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E7087-B0C6-49E6-BDC2-01D13758B08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1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8B56B-CFF5-42F9-854F-FB87F4DAC7DB}" type="slidenum">
              <a:rPr lang="es-DO" smtClean="0"/>
              <a:pPr/>
              <a:t>1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7617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6510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613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041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2651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6099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480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8882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722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2812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721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721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7D32-8AE4-435D-A0C9-45EAFB8B989A}" type="datetimeFigureOut">
              <a:rPr lang="es-DO" smtClean="0"/>
              <a:t>4/12/2019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7A0D-2803-4BCD-967B-93692A1B110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6023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" y="2906986"/>
            <a:ext cx="8915400" cy="2454274"/>
          </a:xfrm>
          <a:solidFill>
            <a:srgbClr val="F2F2F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72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Rest </a:t>
            </a:r>
            <a:r>
              <a:rPr lang="en-US" sz="7200" b="1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</a:t>
            </a:r>
            <a:r>
              <a:rPr lang="en-US" sz="72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7200" b="1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Kotlin</a:t>
            </a:r>
            <a:endParaRPr lang="es-DO" sz="7200" b="1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14800" y="5929311"/>
            <a:ext cx="3962400" cy="60960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defTabSz="914400" eaLnBrk="1" latinLnBrk="0" hangingPunct="1">
              <a:lnSpc>
                <a:spcPct val="90000"/>
              </a:lnSpc>
              <a:buNone/>
              <a:defRPr sz="600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DO" sz="6100" dirty="0">
                <a:ln>
                  <a:noFill/>
                </a:ln>
                <a:solidFill>
                  <a:schemeClr val="tx1"/>
                </a:solidFill>
                <a:effectLst/>
                <a:ea typeface="Roboto" panose="02000000000000000000" pitchFamily="2" charset="0"/>
              </a:rPr>
              <a:t>Ing. Melvin </a:t>
            </a:r>
            <a:r>
              <a:rPr lang="es-DO" dirty="0">
                <a:ln>
                  <a:noFill/>
                </a:ln>
                <a:solidFill>
                  <a:schemeClr val="tx1"/>
                </a:solidFill>
                <a:effectLst/>
                <a:ea typeface="Roboto" panose="02000000000000000000" pitchFamily="2" charset="0"/>
              </a:rPr>
              <a:t>Medina</a:t>
            </a:r>
          </a:p>
        </p:txBody>
      </p:sp>
      <p:sp>
        <p:nvSpPr>
          <p:cNvPr id="7" name="AutoShape 6" descr="Resultado de imagen para sap business intellig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4" name="Isosceles Triangle 3"/>
          <p:cNvSpPr/>
          <p:nvPr/>
        </p:nvSpPr>
        <p:spPr>
          <a:xfrm rot="10800000">
            <a:off x="7539718" y="2906986"/>
            <a:ext cx="2794906" cy="149084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-206829" y="5003535"/>
            <a:ext cx="1828800" cy="13716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12"/>
            <a:ext cx="12192000" cy="29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6"/>
          <p:cNvSpPr/>
          <p:nvPr/>
        </p:nvSpPr>
        <p:spPr>
          <a:xfrm>
            <a:off x="5474933" y="4440054"/>
            <a:ext cx="1318982" cy="1204967"/>
          </a:xfrm>
          <a:prstGeom prst="rect">
            <a:avLst/>
          </a:prstGeom>
          <a:solidFill>
            <a:srgbClr val="16A986">
              <a:alpha val="47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MVVM</a:t>
            </a:r>
            <a:endParaRPr lang="es-E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5058" y="1097837"/>
            <a:ext cx="11758126" cy="31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DO" sz="2200" dirty="0"/>
              <a:t>MVVM es una arquitectura desarrollada por Microsoft alrededor de 2004, cuando también se creó Windows </a:t>
            </a:r>
            <a:r>
              <a:rPr lang="es-DO" sz="2200" dirty="0" err="1"/>
              <a:t>Presentation</a:t>
            </a:r>
            <a:r>
              <a:rPr lang="es-DO" sz="2200" dirty="0"/>
              <a:t> </a:t>
            </a:r>
            <a:r>
              <a:rPr lang="es-DO" sz="2200" dirty="0" err="1"/>
              <a:t>Foundation</a:t>
            </a:r>
            <a:r>
              <a:rPr lang="es-DO" sz="2200" dirty="0"/>
              <a:t>.</a:t>
            </a:r>
          </a:p>
          <a:p>
            <a:pPr algn="just"/>
            <a:endParaRPr lang="es-DO" sz="2200" dirty="0"/>
          </a:p>
          <a:p>
            <a:pPr algn="just"/>
            <a:r>
              <a:rPr lang="es-DO" sz="2200" dirty="0"/>
              <a:t>El </a:t>
            </a:r>
            <a:r>
              <a:rPr lang="es-DO" sz="2200" b="1" dirty="0"/>
              <a:t>modelo</a:t>
            </a:r>
            <a:r>
              <a:rPr lang="es-DO" sz="2200" dirty="0"/>
              <a:t>, al igual que en MVC, representa la capa de datos y/o lógica de negocio.</a:t>
            </a:r>
          </a:p>
          <a:p>
            <a:pPr algn="just"/>
            <a:r>
              <a:rPr lang="es-DO" sz="2200" dirty="0"/>
              <a:t>La </a:t>
            </a:r>
            <a:r>
              <a:rPr lang="es-DO" sz="2200" b="1" dirty="0"/>
              <a:t>vista</a:t>
            </a:r>
            <a:r>
              <a:rPr lang="es-DO" sz="2200" dirty="0"/>
              <a:t> presenta la información y es activa, reaccionando a cambios en el modelo, de forma similar a un patrón MVC activo.</a:t>
            </a:r>
          </a:p>
          <a:p>
            <a:pPr algn="just"/>
            <a:r>
              <a:rPr lang="es-DO" sz="2200" dirty="0"/>
              <a:t>El </a:t>
            </a:r>
            <a:r>
              <a:rPr lang="es-DO" sz="2200" b="1" dirty="0"/>
              <a:t>modelo de vista</a:t>
            </a:r>
            <a:r>
              <a:rPr lang="es-DO" sz="2200" dirty="0"/>
              <a:t> es un actor intermediario entre el modelo y la vista y contiene toda la lógica de presentación.</a:t>
            </a:r>
          </a:p>
          <a:p>
            <a:pPr algn="just"/>
            <a:endParaRPr lang="es-DO" dirty="0"/>
          </a:p>
        </p:txBody>
      </p:sp>
      <p:sp>
        <p:nvSpPr>
          <p:cNvPr id="9" name="13 CuadroTexto"/>
          <p:cNvSpPr txBox="1">
            <a:spLocks noChangeArrowheads="1"/>
          </p:cNvSpPr>
          <p:nvPr/>
        </p:nvSpPr>
        <p:spPr bwMode="auto">
          <a:xfrm>
            <a:off x="155009" y="331989"/>
            <a:ext cx="5088795" cy="43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  <a:spcBef>
                <a:spcPct val="0"/>
              </a:spcBef>
              <a:buFontTx/>
              <a:buNone/>
              <a:defRPr/>
            </a:pPr>
            <a:r>
              <a:rPr lang="es-E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Thin"/>
              </a:rPr>
              <a:t>Arquitectura </a:t>
            </a:r>
            <a:r>
              <a:rPr lang="es-ES" sz="3600" b="1" spc="300" dirty="0">
                <a:solidFill>
                  <a:schemeClr val="accent2"/>
                </a:solidFill>
                <a:latin typeface="Roboto Thin"/>
              </a:rPr>
              <a:t>MVVM</a:t>
            </a:r>
          </a:p>
        </p:txBody>
      </p:sp>
      <p:sp>
        <p:nvSpPr>
          <p:cNvPr id="10" name="Rectángulo 26"/>
          <p:cNvSpPr/>
          <p:nvPr/>
        </p:nvSpPr>
        <p:spPr>
          <a:xfrm>
            <a:off x="4627078" y="5867638"/>
            <a:ext cx="3014693" cy="523831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M</a:t>
            </a:r>
            <a:r>
              <a:rPr lang="es-ES" dirty="0" err="1">
                <a:solidFill>
                  <a:schemeClr val="tx1"/>
                </a:solidFill>
              </a:rPr>
              <a:t>odel</a:t>
            </a:r>
            <a:r>
              <a:rPr lang="es-ES" dirty="0">
                <a:solidFill>
                  <a:schemeClr val="tx1"/>
                </a:solidFill>
              </a:rPr>
              <a:t> – </a:t>
            </a:r>
            <a:r>
              <a:rPr lang="es-ES" b="1" dirty="0">
                <a:solidFill>
                  <a:schemeClr val="tx1"/>
                </a:solidFill>
              </a:rPr>
              <a:t>V</a:t>
            </a:r>
            <a:r>
              <a:rPr lang="es-ES" dirty="0">
                <a:solidFill>
                  <a:schemeClr val="tx1"/>
                </a:solidFill>
              </a:rPr>
              <a:t>iew - </a:t>
            </a:r>
            <a:r>
              <a:rPr lang="es-ES" b="1" dirty="0">
                <a:solidFill>
                  <a:schemeClr val="tx1"/>
                </a:solidFill>
              </a:rPr>
              <a:t>V</a:t>
            </a:r>
            <a:r>
              <a:rPr lang="es-ES" dirty="0">
                <a:solidFill>
                  <a:schemeClr val="tx1"/>
                </a:solidFill>
              </a:rPr>
              <a:t>iew </a:t>
            </a:r>
            <a:r>
              <a:rPr lang="es-ES" b="1" dirty="0" err="1">
                <a:solidFill>
                  <a:schemeClr val="tx1"/>
                </a:solidFill>
              </a:rPr>
              <a:t>M</a:t>
            </a:r>
            <a:r>
              <a:rPr lang="es-ES" dirty="0" err="1">
                <a:solidFill>
                  <a:schemeClr val="tx1"/>
                </a:solidFill>
              </a:rPr>
              <a:t>odel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9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13 CuadroTexto"/>
          <p:cNvSpPr txBox="1">
            <a:spLocks noChangeArrowheads="1"/>
          </p:cNvSpPr>
          <p:nvPr/>
        </p:nvSpPr>
        <p:spPr bwMode="auto">
          <a:xfrm>
            <a:off x="155009" y="331989"/>
            <a:ext cx="5088795" cy="43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2500"/>
              </a:lnSpc>
              <a:spcBef>
                <a:spcPct val="0"/>
              </a:spcBef>
              <a:buFontTx/>
              <a:buNone/>
              <a:defRPr/>
            </a:pPr>
            <a:r>
              <a:rPr lang="es-E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Thin"/>
              </a:rPr>
              <a:t>Arquitectura </a:t>
            </a:r>
            <a:r>
              <a:rPr lang="es-ES" sz="3600" b="1" spc="300" dirty="0">
                <a:solidFill>
                  <a:schemeClr val="accent2"/>
                </a:solidFill>
                <a:latin typeface="Roboto Thin"/>
              </a:rPr>
              <a:t>MVVM</a:t>
            </a:r>
          </a:p>
        </p:txBody>
      </p:sp>
      <p:sp>
        <p:nvSpPr>
          <p:cNvPr id="29" name="Rectángulo 26"/>
          <p:cNvSpPr/>
          <p:nvPr/>
        </p:nvSpPr>
        <p:spPr>
          <a:xfrm>
            <a:off x="5460583" y="169565"/>
            <a:ext cx="1841750" cy="852149"/>
          </a:xfrm>
          <a:prstGeom prst="rect">
            <a:avLst/>
          </a:prstGeom>
          <a:solidFill>
            <a:srgbClr val="16A986">
              <a:alpha val="47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MVVM</a:t>
            </a:r>
          </a:p>
        </p:txBody>
      </p:sp>
      <p:sp>
        <p:nvSpPr>
          <p:cNvPr id="31" name="Rectángulo 39"/>
          <p:cNvSpPr/>
          <p:nvPr/>
        </p:nvSpPr>
        <p:spPr>
          <a:xfrm>
            <a:off x="2973768" y="4855811"/>
            <a:ext cx="1620000" cy="720000"/>
          </a:xfrm>
          <a:prstGeom prst="rect">
            <a:avLst/>
          </a:prstGeom>
          <a:solidFill>
            <a:srgbClr val="F6AA3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2" name="Rectángulo 43"/>
          <p:cNvSpPr/>
          <p:nvPr/>
        </p:nvSpPr>
        <p:spPr>
          <a:xfrm>
            <a:off x="5571458" y="1403617"/>
            <a:ext cx="1620000" cy="720000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</a:t>
            </a:r>
          </a:p>
        </p:txBody>
      </p:sp>
      <p:sp>
        <p:nvSpPr>
          <p:cNvPr id="33" name="Rectángulo 47"/>
          <p:cNvSpPr/>
          <p:nvPr/>
        </p:nvSpPr>
        <p:spPr>
          <a:xfrm>
            <a:off x="5571458" y="2384655"/>
            <a:ext cx="1620000" cy="720000"/>
          </a:xfrm>
          <a:prstGeom prst="rect">
            <a:avLst/>
          </a:prstGeom>
          <a:solidFill>
            <a:srgbClr val="C1392B">
              <a:alpha val="4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ViewModel</a:t>
            </a:r>
            <a:endParaRPr lang="es-ES" dirty="0"/>
          </a:p>
        </p:txBody>
      </p:sp>
      <p:sp>
        <p:nvSpPr>
          <p:cNvPr id="34" name="Rectángulo 47"/>
          <p:cNvSpPr/>
          <p:nvPr/>
        </p:nvSpPr>
        <p:spPr>
          <a:xfrm>
            <a:off x="5571458" y="2968416"/>
            <a:ext cx="1620000" cy="3600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LiveData</a:t>
            </a:r>
            <a:endParaRPr lang="es-ES" dirty="0"/>
          </a:p>
        </p:txBody>
      </p:sp>
      <p:sp>
        <p:nvSpPr>
          <p:cNvPr id="35" name="Rectángulo 47"/>
          <p:cNvSpPr/>
          <p:nvPr/>
        </p:nvSpPr>
        <p:spPr>
          <a:xfrm>
            <a:off x="5571458" y="3672106"/>
            <a:ext cx="1620000" cy="720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Repository</a:t>
            </a:r>
            <a:endParaRPr lang="es-ES" dirty="0"/>
          </a:p>
        </p:txBody>
      </p:sp>
      <p:cxnSp>
        <p:nvCxnSpPr>
          <p:cNvPr id="8" name="Elbow Connector 7"/>
          <p:cNvCxnSpPr>
            <a:stCxn id="34" idx="1"/>
            <a:endCxn id="29" idx="1"/>
          </p:cNvCxnSpPr>
          <p:nvPr/>
        </p:nvCxnSpPr>
        <p:spPr>
          <a:xfrm rot="10800000">
            <a:off x="5460584" y="595640"/>
            <a:ext cx="110875" cy="2552776"/>
          </a:xfrm>
          <a:prstGeom prst="bentConnector3">
            <a:avLst>
              <a:gd name="adj1" fmla="val 306178"/>
            </a:avLst>
          </a:prstGeom>
          <a:ln cap="sq">
            <a:solidFill>
              <a:srgbClr val="FF0000"/>
            </a:solidFill>
            <a:prstDash val="sysDash"/>
            <a:round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8416625" y="4855811"/>
            <a:ext cx="1620000" cy="720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Remote</a:t>
            </a:r>
            <a:r>
              <a:rPr lang="es-ES" dirty="0"/>
              <a:t> Data </a:t>
            </a:r>
            <a:r>
              <a:rPr lang="es-ES" dirty="0" err="1"/>
              <a:t>Source</a:t>
            </a:r>
            <a:endParaRPr lang="es-ES" dirty="0"/>
          </a:p>
        </p:txBody>
      </p:sp>
      <p:sp>
        <p:nvSpPr>
          <p:cNvPr id="9" name="Cloud Callout 8"/>
          <p:cNvSpPr/>
          <p:nvPr/>
        </p:nvSpPr>
        <p:spPr>
          <a:xfrm>
            <a:off x="8509725" y="5915608"/>
            <a:ext cx="1433801" cy="709127"/>
          </a:xfrm>
          <a:prstGeom prst="cloudCallout">
            <a:avLst/>
          </a:prstGeom>
          <a:solidFill>
            <a:schemeClr val="accent2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Webservice</a:t>
            </a:r>
            <a:endParaRPr lang="es-DO" sz="12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3405981" y="5915608"/>
            <a:ext cx="755575" cy="821094"/>
          </a:xfrm>
          <a:prstGeom prst="flowChartMagneticDisk">
            <a:avLst/>
          </a:prstGeom>
          <a:solidFill>
            <a:srgbClr val="7030A0">
              <a:alpha val="6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BD</a:t>
            </a:r>
            <a:endParaRPr lang="es-DO" sz="1200" dirty="0"/>
          </a:p>
        </p:txBody>
      </p:sp>
      <p:cxnSp>
        <p:nvCxnSpPr>
          <p:cNvPr id="43" name="Elbow Connector 42"/>
          <p:cNvCxnSpPr>
            <a:stCxn id="35" idx="1"/>
            <a:endCxn id="31" idx="0"/>
          </p:cNvCxnSpPr>
          <p:nvPr/>
        </p:nvCxnSpPr>
        <p:spPr>
          <a:xfrm rot="10800000" flipV="1">
            <a:off x="3783768" y="4032105"/>
            <a:ext cx="1787690" cy="823705"/>
          </a:xfrm>
          <a:prstGeom prst="bentConnector2">
            <a:avLst/>
          </a:prstGeom>
          <a:ln cap="sq">
            <a:solidFill>
              <a:schemeClr val="tx1"/>
            </a:solidFill>
            <a:prstDash val="sysDash"/>
            <a:round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3"/>
            <a:endCxn id="40" idx="0"/>
          </p:cNvCxnSpPr>
          <p:nvPr/>
        </p:nvCxnSpPr>
        <p:spPr>
          <a:xfrm>
            <a:off x="7191458" y="4032106"/>
            <a:ext cx="2035167" cy="823705"/>
          </a:xfrm>
          <a:prstGeom prst="bentConnector2">
            <a:avLst/>
          </a:prstGeom>
          <a:ln cap="sq">
            <a:solidFill>
              <a:schemeClr val="tx1"/>
            </a:solidFill>
            <a:prstDash val="sysDash"/>
            <a:round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9" idx="2"/>
            <a:endCxn id="32" idx="0"/>
          </p:cNvCxnSpPr>
          <p:nvPr/>
        </p:nvCxnSpPr>
        <p:spPr>
          <a:xfrm>
            <a:off x="6381458" y="1021714"/>
            <a:ext cx="0" cy="381903"/>
          </a:xfrm>
          <a:prstGeom prst="straightConnector1">
            <a:avLst/>
          </a:prstGeom>
          <a:ln cap="sq">
            <a:solidFill>
              <a:schemeClr val="tx1"/>
            </a:solidFill>
            <a:prstDash val="sysDash"/>
            <a:round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2"/>
            <a:endCxn id="33" idx="0"/>
          </p:cNvCxnSpPr>
          <p:nvPr/>
        </p:nvCxnSpPr>
        <p:spPr>
          <a:xfrm>
            <a:off x="6381458" y="2123617"/>
            <a:ext cx="0" cy="261038"/>
          </a:xfrm>
          <a:prstGeom prst="straightConnector1">
            <a:avLst/>
          </a:prstGeom>
          <a:ln cap="sq">
            <a:solidFill>
              <a:schemeClr val="tx1"/>
            </a:solidFill>
            <a:prstDash val="sysDash"/>
            <a:round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2"/>
            <a:endCxn id="35" idx="0"/>
          </p:cNvCxnSpPr>
          <p:nvPr/>
        </p:nvCxnSpPr>
        <p:spPr>
          <a:xfrm>
            <a:off x="6381458" y="3328416"/>
            <a:ext cx="0" cy="343690"/>
          </a:xfrm>
          <a:prstGeom prst="straightConnector1">
            <a:avLst/>
          </a:prstGeom>
          <a:ln cap="sq">
            <a:solidFill>
              <a:schemeClr val="tx1"/>
            </a:solidFill>
            <a:prstDash val="sysDash"/>
            <a:round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2"/>
            <a:endCxn id="10" idx="1"/>
          </p:cNvCxnSpPr>
          <p:nvPr/>
        </p:nvCxnSpPr>
        <p:spPr>
          <a:xfrm>
            <a:off x="3783768" y="5575811"/>
            <a:ext cx="1" cy="339797"/>
          </a:xfrm>
          <a:prstGeom prst="straightConnector1">
            <a:avLst/>
          </a:prstGeom>
          <a:ln cap="sq">
            <a:solidFill>
              <a:schemeClr val="tx1"/>
            </a:solidFill>
            <a:prstDash val="sysDash"/>
            <a:round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2"/>
            <a:endCxn id="9" idx="3"/>
          </p:cNvCxnSpPr>
          <p:nvPr/>
        </p:nvCxnSpPr>
        <p:spPr>
          <a:xfrm>
            <a:off x="9226625" y="5575811"/>
            <a:ext cx="1" cy="380342"/>
          </a:xfrm>
          <a:prstGeom prst="straightConnector1">
            <a:avLst/>
          </a:prstGeom>
          <a:ln cap="sq">
            <a:solidFill>
              <a:schemeClr val="tx1"/>
            </a:solidFill>
            <a:prstDash val="sysDash"/>
            <a:round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Dependencias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2" y="2025043"/>
            <a:ext cx="4963218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1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Organizacion de carpetas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B75C4-E0AA-46A6-B865-B5975A26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17" y="2787783"/>
            <a:ext cx="2467319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82764-C887-462A-AFB8-DF18A478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79" y="1690688"/>
            <a:ext cx="319132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Dentro de la aplicacion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072E0-E36C-4600-BBF2-13412E50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3" y="1811215"/>
            <a:ext cx="2839904" cy="4920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CCE5A-89FD-4F21-B13C-79F59283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37" y="1533635"/>
            <a:ext cx="3300871" cy="5113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84300-F134-4CAE-9D47-D59FBC4D6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529" y="1505606"/>
            <a:ext cx="3106250" cy="51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5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126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 Thin</vt:lpstr>
      <vt:lpstr>Office Theme</vt:lpstr>
      <vt:lpstr>API Rest en Kotlin</vt:lpstr>
      <vt:lpstr>PowerPoint Presentation</vt:lpstr>
      <vt:lpstr>PowerPoint Presentation</vt:lpstr>
      <vt:lpstr>Dependencias</vt:lpstr>
      <vt:lpstr>Organizacion de carpetas</vt:lpstr>
      <vt:lpstr>Dentro de la aplicacion</vt:lpstr>
    </vt:vector>
  </TitlesOfParts>
  <Company>Claro Dominicana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Melvin Medina (ClaroDom)</dc:creator>
  <cp:lastModifiedBy>Melvin Medina</cp:lastModifiedBy>
  <cp:revision>15</cp:revision>
  <dcterms:created xsi:type="dcterms:W3CDTF">2019-11-27T17:49:42Z</dcterms:created>
  <dcterms:modified xsi:type="dcterms:W3CDTF">2019-12-05T01:08:32Z</dcterms:modified>
</cp:coreProperties>
</file>