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1E9-0284-4D3C-BF08-20F6EDDB89E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27F-08BB-4BF3-82AD-7E2E68F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7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1E9-0284-4D3C-BF08-20F6EDDB89E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27F-08BB-4BF3-82AD-7E2E68F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8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1E9-0284-4D3C-BF08-20F6EDDB89E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27F-08BB-4BF3-82AD-7E2E68F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2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1E9-0284-4D3C-BF08-20F6EDDB89E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27F-08BB-4BF3-82AD-7E2E68F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73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1E9-0284-4D3C-BF08-20F6EDDB89E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27F-08BB-4BF3-82AD-7E2E68F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26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1E9-0284-4D3C-BF08-20F6EDDB89E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27F-08BB-4BF3-82AD-7E2E68F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95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1E9-0284-4D3C-BF08-20F6EDDB89E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27F-08BB-4BF3-82AD-7E2E68F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46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1E9-0284-4D3C-BF08-20F6EDDB89E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27F-08BB-4BF3-82AD-7E2E68F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97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1E9-0284-4D3C-BF08-20F6EDDB89E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27F-08BB-4BF3-82AD-7E2E68F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4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1E9-0284-4D3C-BF08-20F6EDDB89E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767527F-08BB-4BF3-82AD-7E2E68F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1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1E9-0284-4D3C-BF08-20F6EDDB89E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27F-08BB-4BF3-82AD-7E2E68F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8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1E9-0284-4D3C-BF08-20F6EDDB89E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27F-08BB-4BF3-82AD-7E2E68F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8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1E9-0284-4D3C-BF08-20F6EDDB89E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27F-08BB-4BF3-82AD-7E2E68F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1E9-0284-4D3C-BF08-20F6EDDB89E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27F-08BB-4BF3-82AD-7E2E68F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0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1E9-0284-4D3C-BF08-20F6EDDB89E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27F-08BB-4BF3-82AD-7E2E68F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7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1E9-0284-4D3C-BF08-20F6EDDB89E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27F-08BB-4BF3-82AD-7E2E68F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43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1E9-0284-4D3C-BF08-20F6EDDB89E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7527F-08BB-4BF3-82AD-7E2E68F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6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9621E9-0284-4D3C-BF08-20F6EDDB89E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67527F-08BB-4BF3-82AD-7E2E68FDB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4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2BBC-3850-59FC-5339-53890890D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Rise of Ransomware Attacks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8086F-F60C-AD40-A8EA-C6173A34E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6295" y="4651083"/>
            <a:ext cx="9144000" cy="1655762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Name: Melvin Kwame Awuku</a:t>
            </a:r>
          </a:p>
          <a:p>
            <a:endParaRPr lang="en-US" dirty="0"/>
          </a:p>
          <a:p>
            <a:r>
              <a:rPr lang="en-US" dirty="0"/>
              <a:t>Date: 31</a:t>
            </a:r>
            <a:r>
              <a:rPr lang="en-US" baseline="30000" dirty="0"/>
              <a:t>st</a:t>
            </a:r>
            <a:r>
              <a:rPr lang="en-US" dirty="0"/>
              <a:t> January 2025</a:t>
            </a:r>
          </a:p>
        </p:txBody>
      </p:sp>
    </p:spTree>
    <p:extLst>
      <p:ext uri="{BB962C8B-B14F-4D97-AF65-F5344CB8AC3E}">
        <p14:creationId xmlns:p14="http://schemas.microsoft.com/office/powerpoint/2010/main" val="266292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4708-469D-6800-D703-A90562933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Ransomware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5910E-F3B0-830D-50CF-77212718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Ransomware attacks have become one of the most significant cybersecurity threats in recent years. </a:t>
            </a:r>
          </a:p>
          <a:p>
            <a:endParaRPr lang="en-US" dirty="0"/>
          </a:p>
          <a:p>
            <a:r>
              <a:rPr lang="en-US" dirty="0"/>
              <a:t>These attacks involve malicious software that encrypts a victim's files or locks their system, demanding payment (usually in cryptocurrency) to restore access. </a:t>
            </a:r>
          </a:p>
          <a:p>
            <a:endParaRPr lang="en-US" dirty="0"/>
          </a:p>
          <a:p>
            <a:r>
              <a:rPr lang="en-US" dirty="0"/>
              <a:t>The growing sophistication of ransomware and the increasing reliance on digital infrastructure have contributed to its rise.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0735-E472-FBB4-C32E-860CA602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Ransomware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9071B-D92D-25D4-27B5-198914A6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Ransomware is a type of malware designed to extort money from victims by encrypting files or denying access to systems. </a:t>
            </a:r>
          </a:p>
          <a:p>
            <a:pPr>
              <a:lnSpc>
                <a:spcPct val="100000"/>
              </a:lnSpc>
            </a:pPr>
            <a:r>
              <a:rPr lang="en-US" dirty="0"/>
              <a:t>It spreads through phishing emails, malicious downloads, or vulnerabilities in software. </a:t>
            </a:r>
          </a:p>
          <a:p>
            <a:pPr>
              <a:lnSpc>
                <a:spcPct val="100000"/>
              </a:lnSpc>
            </a:pPr>
            <a:r>
              <a:rPr lang="en-US" dirty="0"/>
              <a:t>Common types of ransomware include:</a:t>
            </a:r>
          </a:p>
          <a:p>
            <a:pPr>
              <a:lnSpc>
                <a:spcPct val="100000"/>
              </a:lnSpc>
            </a:pPr>
            <a:r>
              <a:rPr lang="en-US" dirty="0"/>
              <a:t>Locker Ransomware: Blocks user access to the system.</a:t>
            </a:r>
          </a:p>
          <a:p>
            <a:pPr>
              <a:lnSpc>
                <a:spcPct val="100000"/>
              </a:lnSpc>
            </a:pPr>
            <a:r>
              <a:rPr lang="en-US" dirty="0"/>
              <a:t>Crypto Ransomware: Encrypts files, making them inaccessible.</a:t>
            </a:r>
          </a:p>
          <a:p>
            <a:pPr>
              <a:lnSpc>
                <a:spcPct val="100000"/>
              </a:lnSpc>
            </a:pPr>
            <a:r>
              <a:rPr lang="en-US" dirty="0"/>
              <a:t>Double Extortion Ransomware: Steals data before encryption, threatening to release it if the ransom is not paid.</a:t>
            </a:r>
          </a:p>
        </p:txBody>
      </p:sp>
    </p:spTree>
    <p:extLst>
      <p:ext uri="{BB962C8B-B14F-4D97-AF65-F5344CB8AC3E}">
        <p14:creationId xmlns:p14="http://schemas.microsoft.com/office/powerpoint/2010/main" val="318132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8BF9-2366-CDBB-EBDF-52462016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Evolution of Ransomware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81DF-3D74-02B9-B743-20A3B2BBF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Early Ransomware (Late 1980s-2000s): The first known ransomware, the AIDS Trojan, emerged in 1989, requiring payments via postal mail.</a:t>
            </a:r>
          </a:p>
          <a:p>
            <a:endParaRPr lang="en-US" dirty="0"/>
          </a:p>
          <a:p>
            <a:r>
              <a:rPr lang="en-US" dirty="0"/>
              <a:t>Ransomware-as-a-Service (RaaS): Cybercriminals now offer ransomware kits, enabling non-technical individuals to launch attacks.</a:t>
            </a:r>
          </a:p>
          <a:p>
            <a:endParaRPr lang="en-US" dirty="0"/>
          </a:p>
          <a:p>
            <a:r>
              <a:rPr lang="en-US" dirty="0"/>
              <a:t>High-Profile Attacks (2010s-Present): Attacks like WannaCry (2017) and </a:t>
            </a:r>
            <a:r>
              <a:rPr lang="en-US" dirty="0" err="1"/>
              <a:t>REvil’s</a:t>
            </a:r>
            <a:r>
              <a:rPr lang="en-US" dirty="0"/>
              <a:t> operations demonstrate the devastating impact of ransomware on global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78185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883F-A1F9-E15F-F58C-9D982F25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Ransomware is on the 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1E7B-439B-488B-9C0D-E244DFC10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Increased</a:t>
            </a:r>
            <a:r>
              <a:rPr lang="en-US" b="1" dirty="0"/>
              <a:t> </a:t>
            </a:r>
            <a:r>
              <a:rPr lang="en-US" dirty="0"/>
              <a:t>Financial Gains: Cybercriminals can demand large ransoms, often receiving payments through untraceable cryptocurrencies.</a:t>
            </a:r>
          </a:p>
          <a:p>
            <a:pPr>
              <a:buFont typeface="+mj-lt"/>
              <a:buAutoNum type="arabicPeriod"/>
            </a:pPr>
            <a:endParaRPr lang="en-US" sz="3000" dirty="0"/>
          </a:p>
          <a:p>
            <a:pPr>
              <a:buFont typeface="+mj-lt"/>
              <a:buAutoNum type="arabicPeriod"/>
            </a:pPr>
            <a:r>
              <a:rPr lang="en-US" dirty="0"/>
              <a:t>Expanding Attack Surface: With the rise of remote work and cloud storage, organizations are more vulnerable to breaches.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Lack of Cybersecurity Awareness: Many organizations fail to implement adequate security measures, making them easy targets.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Sophisticated Attack Techniques: Ransomware groups now use AI, automation, and advanced evasion tactics to bypass security defenses.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23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FE26-875E-A4E2-ED59-085387D0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Impact of Ransomware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EF1A-8C5D-8265-FDFB-ADCE2A5AF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Economic Damage: Organizations lose billions annually due to ransom payments, downtime, and recovery costs.</a:t>
            </a:r>
          </a:p>
          <a:p>
            <a:endParaRPr lang="en-US" dirty="0"/>
          </a:p>
          <a:p>
            <a:r>
              <a:rPr lang="en-US" dirty="0"/>
              <a:t>Reputational Harm: Companies suffer from loss of trust when customer data is compromised.</a:t>
            </a:r>
          </a:p>
          <a:p>
            <a:endParaRPr lang="en-US" dirty="0"/>
          </a:p>
          <a:p>
            <a:r>
              <a:rPr lang="en-US" dirty="0"/>
              <a:t>Operational Disruptions: Critical services such as healthcare, energy, and government institutions have been targeted, causing widespread chaos.</a:t>
            </a:r>
          </a:p>
        </p:txBody>
      </p:sp>
    </p:spTree>
    <p:extLst>
      <p:ext uri="{BB962C8B-B14F-4D97-AF65-F5344CB8AC3E}">
        <p14:creationId xmlns:p14="http://schemas.microsoft.com/office/powerpoint/2010/main" val="341214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C7BF-8804-74B4-1813-8A64E56E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Preventive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1B06-2F33-268C-13AF-695183F3E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537" cy="4667250"/>
          </a:xfrm>
        </p:spPr>
        <p:txBody>
          <a:bodyPr>
            <a:normAutofit/>
          </a:bodyPr>
          <a:lstStyle/>
          <a:p>
            <a:r>
              <a:rPr lang="en-US" dirty="0"/>
              <a:t>Regular Data Backups: Maintain secure, offline backups to restore data without paying a ransom.</a:t>
            </a:r>
          </a:p>
          <a:p>
            <a:r>
              <a:rPr lang="en-US" dirty="0"/>
              <a:t>Strong Security Practices: Use multi-factor authentication (MFA), endpoint protection, and firewall configurations.</a:t>
            </a:r>
          </a:p>
          <a:p>
            <a:r>
              <a:rPr lang="en-US" dirty="0"/>
              <a:t>Employee Training: Educate staff on phishing attacks and cybersecurity best practices.</a:t>
            </a:r>
          </a:p>
          <a:p>
            <a:r>
              <a:rPr lang="en-US" dirty="0"/>
              <a:t>Patch Management: Keep all software and systems updated to prevent exploits.</a:t>
            </a:r>
          </a:p>
          <a:p>
            <a:r>
              <a:rPr lang="en-US" dirty="0"/>
              <a:t>Incident Response Plan: Develop and test a response plan to handle ransomware incidents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82481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C319-8234-10CF-0C11-AAA349B1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3AFA-3F24-083F-45BC-0D93666A2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rise of ransomware attacks underscores the need for robust cybersecurity strategies. </a:t>
            </a:r>
          </a:p>
          <a:p>
            <a:endParaRPr lang="en-US" dirty="0"/>
          </a:p>
          <a:p>
            <a:r>
              <a:rPr lang="en-US" dirty="0"/>
              <a:t>As cybercriminals continue to evolve their tactics, organizations and individuals must stay vigilant, adopt proactive security measures, and foster a culture of cybersecurity awareness. </a:t>
            </a:r>
          </a:p>
          <a:p>
            <a:endParaRPr lang="en-US" dirty="0"/>
          </a:p>
          <a:p>
            <a:r>
              <a:rPr lang="en-US" dirty="0"/>
              <a:t>The battle against ransomware is ongoing, but with proper defenses, the risks can be mitigated effectively.</a:t>
            </a:r>
          </a:p>
        </p:txBody>
      </p:sp>
    </p:spTree>
    <p:extLst>
      <p:ext uri="{BB962C8B-B14F-4D97-AF65-F5344CB8AC3E}">
        <p14:creationId xmlns:p14="http://schemas.microsoft.com/office/powerpoint/2010/main" val="1955944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513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The Rise of Ransomware Attacks</vt:lpstr>
      <vt:lpstr>Introduction to Ransomware</vt:lpstr>
      <vt:lpstr>Introduction to Ransomware</vt:lpstr>
      <vt:lpstr>The Evolution of Ransomware</vt:lpstr>
      <vt:lpstr>Why Ransomware is on the Rise</vt:lpstr>
      <vt:lpstr>Impact of Ransomware Attacks</vt:lpstr>
      <vt:lpstr>Preventive Measures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Kwame Awuku</dc:creator>
  <cp:lastModifiedBy>Kwame Awuku</cp:lastModifiedBy>
  <cp:revision>1</cp:revision>
  <dcterms:created xsi:type="dcterms:W3CDTF">2025-01-31T10:38:18Z</dcterms:created>
  <dcterms:modified xsi:type="dcterms:W3CDTF">2025-01-31T10:38:59Z</dcterms:modified>
</cp:coreProperties>
</file>