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2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0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4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6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6EE27B-500A-4D78-8BD3-0FC8E5B71C6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7F6A57-DB0C-4C4D-AB96-0E99788B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FD0C-08FF-EC88-700C-60C27526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905" y="2033615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SECURING FINANCIAL SYSTEMS: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THE ROLE OF CYBERSECURITY IN BANKING AND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283B-CEAC-9B11-FD0D-B5BBAF75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705" y="4652211"/>
            <a:ext cx="9144000" cy="1151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PRESENTER: MELVIN KWAME AWUKU</a:t>
            </a:r>
          </a:p>
          <a:p>
            <a:endParaRPr lang="en-US" dirty="0"/>
          </a:p>
          <a:p>
            <a:r>
              <a:rPr lang="en-US" dirty="0"/>
              <a:t>DATE: 17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</p:spTree>
    <p:extLst>
      <p:ext uri="{BB962C8B-B14F-4D97-AF65-F5344CB8AC3E}">
        <p14:creationId xmlns:p14="http://schemas.microsoft.com/office/powerpoint/2010/main" val="390662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B42E4-55F0-0BA4-5614-1B0FB7AC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6957"/>
            <a:ext cx="9905998" cy="312420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300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F4D8-08C2-507B-46AC-2D895F79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48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91BE-C3A4-E4F7-F27C-91A48431A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NATURE OF CYBER THREATS IN BANKING</a:t>
            </a:r>
          </a:p>
          <a:p>
            <a:pPr>
              <a:lnSpc>
                <a:spcPct val="150000"/>
              </a:lnSpc>
            </a:pPr>
            <a:r>
              <a:rPr lang="en-US" dirty="0"/>
              <a:t>REAL-WORLD CASE STUDY: SWIFT NETWORK ATTACKS</a:t>
            </a:r>
          </a:p>
          <a:p>
            <a:pPr>
              <a:lnSpc>
                <a:spcPct val="150000"/>
              </a:lnSpc>
            </a:pPr>
            <a:r>
              <a:rPr lang="en-US" dirty="0"/>
              <a:t>SECURITY MEASURES AND BEST PRACTICES</a:t>
            </a:r>
          </a:p>
          <a:p>
            <a:pPr>
              <a:lnSpc>
                <a:spcPct val="150000"/>
              </a:lnSpc>
            </a:pPr>
            <a:r>
              <a:rPr lang="en-US" dirty="0"/>
              <a:t>REGULATORY AND COMPLIANCE LANDSCAPE</a:t>
            </a:r>
          </a:p>
          <a:p>
            <a:pPr>
              <a:lnSpc>
                <a:spcPct val="150000"/>
              </a:lnSpc>
            </a:pPr>
            <a:r>
              <a:rPr lang="en-US" dirty="0"/>
              <a:t>THE FUTURE OF CYBERSECURITY IN FINANCE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65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CEA4-24E1-2303-C906-D0EA2ED1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2FDB-7DDB-B553-254E-CE57AF253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Financial institutions are among the most targeted sectors due to their access to sensitive financial and personal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 threats have evolved, impacting customer trust, financial stability, and regulatory compliance.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Growing digital transformation in banking expands the attack surface.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9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C9B-F47C-2B3A-7F16-6574B2BD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8337"/>
            <a:ext cx="9905998" cy="1905000"/>
          </a:xfrm>
        </p:spPr>
        <p:txBody>
          <a:bodyPr/>
          <a:lstStyle/>
          <a:p>
            <a:r>
              <a:rPr lang="en-US" dirty="0"/>
              <a:t>THE NATURE OF CYBER THREATS IN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F548-93CF-D026-ED5E-BDDA1BFD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50" y="2514600"/>
            <a:ext cx="9905998" cy="312420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Phishing &amp; Social Engineering</a:t>
            </a:r>
            <a:r>
              <a:rPr lang="en-US" sz="9600" dirty="0"/>
              <a:t>: Tactics that manipulate individuals to reveal confidential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Ransomware</a:t>
            </a:r>
            <a:r>
              <a:rPr lang="en-US" sz="9600" dirty="0"/>
              <a:t>: Malware encrypting data, holding it for ransom.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Insider Threats</a:t>
            </a:r>
            <a:r>
              <a:rPr lang="en-US" sz="9600" dirty="0"/>
              <a:t>: Employees or contractors misusing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Advanced Persistent Threats (APTs)</a:t>
            </a:r>
            <a:r>
              <a:rPr lang="en-US" sz="9600" dirty="0"/>
              <a:t>: Sophisticated, long-term targeting by cybercriminals.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8399-3C21-504C-9465-F886D460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715"/>
            <a:ext cx="9905998" cy="1905000"/>
          </a:xfrm>
        </p:spPr>
        <p:txBody>
          <a:bodyPr/>
          <a:lstStyle/>
          <a:p>
            <a:r>
              <a:rPr lang="en-US" dirty="0"/>
              <a:t>REAL-WORLD CASE STUDY: SWIFT NETWORK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BE01-369E-B717-CA63-861918CB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Attackers stole millions using fraudulent SWIFT messages.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Exploited lack of two-factor authentication and poor internal security controls.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Banks reinforced endpoint monitoring and SWIFT-related fraud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84C1-AB10-1EAD-3D87-A32EFCFA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SECURITY MEASURES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7395-0F9F-3B87-0F99-8423F8DF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Multi-Factor Authentication (MFA)</a:t>
            </a:r>
            <a:r>
              <a:rPr lang="en-US" sz="9600" dirty="0"/>
              <a:t>: Adding extra layers of identity verification.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Behavioral Analytics &amp; AI</a:t>
            </a:r>
            <a:r>
              <a:rPr lang="en-US" sz="9600" dirty="0"/>
              <a:t>: Monitoring and flagging unusual transaction patterns.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Regular Security Audits &amp; Penetration Testing</a:t>
            </a:r>
            <a:r>
              <a:rPr lang="en-US" sz="9600" dirty="0"/>
              <a:t>: Identifying and fixing vulnerabilities.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Employee Awareness Programs</a:t>
            </a:r>
            <a:r>
              <a:rPr lang="en-US" sz="9600" dirty="0"/>
              <a:t>: Combatting social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9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31C-4E2B-D9DE-66A7-3360BB1B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0842"/>
            <a:ext cx="9905998" cy="1905000"/>
          </a:xfrm>
        </p:spPr>
        <p:txBody>
          <a:bodyPr/>
          <a:lstStyle/>
          <a:p>
            <a:r>
              <a:rPr lang="en-US" dirty="0"/>
              <a:t>REGULATORY AND COMPLIANCE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73F3-4F67-5FC5-71A3-88C531F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PCI-DSS</a:t>
            </a:r>
            <a:r>
              <a:rPr lang="en-US" sz="9600" dirty="0"/>
              <a:t>: Governs how cardholder data is processed and stored.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ISO 27001</a:t>
            </a:r>
            <a:r>
              <a:rPr lang="en-US" sz="9600" dirty="0"/>
              <a:t>: Information Security Management Systems (ISMS) standard.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GDPR</a:t>
            </a:r>
            <a:r>
              <a:rPr lang="en-US" sz="9600" dirty="0"/>
              <a:t>: Data protection and privacy for EU citizens.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Basel III &amp; FFIEC</a:t>
            </a:r>
            <a:r>
              <a:rPr lang="en-US" sz="9600" dirty="0"/>
              <a:t>: International and US-specific banking security guidance.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91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1E6-FA58-F76E-CDE1-0E79D60B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300"/>
            <a:ext cx="9905998" cy="1905000"/>
          </a:xfrm>
        </p:spPr>
        <p:txBody>
          <a:bodyPr/>
          <a:lstStyle/>
          <a:p>
            <a:r>
              <a:rPr lang="en-US" dirty="0"/>
              <a:t>THE FUTURE OF CYBERSECURITY IN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D20C-9899-9344-A2D9-8DFDEBB5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Zero Trust Architecture</a:t>
            </a:r>
            <a:r>
              <a:rPr lang="en-US" sz="9600" dirty="0"/>
              <a:t>: No user or system is inherently trusted.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Blockchain</a:t>
            </a:r>
            <a:r>
              <a:rPr lang="en-US" sz="9600" dirty="0"/>
              <a:t>: Transparent and immutable transaction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AI &amp; Machine Learning</a:t>
            </a:r>
            <a:r>
              <a:rPr lang="en-US" sz="9600" dirty="0"/>
              <a:t>: Real-time fraud detection and response.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/>
              <a:t>Quantum-Safe Cryptography</a:t>
            </a:r>
            <a:r>
              <a:rPr lang="en-US" sz="9600" dirty="0"/>
              <a:t>: Preparing for future cryptographic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FBA1-01E5-C438-49AB-15DF266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2B405-8465-1A69-A191-28B1E125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Cybersecurity is a non-negotiable priority in modern banking.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Institutions must invest in secure technology, staff training, and compliance.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Ongoing vigilance is essential to protect customer trust and financial stability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8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</TotalTime>
  <Words>376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SECURING FINANCIAL SYSTEMS:   THE ROLE OF CYBERSECURITY IN BANKING AND FINANCE</vt:lpstr>
      <vt:lpstr>AGENDA</vt:lpstr>
      <vt:lpstr>INTRODUCTION</vt:lpstr>
      <vt:lpstr>THE NATURE OF CYBER THREATS IN BANKING</vt:lpstr>
      <vt:lpstr>REAL-WORLD CASE STUDY: SWIFT NETWORK ATTACKS</vt:lpstr>
      <vt:lpstr>SECURITY MEASURES AND BEST PRACTICES</vt:lpstr>
      <vt:lpstr>REGULATORY AND COMPLIANCE LANDSCAPE</vt:lpstr>
      <vt:lpstr>THE FUTURE OF CYBERSECURITY IN FINANCE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2025-05-17T20:44:40Z</dcterms:created>
  <dcterms:modified xsi:type="dcterms:W3CDTF">2025-05-17T20:51:38Z</dcterms:modified>
</cp:coreProperties>
</file>