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771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9146FB-B3CC-4CBD-9CA0-6DE7B52EDA9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A0D4C2-7F62-4581-B90B-E80D5FE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resources-tools/resources/insider-threat-mitigation-guide" TargetMode="External"/><Relationship Id="rId2" Type="http://schemas.openxmlformats.org/officeDocument/2006/relationships/hyperlink" Target="https://www.businesswire.com/news/home/20230920895896/en/Global-Cybersecurity-Study-Cyber-Budgets-Failing-to-Address-Root-Cause-of-Data-Breaches-Insider-Risks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us-news/the-nsa-files" TargetMode="External"/><Relationship Id="rId2" Type="http://schemas.openxmlformats.org/officeDocument/2006/relationships/hyperlink" Target="https://insiderthreat.mitre.org/insider-threat-framework-initiative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C8B9-E499-1240-8B0D-2EA8265E9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Enemy Within: Understanding and Combating Insider Threats in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F4DC0-21DA-7212-BDD2-CCC5CF037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3954380"/>
            <a:ext cx="9144000" cy="271111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Subtitle:</a:t>
            </a:r>
            <a:r>
              <a:rPr lang="en-US" dirty="0"/>
              <a:t> Understanding, Detecting and Mitigating Internal Risks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Presented By:</a:t>
            </a:r>
            <a:r>
              <a:rPr lang="en-US" dirty="0"/>
              <a:t> Melvin Kwame Awuku</a:t>
            </a:r>
          </a:p>
          <a:p>
            <a:pPr>
              <a:lnSpc>
                <a:spcPct val="170000"/>
              </a:lnSpc>
            </a:pPr>
            <a:r>
              <a:rPr lang="en-US" b="1" dirty="0"/>
              <a:t>Date:</a:t>
            </a:r>
            <a:r>
              <a:rPr lang="en-US" dirty="0"/>
              <a:t> 28</a:t>
            </a:r>
            <a:r>
              <a:rPr lang="en-US" baseline="30000" dirty="0"/>
              <a:t>th</a:t>
            </a:r>
            <a:r>
              <a:rPr lang="en-US" dirty="0"/>
              <a:t> May, 2025</a:t>
            </a:r>
          </a:p>
        </p:txBody>
      </p:sp>
    </p:spTree>
    <p:extLst>
      <p:ext uri="{BB962C8B-B14F-4D97-AF65-F5344CB8AC3E}">
        <p14:creationId xmlns:p14="http://schemas.microsoft.com/office/powerpoint/2010/main" val="5854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7C1B-B443-DC62-6A2D-F5D34423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Mitigating Insider Threats: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30EA-5721-D22C-1A5C-35D25904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 Access Control and Least Privilege:</a:t>
            </a:r>
            <a:endParaRPr lang="en-US" dirty="0"/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Ensure users only have access to the data necessary for their role.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Regularly review permissions and revoke unnecessary access.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 Employee Monitoring:</a:t>
            </a:r>
            <a:endParaRPr lang="en-US" dirty="0"/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Implement tools to monitor user activities, especially those with access to critical systems.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Use alerts for unusual behavior like mass downloads or access during odd hours.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3693-F861-AF25-8B94-C7E8E881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2612"/>
            <a:ext cx="10018713" cy="1752599"/>
          </a:xfrm>
        </p:spPr>
        <p:txBody>
          <a:bodyPr/>
          <a:lstStyle/>
          <a:p>
            <a:r>
              <a:rPr lang="en-US" b="1" dirty="0"/>
              <a:t>Mitigating Insider Threats: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D177-54A5-3D0D-CC0A-4C34B209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985211"/>
            <a:ext cx="11726779" cy="4640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Security Awareness Training: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Regularly train employees on cybersecurity best practices and policies.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 simulated phishing exercises to reinforce learning.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User Behavior Analytics (UBA):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Leverage AI and machine learning to identify deviations from normal user behavior.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detect threats that traditional tools may miss.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C360C-8C2B-A5AE-D5AA-82B5052E8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00BE-6F4A-61CE-4433-94F53BA7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Mitigating Insider Threats: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B4BC-0D7D-9611-7018-C6712CF4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Separation of Duties: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Divide responsibilities so no single person has full control over critical processes.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Reduces risk of fraud or sabotage.</a:t>
            </a:r>
          </a:p>
        </p:txBody>
      </p:sp>
    </p:spTree>
    <p:extLst>
      <p:ext uri="{BB962C8B-B14F-4D97-AF65-F5344CB8AC3E}">
        <p14:creationId xmlns:p14="http://schemas.microsoft.com/office/powerpoint/2010/main" val="22859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F611-8E46-8CB7-95AE-68BF23AC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Insider Threat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EE49-FA32-AE1A-A11C-155A6631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 a comprehensive Insider Threat Program (ITP) tailored to the organization.</a:t>
            </a:r>
          </a:p>
          <a:p>
            <a:pPr>
              <a:lnSpc>
                <a:spcPct val="150000"/>
              </a:lnSpc>
            </a:pPr>
            <a:r>
              <a:rPr lang="en-US" dirty="0"/>
              <a:t>Collaborate across departments: IT, HR, Legal, and Management.</a:t>
            </a:r>
          </a:p>
          <a:p>
            <a:pPr>
              <a:lnSpc>
                <a:spcPct val="150000"/>
              </a:lnSpc>
            </a:pPr>
            <a:r>
              <a:rPr lang="en-US" dirty="0"/>
              <a:t>Conduct risk assessments, background checks, and implement incident response plans.</a:t>
            </a:r>
          </a:p>
          <a:p>
            <a:pPr>
              <a:lnSpc>
                <a:spcPct val="150000"/>
              </a:lnSpc>
            </a:pPr>
            <a:r>
              <a:rPr lang="en-US" dirty="0"/>
              <a:t>Offer channels for anonymous reporting and foster a culture of security.</a:t>
            </a:r>
          </a:p>
        </p:txBody>
      </p:sp>
    </p:spTree>
    <p:extLst>
      <p:ext uri="{BB962C8B-B14F-4D97-AF65-F5344CB8AC3E}">
        <p14:creationId xmlns:p14="http://schemas.microsoft.com/office/powerpoint/2010/main" val="248417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1024-D51D-9E8B-33B2-7FB489E3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46A6-EB71-1FAB-2AA3-984CB3C8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Insider threats represent a significant risk to organizations of all sizes.</a:t>
            </a:r>
          </a:p>
          <a:p>
            <a:pPr>
              <a:lnSpc>
                <a:spcPct val="150000"/>
              </a:lnSpc>
            </a:pPr>
            <a:r>
              <a:rPr lang="en-US" dirty="0"/>
              <a:t>They require a proactive approach combining technology, policies, and awareness.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a culture of trust and accountability is essential in defending against insider threats.</a:t>
            </a:r>
          </a:p>
        </p:txBody>
      </p:sp>
    </p:spTree>
    <p:extLst>
      <p:ext uri="{BB962C8B-B14F-4D97-AF65-F5344CB8AC3E}">
        <p14:creationId xmlns:p14="http://schemas.microsoft.com/office/powerpoint/2010/main" val="133064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0BB-7C3B-52C2-E3D4-FD8E920C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A83C-B66C-BB92-10B1-B9A3AC2C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floor for questions.</a:t>
            </a:r>
          </a:p>
          <a:p>
            <a:endParaRPr lang="en-US" dirty="0"/>
          </a:p>
          <a:p>
            <a:r>
              <a:rPr lang="en-US" dirty="0"/>
              <a:t>Suggested prompt: "What strategies does your organization use to monitor insider threats?"</a:t>
            </a:r>
          </a:p>
        </p:txBody>
      </p:sp>
    </p:spTree>
    <p:extLst>
      <p:ext uri="{BB962C8B-B14F-4D97-AF65-F5344CB8AC3E}">
        <p14:creationId xmlns:p14="http://schemas.microsoft.com/office/powerpoint/2010/main" val="237915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8C04-AE38-443D-A546-6B248002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F15B-6CFF-A639-92C0-80099234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Ponemon</a:t>
            </a:r>
            <a:r>
              <a:rPr lang="en-US" dirty="0"/>
              <a:t> Institute: 2023 Cost of Insider Threats Report: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Global Cybersecurity Study: Cyber Budgets Failing to Address Root Cause of Data Breaches: Insider Risks</a:t>
            </a:r>
            <a:endParaRPr lang="en-US" dirty="0"/>
          </a:p>
          <a:p>
            <a:endParaRPr lang="en-US" dirty="0"/>
          </a:p>
          <a:p>
            <a:r>
              <a:rPr lang="en-US" dirty="0"/>
              <a:t>CISA: Insider Threat Mitigation Guide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Insider Threat Mitigation Guide | CISA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9525-1EA3-95DD-4668-09964D7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135A-4216-47C8-936C-0DBFCC32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MITRE: Insider Threat Framework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MITRE Insider Threat Framework Initiative | MITRE Insider Threat Research &amp; Solutions™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Guardian – Snowden Revelations Archive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https://www.theguardian.com/us-news/the-nsa-files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609-72F2-E9ED-5C65-7CD57603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C211-935D-DFD8-3B58-5FE31228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877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Cybersecurity is not only about guarding against external hackers.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of the most dangerous and overlooked threats comes from inside an organization.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Insider threats are challenging because they originate from individuals who already have legitimate access to sensitive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C32E-9FCC-3786-D6EB-AAC479A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Insider Threat?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774-2967-4D09-F9AE-BC02A9D3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insider threat refers to any security risk that comes from within the organization.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involves current or former employees, contractors, or business associates who have or had access to the organization's systems, networks, or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insiders can misuse their access, either maliciously or unintentionally, causing harm to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95D-ACDC-62D7-D49B-45F79FE5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Insider Threats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3272-7231-A279-DC51-809EF4BA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According to cybersecurity research, insider threats account for a significant percentage of data breaches.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external threats, insider threats are harder to detect because insiders often act within the boundaries of normal access rights.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damage caused can range from data theft and sabotage to reputational harm and financial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B51-0EFE-9E01-38A3-92F77EF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Insider Threats: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88A2-DF9D-7679-A5AE-F29A35F4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 Malicious Insiders (</a:t>
            </a:r>
            <a:r>
              <a:rPr lang="en-US" b="1" dirty="0" err="1"/>
              <a:t>Turncloaks</a:t>
            </a:r>
            <a:r>
              <a:rPr lang="en-US" b="1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individuals deliberately seek to cause harm.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Motivations may include revenge, ideology, financial gain, or coercion.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An employee stealing intellectual property to sell to a competitor.</a:t>
            </a:r>
          </a:p>
        </p:txBody>
      </p:sp>
    </p:spTree>
    <p:extLst>
      <p:ext uri="{BB962C8B-B14F-4D97-AF65-F5344CB8AC3E}">
        <p14:creationId xmlns:p14="http://schemas.microsoft.com/office/powerpoint/2010/main" val="20980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AC0-6087-6986-DE5C-D389A928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Insider Threats: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5E5-8D0D-A68B-45BB-608CB4A9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98821"/>
            <a:ext cx="10018713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 Negligent Insiders: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insiders are not malicious but are careless or unaware of security policies.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Their actions, such as weak passwords or clicking phishing links, can create vulnerabilities.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An employee using public Wi-Fi without a VPN to access company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86FAE-C7AC-8C83-1063-FFE77159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A459-4A89-0839-8697-EC33E787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Insider Threats: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A74E-0B26-5726-9B82-FD4C2562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 </a:t>
            </a:r>
            <a:r>
              <a:rPr lang="en-US" b="1" dirty="0"/>
              <a:t>Compromised Insiders (Pawns): 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individuals have had their credentials stolen or devices infected by malware.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attacker uses their access to infiltrate the organization.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 phishing attack leading to credential theft.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DB3F-2C0E-540A-F1C4-910D16F2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Signs of Potential Insider Threats: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3F95-B4A4-D583-3167-73896428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Behavior anomalies like accessing data at odd hours.</a:t>
            </a:r>
          </a:p>
          <a:p>
            <a:pPr>
              <a:lnSpc>
                <a:spcPct val="150000"/>
              </a:lnSpc>
            </a:pPr>
            <a:r>
              <a:rPr lang="en-US" dirty="0"/>
              <a:t>Attempting to access systems or files they are not authorized for.</a:t>
            </a:r>
          </a:p>
          <a:p>
            <a:pPr>
              <a:lnSpc>
                <a:spcPct val="150000"/>
              </a:lnSpc>
            </a:pPr>
            <a:r>
              <a:rPr lang="en-US" dirty="0"/>
              <a:t>Sudden interest in sensitive information unrelated to their job role.</a:t>
            </a:r>
          </a:p>
          <a:p>
            <a:pPr>
              <a:lnSpc>
                <a:spcPct val="150000"/>
              </a:lnSpc>
            </a:pPr>
            <a:r>
              <a:rPr lang="en-US" dirty="0"/>
              <a:t>Declining performance or disgruntled behavior.</a:t>
            </a:r>
          </a:p>
          <a:p>
            <a:pPr>
              <a:lnSpc>
                <a:spcPct val="150000"/>
              </a:lnSpc>
            </a:pPr>
            <a:r>
              <a:rPr lang="en-US" dirty="0"/>
              <a:t>Use of unauthorized tools or transferring large volumes of data.</a:t>
            </a:r>
          </a:p>
        </p:txBody>
      </p:sp>
    </p:spTree>
    <p:extLst>
      <p:ext uri="{BB962C8B-B14F-4D97-AF65-F5344CB8AC3E}">
        <p14:creationId xmlns:p14="http://schemas.microsoft.com/office/powerpoint/2010/main" val="37025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A82C-0ADD-03A5-DA61-A71FFE59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 – Edward Snowden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B665-FA17-A500-FF6D-3856C547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Edward Snowden was a former contractor for the NSA.</a:t>
            </a:r>
          </a:p>
          <a:p>
            <a:pPr>
              <a:lnSpc>
                <a:spcPct val="150000"/>
              </a:lnSpc>
            </a:pPr>
            <a:r>
              <a:rPr lang="en-US" dirty="0"/>
              <a:t>He accessed and leaked highly classified documents about global surveillance programs.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case highlights the potential damage a trusted insider can cause when motivated by ideology or conscience.</a:t>
            </a:r>
          </a:p>
        </p:txBody>
      </p:sp>
    </p:spTree>
    <p:extLst>
      <p:ext uri="{BB962C8B-B14F-4D97-AF65-F5344CB8AC3E}">
        <p14:creationId xmlns:p14="http://schemas.microsoft.com/office/powerpoint/2010/main" val="32565199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</TotalTime>
  <Words>800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The Enemy Within: Understanding and Combating Insider Threats in Cybersecurity</vt:lpstr>
      <vt:lpstr>Introduction:</vt:lpstr>
      <vt:lpstr>What is an Insider Threat?</vt:lpstr>
      <vt:lpstr>Why Insider Threats Matter?</vt:lpstr>
      <vt:lpstr>Types of Insider Threats:</vt:lpstr>
      <vt:lpstr>Types of Insider Threats:</vt:lpstr>
      <vt:lpstr>Types of Insider Threats:</vt:lpstr>
      <vt:lpstr>Signs of Potential Insider Threats:</vt:lpstr>
      <vt:lpstr>Case Study – Edward Snowden</vt:lpstr>
      <vt:lpstr>Mitigating Insider Threats: </vt:lpstr>
      <vt:lpstr>Mitigating Insider Threats:</vt:lpstr>
      <vt:lpstr>Mitigating Insider Threats:</vt:lpstr>
      <vt:lpstr>Insider Threat Program:</vt:lpstr>
      <vt:lpstr>Conclusion: </vt:lpstr>
      <vt:lpstr>Discussions:</vt:lpstr>
      <vt:lpstr>References: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Kwame Awuku</dc:creator>
  <cp:lastModifiedBy>Kwame Awuku</cp:lastModifiedBy>
  <cp:revision>1</cp:revision>
  <dcterms:created xsi:type="dcterms:W3CDTF">2025-05-28T19:47:00Z</dcterms:created>
  <dcterms:modified xsi:type="dcterms:W3CDTF">2025-05-28T20:25:11Z</dcterms:modified>
</cp:coreProperties>
</file>