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Yu Gothic UI" panose="020B0500000000000000" pitchFamily="34" charset="-128"/>
      <p:regular r:id="rId15"/>
      <p:bold r:id="rId16"/>
    </p:embeddedFont>
    <p:embeddedFont>
      <p:font typeface="Franklin Gothic" panose="020B0604020202020204" charset="0"/>
      <p:bold r:id="rId17"/>
    </p:embeddedFont>
    <p:embeddedFont>
      <p:font typeface="Libre Franklin"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a:solidFill>
                  <a:srgbClr val="1482AB"/>
                </a:solidFill>
              </a:rPr>
              <a:t>CYBER SECURITY </a:t>
            </a:r>
            <a:r>
              <a:rPr lang="en-IN" sz="3200" b="1" i="0" u="none" strike="noStrike" cap="none">
                <a:solidFill>
                  <a:srgbClr val="1482AB"/>
                </a:solidFill>
                <a:latin typeface="Arial"/>
                <a:ea typeface="Arial"/>
                <a:cs typeface="Arial"/>
                <a:sym typeface="Arial"/>
              </a:rPr>
              <a:t>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1482AB"/>
                </a:solidFill>
                <a:latin typeface="Arial"/>
                <a:ea typeface="Arial"/>
                <a:cs typeface="Arial"/>
                <a:sym typeface="Arial"/>
              </a:rPr>
              <a:t>Melvin </a:t>
            </a:r>
            <a:r>
              <a:rPr lang="en-IN" sz="2400" b="1" dirty="0">
                <a:solidFill>
                  <a:srgbClr val="1482AB"/>
                </a:solidFill>
              </a:rPr>
              <a:t>Jones E</a:t>
            </a:r>
            <a:r>
              <a:rPr lang="en-IN" sz="2400" b="1" i="0" u="none" strike="noStrike" cap="none" dirty="0">
                <a:solidFill>
                  <a:srgbClr val="1482AB"/>
                </a:solidFill>
                <a:latin typeface="Arial"/>
                <a:ea typeface="Arial"/>
                <a:cs typeface="Arial"/>
                <a:sym typeface="Arial"/>
              </a:rPr>
              <a:t> - </a:t>
            </a:r>
            <a:r>
              <a:rPr lang="en-IN" sz="2400" b="1" i="0" u="none" strike="noStrike" cap="none" dirty="0" err="1">
                <a:solidFill>
                  <a:srgbClr val="1482AB"/>
                </a:solidFill>
                <a:latin typeface="Arial"/>
                <a:ea typeface="Arial"/>
                <a:cs typeface="Arial"/>
                <a:sym typeface="Arial"/>
              </a:rPr>
              <a:t>Jeppiaar</a:t>
            </a:r>
            <a:r>
              <a:rPr lang="en-IN" sz="2400" b="1" i="0" u="none" strike="noStrike" cap="none" dirty="0">
                <a:solidFill>
                  <a:srgbClr val="1482AB"/>
                </a:solidFill>
                <a:latin typeface="Arial"/>
                <a:ea typeface="Arial"/>
                <a:cs typeface="Arial"/>
                <a:sym typeface="Arial"/>
              </a:rPr>
              <a:t> Institute of Technology – B.E/ CSE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fontScale="92500" lnSpcReduction="10000"/>
          </a:bodyPr>
          <a:lstStyle/>
          <a:p>
            <a:pPr marL="306000" lvl="0" indent="-306000" algn="l" rtl="0">
              <a:lnSpc>
                <a:spcPct val="110000"/>
              </a:lnSpc>
              <a:spcBef>
                <a:spcPts val="0"/>
              </a:spcBef>
              <a:spcAft>
                <a:spcPts val="0"/>
              </a:spcAft>
              <a:buSzPts val="1840"/>
              <a:buChar char="◼"/>
            </a:pPr>
            <a:r>
              <a:rPr lang="en-US" sz="2000" dirty="0">
                <a:latin typeface="Yu Gothic UI" panose="020B0500000000000000" pitchFamily="34" charset="-128"/>
                <a:ea typeface="Yu Gothic UI" panose="020B0500000000000000" pitchFamily="34" charset="-128"/>
              </a:rPr>
              <a:t>Advancements in machine learning will enable more accurate and adaptive keylogger detection methods.</a:t>
            </a:r>
          </a:p>
          <a:p>
            <a:pPr marL="0" lvl="0" indent="0" algn="l" rtl="0">
              <a:lnSpc>
                <a:spcPct val="110000"/>
              </a:lnSpc>
              <a:spcBef>
                <a:spcPts val="0"/>
              </a:spcBef>
              <a:spcAft>
                <a:spcPts val="0"/>
              </a:spcAft>
              <a:buSzPts val="1840"/>
              <a:buNone/>
            </a:pPr>
            <a:endParaRPr lang="en-US" dirty="0">
              <a:latin typeface="Yu Gothic UI" panose="020B0500000000000000" pitchFamily="34" charset="-128"/>
              <a:ea typeface="Yu Gothic UI" panose="020B0500000000000000" pitchFamily="34" charset="-128"/>
            </a:endParaRPr>
          </a:p>
          <a:p>
            <a:pPr marL="306000" lvl="0" indent="-306000" algn="l" rtl="0">
              <a:lnSpc>
                <a:spcPct val="110000"/>
              </a:lnSpc>
              <a:spcBef>
                <a:spcPts val="0"/>
              </a:spcBef>
              <a:spcAft>
                <a:spcPts val="0"/>
              </a:spcAft>
              <a:buSzPts val="1840"/>
              <a:buChar char="◼"/>
            </a:pPr>
            <a:r>
              <a:rPr lang="en-US" sz="2000" dirty="0">
                <a:latin typeface="Yu Gothic UI" panose="020B0500000000000000" pitchFamily="34" charset="-128"/>
                <a:ea typeface="Yu Gothic UI" panose="020B0500000000000000" pitchFamily="34" charset="-128"/>
              </a:rPr>
              <a:t>Integration of blockchain technology can enhance data security and authentication processes.</a:t>
            </a:r>
          </a:p>
          <a:p>
            <a:pPr marL="0" lvl="0" indent="0" algn="l" rtl="0">
              <a:lnSpc>
                <a:spcPct val="110000"/>
              </a:lnSpc>
              <a:spcBef>
                <a:spcPts val="0"/>
              </a:spcBef>
              <a:spcAft>
                <a:spcPts val="0"/>
              </a:spcAft>
              <a:buSzPts val="1840"/>
              <a:buNone/>
            </a:pPr>
            <a:endParaRPr lang="en-US" sz="2000" dirty="0">
              <a:latin typeface="Yu Gothic UI" panose="020B0500000000000000" pitchFamily="34" charset="-128"/>
              <a:ea typeface="Yu Gothic UI" panose="020B0500000000000000" pitchFamily="34" charset="-128"/>
            </a:endParaRPr>
          </a:p>
          <a:p>
            <a:pPr marL="306000" lvl="0" indent="-306000" algn="l" rtl="0">
              <a:lnSpc>
                <a:spcPct val="110000"/>
              </a:lnSpc>
              <a:spcBef>
                <a:spcPts val="0"/>
              </a:spcBef>
              <a:spcAft>
                <a:spcPts val="0"/>
              </a:spcAft>
              <a:buSzPts val="1840"/>
              <a:buChar char="◼"/>
            </a:pPr>
            <a:r>
              <a:rPr lang="en-US" sz="2000" dirty="0">
                <a:latin typeface="Yu Gothic UI" panose="020B0500000000000000" pitchFamily="34" charset="-128"/>
                <a:ea typeface="Yu Gothic UI" panose="020B0500000000000000" pitchFamily="34" charset="-128"/>
              </a:rPr>
              <a:t>Extension of keylogger detection solutions to encompass emerging platforms such as IoT and cloud environments.</a:t>
            </a:r>
          </a:p>
          <a:p>
            <a:pPr marL="0" lvl="0" indent="0" algn="l" rtl="0">
              <a:lnSpc>
                <a:spcPct val="110000"/>
              </a:lnSpc>
              <a:spcBef>
                <a:spcPts val="0"/>
              </a:spcBef>
              <a:spcAft>
                <a:spcPts val="0"/>
              </a:spcAft>
              <a:buSzPts val="1840"/>
              <a:buNone/>
            </a:pPr>
            <a:endParaRPr lang="en-US" sz="2000" dirty="0">
              <a:latin typeface="Yu Gothic UI" panose="020B0500000000000000" pitchFamily="34" charset="-128"/>
              <a:ea typeface="Yu Gothic UI" panose="020B0500000000000000" pitchFamily="34" charset="-128"/>
            </a:endParaRPr>
          </a:p>
          <a:p>
            <a:pPr marL="306000" lvl="0" indent="-306000" algn="l" rtl="0">
              <a:lnSpc>
                <a:spcPct val="110000"/>
              </a:lnSpc>
              <a:spcBef>
                <a:spcPts val="0"/>
              </a:spcBef>
              <a:spcAft>
                <a:spcPts val="0"/>
              </a:spcAft>
              <a:buSzPts val="1840"/>
              <a:buChar char="◼"/>
            </a:pPr>
            <a:r>
              <a:rPr lang="en-US" sz="2000" dirty="0">
                <a:latin typeface="Yu Gothic UI" panose="020B0500000000000000" pitchFamily="34" charset="-128"/>
                <a:ea typeface="Yu Gothic UI" panose="020B0500000000000000" pitchFamily="34" charset="-128"/>
              </a:rPr>
              <a:t>Collaboration among stakeholders is vital for establishing standardized protocols and regulations.</a:t>
            </a:r>
            <a:endParaRPr sz="2000" dirty="0">
              <a:latin typeface="Yu Gothic UI" panose="020B0500000000000000" pitchFamily="34" charset="-128"/>
              <a:ea typeface="Yu Gothic UI" panose="020B0500000000000000" pitchFamily="34" charset="-128"/>
            </a:endParaRPr>
          </a:p>
        </p:txBody>
      </p:sp>
      <p:sp>
        <p:nvSpPr>
          <p:cNvPr id="157" name="Google Shape;157;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3" name="Google Shape;163;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3267584"/>
          </a:xfrm>
          <a:prstGeom prst="rect">
            <a:avLst/>
          </a:prstGeom>
          <a:noFill/>
          <a:ln>
            <a:noFill/>
          </a:ln>
        </p:spPr>
        <p:txBody>
          <a:bodyPr spcFirstLastPara="1" wrap="square" lIns="91425" tIns="45700" rIns="91425" bIns="45700" anchor="ctr" anchorCtr="0">
            <a:normAutofit/>
          </a:bodyPr>
          <a:lstStyle/>
          <a:p>
            <a:r>
              <a:rPr lang="en-US" sz="2000" b="0" i="0" u="none" strike="noStrike" cap="none" dirty="0">
                <a:solidFill>
                  <a:schemeClr val="dk1"/>
                </a:solidFill>
                <a:latin typeface="Yu Gothic UI" panose="020B0500000000000000" pitchFamily="34" charset="-128"/>
                <a:ea typeface="Yu Gothic UI" panose="020B0500000000000000" pitchFamily="34" charset="-128"/>
                <a:sym typeface="Arial"/>
              </a:rPr>
              <a:t> </a:t>
            </a:r>
            <a:r>
              <a:rPr lang="en-US" sz="2000" dirty="0">
                <a:latin typeface="Yu Gothic UI" panose="020B0500000000000000" pitchFamily="34" charset="-128"/>
                <a:ea typeface="Yu Gothic UI" panose="020B0500000000000000" pitchFamily="34" charset="-128"/>
              </a:rPr>
              <a:t>In today's digital landscape, keyloggers present a pervasive cybersecurity threat by clandestinely recording user keystrokes. These malicious tools compromise sensitive information, including passwords and financial data, leading to data breaches and identity theft. As keylogger techniques evolve, traditional security measures struggle to detect and prevent these attacks effectively. Consequently, individuals and organizations face heightened risks of financial losses and privacy violations. Addressing this challenge requires innovative solutions that can robustly detect, mitigate, and counteract evolving keylogger threats, ensuring the security and integrity of digital assets and user privacy</a:t>
            </a:r>
            <a:endParaRPr lang="en-US" sz="2000" dirty="0">
              <a:latin typeface="Yu Gothic UI" panose="020B0500000000000000" pitchFamily="34" charset="-128"/>
              <a:ea typeface="Yu Gothic UI" panose="020B0500000000000000" pitchFamily="34" charset="-128"/>
              <a:sym typeface="Arial"/>
            </a:endParaRPr>
          </a:p>
          <a:p>
            <a:endParaRPr lang="en-IN" sz="2000" dirty="0"/>
          </a:p>
          <a:p>
            <a:pPr marL="285750" marR="0" lvl="0" indent="-285750" algn="l" rtl="0">
              <a:lnSpc>
                <a:spcPct val="100000"/>
              </a:lnSpc>
              <a:spcBef>
                <a:spcPts val="0"/>
              </a:spcBef>
              <a:spcAft>
                <a:spcPts val="0"/>
              </a:spcAft>
              <a:buClr>
                <a:srgbClr val="00B0F0"/>
              </a:buClr>
              <a:buSzPts val="2000"/>
              <a:buFont typeface="Noto Sans Symbols"/>
              <a:buChar char="▪"/>
            </a:pPr>
            <a:endParaRPr lang="en-US" sz="1400" b="0" i="0" u="none" strike="noStrike" cap="none" dirty="0">
              <a:solidFill>
                <a:srgbClr val="000000"/>
              </a:solidFill>
              <a:latin typeface="Yu Gothic UI" panose="020B0500000000000000" pitchFamily="34" charset="-128"/>
              <a:ea typeface="Yu Gothic UI" panose="020B0500000000000000" pitchFamily="34" charset="-128"/>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3090930"/>
            <a:ext cx="9604317" cy="1287887"/>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400" b="0" i="0" u="none" strike="noStrike" cap="none" dirty="0">
                <a:solidFill>
                  <a:schemeClr val="dk1"/>
                </a:solidFill>
                <a:latin typeface="Yu Gothic UI" panose="020B0500000000000000" pitchFamily="34" charset="-128"/>
                <a:ea typeface="Yu Gothic UI" panose="020B0500000000000000" pitchFamily="34" charset="-128"/>
                <a:sym typeface="Arial"/>
              </a:rPr>
              <a:t>Developing advanced anti-keylogger software equipped with real-time detection algorithms and behavior analysis capabilities. Conducting regular security awareness training to educate users on keylogger risks and prevention measures. Employing multi-layered security measures, including endpoint protection, network monitoring, and intrusion detection systems. Collaborating with cybersecurity experts and industry stakeholders to stay abreast of emerging keylogger threats and develop proactive defense strategies.</a:t>
            </a:r>
            <a:endParaRPr lang="en-US" sz="1600" b="0" i="0" u="none" strike="noStrike" cap="none" dirty="0">
              <a:solidFill>
                <a:srgbClr val="000000"/>
              </a:solidFill>
              <a:latin typeface="Yu Gothic UI" panose="020B0500000000000000" pitchFamily="34" charset="-128"/>
              <a:ea typeface="Yu Gothic UI" panose="020B0500000000000000" pitchFamily="34" charset="-128"/>
              <a:sym typeface="Arial"/>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dirty="0">
                <a:solidFill>
                  <a:schemeClr val="dk1"/>
                </a:solidFill>
                <a:latin typeface="Yu Gothic UI" panose="020B0500000000000000" pitchFamily="34" charset="-128"/>
                <a:ea typeface="Yu Gothic UI" panose="020B0500000000000000" pitchFamily="34" charset="-128"/>
                <a:cs typeface="Arial"/>
                <a:sym typeface="Arial"/>
              </a:rPr>
              <a:t>Technology Used:</a:t>
            </a:r>
            <a:endParaRPr sz="2000" dirty="0">
              <a:solidFill>
                <a:schemeClr val="dk1"/>
              </a:solidFill>
              <a:latin typeface="Yu Gothic UI" panose="020B0500000000000000" pitchFamily="34" charset="-128"/>
              <a:ea typeface="Yu Gothic UI" panose="020B0500000000000000" pitchFamily="34" charset="-128"/>
              <a:cs typeface="Arial"/>
              <a:sym typeface="Arial"/>
            </a:endParaRPr>
          </a:p>
          <a:p>
            <a:pPr marL="306000" lvl="0" indent="-306000" algn="l" rtl="0">
              <a:lnSpc>
                <a:spcPct val="107000"/>
              </a:lnSpc>
              <a:spcBef>
                <a:spcPts val="1200"/>
              </a:spcBef>
              <a:spcAft>
                <a:spcPts val="0"/>
              </a:spcAft>
              <a:buSzPts val="1840"/>
              <a:buChar char="◼"/>
            </a:pPr>
            <a:r>
              <a:rPr lang="en-IN" sz="2000" dirty="0">
                <a:solidFill>
                  <a:schemeClr val="dk1"/>
                </a:solidFill>
                <a:latin typeface="Yu Gothic UI" panose="020B0500000000000000" pitchFamily="34" charset="-128"/>
                <a:ea typeface="Yu Gothic UI" panose="020B0500000000000000" pitchFamily="34" charset="-128"/>
                <a:cs typeface="Arial"/>
                <a:sym typeface="Arial"/>
              </a:rPr>
              <a:t>Python: For programming the keylogger functionality.</a:t>
            </a:r>
            <a:endParaRPr dirty="0">
              <a:latin typeface="Yu Gothic UI" panose="020B0500000000000000" pitchFamily="34" charset="-128"/>
              <a:ea typeface="Yu Gothic UI" panose="020B0500000000000000" pitchFamily="34" charset="-128"/>
            </a:endParaRPr>
          </a:p>
          <a:p>
            <a:pPr marL="306000" lvl="0" indent="-306000" algn="l" rtl="0">
              <a:lnSpc>
                <a:spcPct val="107000"/>
              </a:lnSpc>
              <a:spcBef>
                <a:spcPts val="1200"/>
              </a:spcBef>
              <a:spcAft>
                <a:spcPts val="0"/>
              </a:spcAft>
              <a:buSzPts val="1840"/>
              <a:buChar char="◼"/>
            </a:pPr>
            <a:r>
              <a:rPr lang="en-IN" sz="2000" dirty="0" err="1">
                <a:solidFill>
                  <a:schemeClr val="dk1"/>
                </a:solidFill>
                <a:latin typeface="Yu Gothic UI" panose="020B0500000000000000" pitchFamily="34" charset="-128"/>
                <a:ea typeface="Yu Gothic UI" panose="020B0500000000000000" pitchFamily="34" charset="-128"/>
                <a:cs typeface="Arial"/>
                <a:sym typeface="Arial"/>
              </a:rPr>
              <a:t>Tkinter</a:t>
            </a:r>
            <a:r>
              <a:rPr lang="en-IN" sz="2000" dirty="0">
                <a:solidFill>
                  <a:schemeClr val="dk1"/>
                </a:solidFill>
                <a:latin typeface="Yu Gothic UI" panose="020B0500000000000000" pitchFamily="34" charset="-128"/>
                <a:ea typeface="Yu Gothic UI" panose="020B0500000000000000" pitchFamily="34" charset="-128"/>
                <a:cs typeface="Arial"/>
                <a:sym typeface="Arial"/>
              </a:rPr>
              <a:t>: For building the graphical user interface (GUI).</a:t>
            </a:r>
            <a:endParaRPr dirty="0">
              <a:latin typeface="Yu Gothic UI" panose="020B0500000000000000" pitchFamily="34" charset="-128"/>
              <a:ea typeface="Yu Gothic UI" panose="020B0500000000000000" pitchFamily="34" charset="-128"/>
            </a:endParaRPr>
          </a:p>
          <a:p>
            <a:pPr marL="306000" lvl="0" indent="-306000" algn="l" rtl="0">
              <a:lnSpc>
                <a:spcPct val="107000"/>
              </a:lnSpc>
              <a:spcBef>
                <a:spcPts val="1200"/>
              </a:spcBef>
              <a:spcAft>
                <a:spcPts val="0"/>
              </a:spcAft>
              <a:buSzPts val="1840"/>
              <a:buChar char="◼"/>
            </a:pPr>
            <a:r>
              <a:rPr lang="en-IN" sz="2000" dirty="0" err="1">
                <a:solidFill>
                  <a:schemeClr val="dk1"/>
                </a:solidFill>
                <a:latin typeface="Yu Gothic UI" panose="020B0500000000000000" pitchFamily="34" charset="-128"/>
                <a:ea typeface="Yu Gothic UI" panose="020B0500000000000000" pitchFamily="34" charset="-128"/>
                <a:cs typeface="Arial"/>
                <a:sym typeface="Arial"/>
              </a:rPr>
              <a:t>pynput</a:t>
            </a:r>
            <a:r>
              <a:rPr lang="en-IN" sz="2000" dirty="0">
                <a:solidFill>
                  <a:schemeClr val="dk1"/>
                </a:solidFill>
                <a:latin typeface="Yu Gothic UI" panose="020B0500000000000000" pitchFamily="34" charset="-128"/>
                <a:ea typeface="Yu Gothic UI" panose="020B0500000000000000" pitchFamily="34" charset="-128"/>
                <a:cs typeface="Arial"/>
                <a:sym typeface="Arial"/>
              </a:rPr>
              <a:t>: For capturing keyboard inputs.</a:t>
            </a:r>
            <a:endParaRPr dirty="0">
              <a:latin typeface="Yu Gothic UI" panose="020B0500000000000000" pitchFamily="34" charset="-128"/>
              <a:ea typeface="Yu Gothic UI" panose="020B0500000000000000" pitchFamily="34" charset="-128"/>
            </a:endParaRPr>
          </a:p>
          <a:p>
            <a:pPr marL="306000" lvl="0" indent="-306000" algn="l" rtl="0">
              <a:lnSpc>
                <a:spcPct val="107000"/>
              </a:lnSpc>
              <a:spcBef>
                <a:spcPts val="1200"/>
              </a:spcBef>
              <a:spcAft>
                <a:spcPts val="0"/>
              </a:spcAft>
              <a:buSzPts val="1840"/>
              <a:buChar char="◼"/>
            </a:pPr>
            <a:r>
              <a:rPr lang="en-IN" sz="2000" dirty="0">
                <a:solidFill>
                  <a:schemeClr val="dk1"/>
                </a:solidFill>
                <a:latin typeface="Yu Gothic UI" panose="020B0500000000000000" pitchFamily="34" charset="-128"/>
                <a:ea typeface="Yu Gothic UI" panose="020B0500000000000000" pitchFamily="34" charset="-128"/>
                <a:cs typeface="Arial"/>
                <a:sym typeface="Arial"/>
              </a:rPr>
              <a:t>JSON: For storing keystroke data in a structured format</a:t>
            </a:r>
            <a:r>
              <a:rPr lang="en-IN" sz="2000" dirty="0">
                <a:solidFill>
                  <a:schemeClr val="dk1"/>
                </a:solidFill>
                <a:latin typeface="Arial"/>
                <a:ea typeface="Arial"/>
                <a:cs typeface="Arial"/>
                <a:sym typeface="Arial"/>
              </a:rPr>
              <a:t>.</a:t>
            </a:r>
            <a:endParaRPr sz="18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dirty="0">
                <a:solidFill>
                  <a:schemeClr val="dk1"/>
                </a:solidFill>
                <a:latin typeface="Yu Gothic UI" panose="020B0500000000000000" pitchFamily="34" charset="-128"/>
                <a:ea typeface="Yu Gothic UI" panose="020B0500000000000000" pitchFamily="34" charset="-128"/>
                <a:cs typeface="Arial"/>
                <a:sym typeface="Arial"/>
              </a:rPr>
              <a:t>Initialization:</a:t>
            </a:r>
            <a:r>
              <a:rPr lang="en-IN" sz="2400" b="0" i="0" dirty="0">
                <a:solidFill>
                  <a:schemeClr val="dk1"/>
                </a:solidFill>
                <a:latin typeface="Yu Gothic UI" panose="020B0500000000000000" pitchFamily="34" charset="-128"/>
                <a:ea typeface="Yu Gothic UI" panose="020B0500000000000000" pitchFamily="34" charset="-128"/>
                <a:cs typeface="Arial"/>
                <a:sym typeface="Arial"/>
              </a:rPr>
              <a:t> Initialize necessary variables and flags.</a:t>
            </a:r>
            <a:endParaRPr dirty="0">
              <a:latin typeface="Yu Gothic UI" panose="020B0500000000000000" pitchFamily="34" charset="-128"/>
              <a:ea typeface="Yu Gothic UI" panose="020B0500000000000000" pitchFamily="34" charset="-128"/>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Yu Gothic UI" panose="020B0500000000000000" pitchFamily="34" charset="-128"/>
                <a:ea typeface="Yu Gothic UI" panose="020B0500000000000000" pitchFamily="34" charset="-128"/>
                <a:cs typeface="Arial"/>
                <a:sym typeface="Arial"/>
              </a:rPr>
              <a:t>Event Handling:</a:t>
            </a:r>
            <a:endParaRPr sz="2400" b="0" i="0" dirty="0">
              <a:solidFill>
                <a:schemeClr val="dk1"/>
              </a:solidFill>
              <a:latin typeface="Yu Gothic UI" panose="020B0500000000000000" pitchFamily="34" charset="-128"/>
              <a:ea typeface="Yu Gothic UI" panose="020B0500000000000000" pitchFamily="34" charset="-128"/>
              <a:cs typeface="Arial"/>
              <a:sym typeface="Arial"/>
            </a:endParaRPr>
          </a:p>
          <a:p>
            <a:pPr marL="742950" lvl="1" indent="-285750" algn="l" rtl="0">
              <a:lnSpc>
                <a:spcPct val="100000"/>
              </a:lnSpc>
              <a:spcBef>
                <a:spcPts val="1000"/>
              </a:spcBef>
              <a:spcAft>
                <a:spcPts val="0"/>
              </a:spcAft>
              <a:buSzPts val="1840"/>
              <a:buChar char="◼"/>
            </a:pPr>
            <a:r>
              <a:rPr lang="en-IN" sz="2000" b="0" i="1" dirty="0" err="1">
                <a:solidFill>
                  <a:schemeClr val="dk1"/>
                </a:solidFill>
                <a:latin typeface="Yu Gothic UI" panose="020B0500000000000000" pitchFamily="34" charset="-128"/>
                <a:ea typeface="Yu Gothic UI" panose="020B0500000000000000" pitchFamily="34" charset="-128"/>
                <a:cs typeface="Arial"/>
                <a:sym typeface="Arial"/>
              </a:rPr>
              <a:t>on_press</a:t>
            </a:r>
            <a:r>
              <a:rPr lang="en-IN" sz="2000" b="0" i="1" dirty="0">
                <a:solidFill>
                  <a:schemeClr val="dk1"/>
                </a:solidFill>
                <a:latin typeface="Yu Gothic UI" panose="020B0500000000000000" pitchFamily="34" charset="-128"/>
                <a:ea typeface="Yu Gothic UI" panose="020B0500000000000000" pitchFamily="34" charset="-128"/>
                <a:cs typeface="Arial"/>
                <a:sym typeface="Arial"/>
              </a:rPr>
              <a:t>(key):</a:t>
            </a:r>
            <a:r>
              <a:rPr lang="en-IN" sz="2000" b="0" i="0" dirty="0">
                <a:solidFill>
                  <a:schemeClr val="dk1"/>
                </a:solidFill>
                <a:latin typeface="Yu Gothic UI" panose="020B0500000000000000" pitchFamily="34" charset="-128"/>
                <a:ea typeface="Yu Gothic UI" panose="020B0500000000000000" pitchFamily="34" charset="-128"/>
                <a:cs typeface="Arial"/>
                <a:sym typeface="Arial"/>
              </a:rPr>
              <a:t> Records pressed and held keys.</a:t>
            </a:r>
            <a:endParaRPr dirty="0">
              <a:latin typeface="Yu Gothic UI" panose="020B0500000000000000" pitchFamily="34" charset="-128"/>
              <a:ea typeface="Yu Gothic UI" panose="020B0500000000000000" pitchFamily="34" charset="-128"/>
            </a:endParaRPr>
          </a:p>
          <a:p>
            <a:pPr marL="742950" lvl="1" indent="-285750" algn="l" rtl="0">
              <a:lnSpc>
                <a:spcPct val="100000"/>
              </a:lnSpc>
              <a:spcBef>
                <a:spcPts val="1000"/>
              </a:spcBef>
              <a:spcAft>
                <a:spcPts val="0"/>
              </a:spcAft>
              <a:buSzPts val="1840"/>
              <a:buChar char="◼"/>
            </a:pPr>
            <a:r>
              <a:rPr lang="en-IN" sz="2000" b="0" i="1" dirty="0" err="1">
                <a:solidFill>
                  <a:schemeClr val="dk1"/>
                </a:solidFill>
                <a:latin typeface="Yu Gothic UI" panose="020B0500000000000000" pitchFamily="34" charset="-128"/>
                <a:ea typeface="Yu Gothic UI" panose="020B0500000000000000" pitchFamily="34" charset="-128"/>
                <a:cs typeface="Arial"/>
                <a:sym typeface="Arial"/>
              </a:rPr>
              <a:t>on_release</a:t>
            </a:r>
            <a:r>
              <a:rPr lang="en-IN" sz="2000" b="0" i="1" dirty="0">
                <a:solidFill>
                  <a:schemeClr val="dk1"/>
                </a:solidFill>
                <a:latin typeface="Yu Gothic UI" panose="020B0500000000000000" pitchFamily="34" charset="-128"/>
                <a:ea typeface="Yu Gothic UI" panose="020B0500000000000000" pitchFamily="34" charset="-128"/>
                <a:cs typeface="Arial"/>
                <a:sym typeface="Arial"/>
              </a:rPr>
              <a:t>(key):</a:t>
            </a:r>
            <a:r>
              <a:rPr lang="en-IN" sz="2000" b="0" i="0" dirty="0">
                <a:solidFill>
                  <a:schemeClr val="dk1"/>
                </a:solidFill>
                <a:latin typeface="Yu Gothic UI" panose="020B0500000000000000" pitchFamily="34" charset="-128"/>
                <a:ea typeface="Yu Gothic UI" panose="020B0500000000000000" pitchFamily="34" charset="-128"/>
                <a:cs typeface="Arial"/>
                <a:sym typeface="Arial"/>
              </a:rPr>
              <a:t> Records released keys and manages flag state.</a:t>
            </a:r>
            <a:endParaRPr dirty="0">
              <a:latin typeface="Yu Gothic UI" panose="020B0500000000000000" pitchFamily="34" charset="-128"/>
              <a:ea typeface="Yu Gothic UI" panose="020B0500000000000000" pitchFamily="34" charset="-128"/>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Yu Gothic UI" panose="020B0500000000000000" pitchFamily="34" charset="-128"/>
                <a:ea typeface="Yu Gothic UI" panose="020B0500000000000000" pitchFamily="34" charset="-128"/>
                <a:cs typeface="Arial"/>
                <a:sym typeface="Arial"/>
              </a:rPr>
              <a:t>Logging:</a:t>
            </a:r>
            <a:endParaRPr sz="2400" b="0" i="0" dirty="0">
              <a:solidFill>
                <a:schemeClr val="dk1"/>
              </a:solidFill>
              <a:latin typeface="Yu Gothic UI" panose="020B0500000000000000" pitchFamily="34" charset="-128"/>
              <a:ea typeface="Yu Gothic UI" panose="020B0500000000000000" pitchFamily="34" charset="-128"/>
              <a:cs typeface="Arial"/>
              <a:sym typeface="Arial"/>
            </a:endParaRPr>
          </a:p>
          <a:p>
            <a:pPr marL="742950" lvl="1" indent="-285750" algn="l" rtl="0">
              <a:lnSpc>
                <a:spcPct val="100000"/>
              </a:lnSpc>
              <a:spcBef>
                <a:spcPts val="1000"/>
              </a:spcBef>
              <a:spcAft>
                <a:spcPts val="0"/>
              </a:spcAft>
              <a:buSzPts val="1840"/>
              <a:buChar char="◼"/>
            </a:pPr>
            <a:r>
              <a:rPr lang="en-IN" sz="2000" b="0" i="1" dirty="0" err="1">
                <a:solidFill>
                  <a:schemeClr val="dk1"/>
                </a:solidFill>
                <a:latin typeface="Yu Gothic UI" panose="020B0500000000000000" pitchFamily="34" charset="-128"/>
                <a:ea typeface="Yu Gothic UI" panose="020B0500000000000000" pitchFamily="34" charset="-128"/>
                <a:cs typeface="Arial"/>
                <a:sym typeface="Arial"/>
              </a:rPr>
              <a:t>generate_text_log</a:t>
            </a:r>
            <a:r>
              <a:rPr lang="en-IN" sz="2000" b="0" i="1" dirty="0">
                <a:solidFill>
                  <a:schemeClr val="dk1"/>
                </a:solidFill>
                <a:latin typeface="Yu Gothic UI" panose="020B0500000000000000" pitchFamily="34" charset="-128"/>
                <a:ea typeface="Yu Gothic UI" panose="020B0500000000000000" pitchFamily="34" charset="-128"/>
                <a:cs typeface="Arial"/>
                <a:sym typeface="Arial"/>
              </a:rPr>
              <a:t>(key):</a:t>
            </a:r>
            <a:r>
              <a:rPr lang="en-IN" sz="2000" b="0" i="0" dirty="0">
                <a:solidFill>
                  <a:schemeClr val="dk1"/>
                </a:solidFill>
                <a:latin typeface="Yu Gothic UI" panose="020B0500000000000000" pitchFamily="34" charset="-128"/>
                <a:ea typeface="Yu Gothic UI" panose="020B0500000000000000" pitchFamily="34" charset="-128"/>
                <a:cs typeface="Arial"/>
                <a:sym typeface="Arial"/>
              </a:rPr>
              <a:t> Saves keystrokes in a text file.</a:t>
            </a:r>
            <a:endParaRPr dirty="0">
              <a:latin typeface="Yu Gothic UI" panose="020B0500000000000000" pitchFamily="34" charset="-128"/>
              <a:ea typeface="Yu Gothic UI" panose="020B0500000000000000" pitchFamily="34" charset="-128"/>
            </a:endParaRPr>
          </a:p>
          <a:p>
            <a:pPr marL="742950" lvl="1" indent="-285750" algn="l" rtl="0">
              <a:lnSpc>
                <a:spcPct val="100000"/>
              </a:lnSpc>
              <a:spcBef>
                <a:spcPts val="1000"/>
              </a:spcBef>
              <a:spcAft>
                <a:spcPts val="0"/>
              </a:spcAft>
              <a:buSzPts val="1840"/>
              <a:buChar char="◼"/>
            </a:pPr>
            <a:r>
              <a:rPr lang="en-IN" sz="2000" b="0" i="1" dirty="0" err="1">
                <a:solidFill>
                  <a:schemeClr val="dk1"/>
                </a:solidFill>
                <a:latin typeface="Yu Gothic UI" panose="020B0500000000000000" pitchFamily="34" charset="-128"/>
                <a:ea typeface="Yu Gothic UI" panose="020B0500000000000000" pitchFamily="34" charset="-128"/>
                <a:cs typeface="Arial"/>
                <a:sym typeface="Arial"/>
              </a:rPr>
              <a:t>generate_json_file</a:t>
            </a:r>
            <a:r>
              <a:rPr lang="en-IN" sz="2000" b="0" i="1" dirty="0">
                <a:solidFill>
                  <a:schemeClr val="dk1"/>
                </a:solidFill>
                <a:latin typeface="Yu Gothic UI" panose="020B0500000000000000" pitchFamily="34" charset="-128"/>
                <a:ea typeface="Yu Gothic UI" panose="020B0500000000000000" pitchFamily="34" charset="-128"/>
                <a:cs typeface="Arial"/>
                <a:sym typeface="Arial"/>
              </a:rPr>
              <a:t>(</a:t>
            </a:r>
            <a:r>
              <a:rPr lang="en-IN" sz="2000" b="0" i="1" dirty="0" err="1">
                <a:solidFill>
                  <a:schemeClr val="dk1"/>
                </a:solidFill>
                <a:latin typeface="Yu Gothic UI" panose="020B0500000000000000" pitchFamily="34" charset="-128"/>
                <a:ea typeface="Yu Gothic UI" panose="020B0500000000000000" pitchFamily="34" charset="-128"/>
                <a:cs typeface="Arial"/>
                <a:sym typeface="Arial"/>
              </a:rPr>
              <a:t>keys_used</a:t>
            </a:r>
            <a:r>
              <a:rPr lang="en-IN" sz="2000" b="0" i="1" dirty="0">
                <a:solidFill>
                  <a:schemeClr val="dk1"/>
                </a:solidFill>
                <a:latin typeface="Yu Gothic UI" panose="020B0500000000000000" pitchFamily="34" charset="-128"/>
                <a:ea typeface="Yu Gothic UI" panose="020B0500000000000000" pitchFamily="34" charset="-128"/>
                <a:cs typeface="Arial"/>
                <a:sym typeface="Arial"/>
              </a:rPr>
              <a:t>):</a:t>
            </a:r>
            <a:r>
              <a:rPr lang="en-IN" sz="2000" b="0" i="0" dirty="0">
                <a:solidFill>
                  <a:schemeClr val="dk1"/>
                </a:solidFill>
                <a:latin typeface="Yu Gothic UI" panose="020B0500000000000000" pitchFamily="34" charset="-128"/>
                <a:ea typeface="Yu Gothic UI" panose="020B0500000000000000" pitchFamily="34" charset="-128"/>
                <a:cs typeface="Arial"/>
                <a:sym typeface="Arial"/>
              </a:rPr>
              <a:t> Saves keystrokes in a JSON file.</a:t>
            </a:r>
            <a:endParaRPr dirty="0">
              <a:latin typeface="Yu Gothic UI" panose="020B0500000000000000" pitchFamily="34" charset="-128"/>
              <a:ea typeface="Yu Gothic UI" panose="020B0500000000000000" pitchFamily="34" charset="-128"/>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Yu Gothic UI" panose="020B0500000000000000" pitchFamily="34" charset="-128"/>
                <a:ea typeface="Yu Gothic UI" panose="020B0500000000000000" pitchFamily="34" charset="-128"/>
                <a:cs typeface="Arial"/>
                <a:sym typeface="Arial"/>
              </a:rPr>
              <a:t>Keylogger Control:</a:t>
            </a:r>
            <a:endParaRPr sz="2400" b="0" i="0" dirty="0">
              <a:solidFill>
                <a:schemeClr val="dk1"/>
              </a:solidFill>
              <a:latin typeface="Yu Gothic UI" panose="020B0500000000000000" pitchFamily="34" charset="-128"/>
              <a:ea typeface="Yu Gothic UI" panose="020B0500000000000000" pitchFamily="34" charset="-128"/>
              <a:cs typeface="Arial"/>
              <a:sym typeface="Arial"/>
            </a:endParaRPr>
          </a:p>
          <a:p>
            <a:pPr marL="742950" lvl="1" indent="-285750" algn="l" rtl="0">
              <a:lnSpc>
                <a:spcPct val="100000"/>
              </a:lnSpc>
              <a:spcBef>
                <a:spcPts val="1000"/>
              </a:spcBef>
              <a:spcAft>
                <a:spcPts val="0"/>
              </a:spcAft>
              <a:buSzPts val="1840"/>
              <a:buChar char="◼"/>
            </a:pPr>
            <a:r>
              <a:rPr lang="en-IN" sz="2000" b="0" i="1" dirty="0" err="1">
                <a:solidFill>
                  <a:schemeClr val="dk1"/>
                </a:solidFill>
                <a:latin typeface="Yu Gothic UI" panose="020B0500000000000000" pitchFamily="34" charset="-128"/>
                <a:ea typeface="Yu Gothic UI" panose="020B0500000000000000" pitchFamily="34" charset="-128"/>
                <a:cs typeface="Arial"/>
                <a:sym typeface="Arial"/>
              </a:rPr>
              <a:t>start_keylogger</a:t>
            </a:r>
            <a:r>
              <a:rPr lang="en-IN" sz="2000" b="0" i="1" dirty="0">
                <a:solidFill>
                  <a:schemeClr val="dk1"/>
                </a:solidFill>
                <a:latin typeface="Yu Gothic UI" panose="020B0500000000000000" pitchFamily="34" charset="-128"/>
                <a:ea typeface="Yu Gothic UI" panose="020B0500000000000000" pitchFamily="34" charset="-128"/>
                <a:cs typeface="Arial"/>
                <a:sym typeface="Arial"/>
              </a:rPr>
              <a:t>():</a:t>
            </a:r>
            <a:r>
              <a:rPr lang="en-IN" sz="2000" b="0" i="0" dirty="0">
                <a:solidFill>
                  <a:schemeClr val="dk1"/>
                </a:solidFill>
                <a:latin typeface="Yu Gothic UI" panose="020B0500000000000000" pitchFamily="34" charset="-128"/>
                <a:ea typeface="Yu Gothic UI" panose="020B0500000000000000" pitchFamily="34" charset="-128"/>
                <a:cs typeface="Arial"/>
                <a:sym typeface="Arial"/>
              </a:rPr>
              <a:t> Initiates keylogging process.</a:t>
            </a:r>
            <a:endParaRPr dirty="0">
              <a:latin typeface="Yu Gothic UI" panose="020B0500000000000000" pitchFamily="34" charset="-128"/>
              <a:ea typeface="Yu Gothic UI" panose="020B0500000000000000" pitchFamily="34" charset="-128"/>
            </a:endParaRPr>
          </a:p>
          <a:p>
            <a:pPr marL="742950" lvl="1" indent="-285750" algn="l" rtl="0">
              <a:lnSpc>
                <a:spcPct val="100000"/>
              </a:lnSpc>
              <a:spcBef>
                <a:spcPts val="1000"/>
              </a:spcBef>
              <a:spcAft>
                <a:spcPts val="0"/>
              </a:spcAft>
              <a:buSzPts val="1840"/>
              <a:buChar char="◼"/>
            </a:pPr>
            <a:r>
              <a:rPr lang="en-IN" sz="2000" b="0" i="1" dirty="0" err="1">
                <a:solidFill>
                  <a:schemeClr val="dk1"/>
                </a:solidFill>
                <a:latin typeface="Yu Gothic UI" panose="020B0500000000000000" pitchFamily="34" charset="-128"/>
                <a:ea typeface="Yu Gothic UI" panose="020B0500000000000000" pitchFamily="34" charset="-128"/>
                <a:cs typeface="Arial"/>
                <a:sym typeface="Arial"/>
              </a:rPr>
              <a:t>stop_keylogger</a:t>
            </a:r>
            <a:r>
              <a:rPr lang="en-IN" sz="2000" b="0" i="1" dirty="0">
                <a:solidFill>
                  <a:schemeClr val="dk1"/>
                </a:solidFill>
                <a:latin typeface="Yu Gothic UI" panose="020B0500000000000000" pitchFamily="34" charset="-128"/>
                <a:ea typeface="Yu Gothic UI" panose="020B0500000000000000" pitchFamily="34" charset="-128"/>
                <a:cs typeface="Arial"/>
                <a:sym typeface="Arial"/>
              </a:rPr>
              <a:t>():</a:t>
            </a:r>
            <a:r>
              <a:rPr lang="en-IN" sz="2000" b="0" i="0" dirty="0">
                <a:solidFill>
                  <a:schemeClr val="dk1"/>
                </a:solidFill>
                <a:latin typeface="Yu Gothic UI" panose="020B0500000000000000" pitchFamily="34" charset="-128"/>
                <a:ea typeface="Yu Gothic UI" panose="020B0500000000000000" pitchFamily="34" charset="-128"/>
                <a:cs typeface="Arial"/>
                <a:sym typeface="Arial"/>
              </a:rPr>
              <a:t> Stops keylogging.</a:t>
            </a:r>
            <a:endParaRPr dirty="0">
              <a:latin typeface="Yu Gothic UI" panose="020B0500000000000000" pitchFamily="34" charset="-128"/>
              <a:ea typeface="Yu Gothic UI" panose="020B0500000000000000"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dirty="0">
                <a:solidFill>
                  <a:schemeClr val="accent1"/>
                </a:solidFill>
                <a:latin typeface="Arial"/>
                <a:ea typeface="Arial"/>
                <a:cs typeface="Arial"/>
                <a:sym typeface="Arial"/>
              </a:rPr>
              <a:t>OUTPUT</a:t>
            </a:r>
            <a:endParaRPr sz="4800" b="0" i="0" u="none" strike="noStrike" cap="none" dirty="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6EED392F-5194-348E-283D-B383C9F1F52F}"/>
              </a:ext>
            </a:extLst>
          </p:cNvPr>
          <p:cNvPicPr>
            <a:picLocks noChangeAspect="1"/>
          </p:cNvPicPr>
          <p:nvPr/>
        </p:nvPicPr>
        <p:blipFill rotWithShape="1">
          <a:blip r:embed="rId3"/>
          <a:srcRect r="896" b="7418"/>
          <a:stretch/>
        </p:blipFill>
        <p:spPr>
          <a:xfrm>
            <a:off x="513919" y="1218627"/>
            <a:ext cx="11064188" cy="48215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1" name="Google Shape;151;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107000"/>
              </a:lnSpc>
              <a:spcBef>
                <a:spcPts val="0"/>
              </a:spcBef>
              <a:spcAft>
                <a:spcPts val="0"/>
              </a:spcAft>
              <a:buSzPts val="1840"/>
              <a:buNone/>
            </a:pPr>
            <a:r>
              <a:rPr lang="en-US" sz="2000" dirty="0">
                <a:latin typeface="Yu Gothic UI" panose="020B0500000000000000" pitchFamily="34" charset="-128"/>
                <a:ea typeface="Yu Gothic UI" panose="020B0500000000000000" pitchFamily="34" charset="-128"/>
              </a:rPr>
              <a:t>In summary, the prevalence of keyloggers poses a significant threat to cybersecurity, compromising sensitive data and user privacy. Mitigating this risk requires a multi-faceted approach involving robust detection algorithms, encryption protocols, and user awareness programs. Ongoing collaboration among stakeholders is crucial to stay ahead of evolving keylogger techniques and enhance defense mechanisms. By prioritizing proactive measures and adopting innovative solutions, organizations can effectively protect against keylogger attacks and uphold the integrity of digital systems. Vigilance and adaptability remain paramount in the ongoing battle against keylogger threats.</a:t>
            </a:r>
            <a:endParaRPr sz="2000" dirty="0">
              <a:latin typeface="Yu Gothic UI" panose="020B0500000000000000" pitchFamily="34" charset="-128"/>
              <a:ea typeface="Yu Gothic UI" panose="020B0500000000000000" pitchFamily="34" charset="-128"/>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688</Words>
  <Application>Microsoft Office PowerPoint</Application>
  <PresentationFormat>Widescreen</PresentationFormat>
  <Paragraphs>56</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Noto Sans Symbols</vt:lpstr>
      <vt:lpstr>Yu Gothic UI</vt:lpstr>
      <vt:lpstr>Franklin Gothic</vt:lpstr>
      <vt:lpstr>Calibri</vt:lpstr>
      <vt:lpstr>Libre Franklin</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Melvin Jones</cp:lastModifiedBy>
  <cp:revision>1</cp:revision>
  <dcterms:modified xsi:type="dcterms:W3CDTF">2024-04-05T05:51:01Z</dcterms:modified>
</cp:coreProperties>
</file>