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f22788a4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f22788a4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f22788a4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f22788a4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f22788a4d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f22788a4d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f22788a4d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f22788a4d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f22788a4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f22788a4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f22788a4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6f22788a4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f22788a4d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f22788a4d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f22788a4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6f22788a4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SOCKET COMMUNICATION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96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Socket Communication in Cavli Cellular Modules </a:t>
            </a:r>
            <a:endParaRPr sz="1700" u="sng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911275" y="2247650"/>
            <a:ext cx="7337100" cy="18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/>
              <a:t>•</a:t>
            </a:r>
            <a:r>
              <a:rPr lang="en-GB" sz="3200">
                <a:latin typeface="Calibri"/>
                <a:ea typeface="Calibri"/>
                <a:cs typeface="Calibri"/>
                <a:sym typeface="Calibri"/>
              </a:rPr>
              <a:t>Cavli Wireless modules (e.g., C10GS, C42QM) support TCP/IP stack.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/>
              <a:t>•</a:t>
            </a:r>
            <a:r>
              <a:rPr lang="en-GB" sz="3200">
                <a:latin typeface="Calibri"/>
                <a:ea typeface="Calibri"/>
                <a:cs typeface="Calibri"/>
                <a:sym typeface="Calibri"/>
              </a:rPr>
              <a:t>Common use case: Cloud data push via TCP sockets.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/>
              <a:t>•</a:t>
            </a:r>
            <a:r>
              <a:rPr lang="en-GB" sz="3200">
                <a:latin typeface="Calibri"/>
                <a:ea typeface="Calibri"/>
                <a:cs typeface="Calibri"/>
                <a:sym typeface="Calibri"/>
              </a:rPr>
              <a:t>Commands: AT+QIOPEN (open connection), AT+QISEND (send data)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Setup &amp; Prerequisites</a:t>
            </a:r>
            <a:endParaRPr u="sng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-GB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240">
                <a:solidFill>
                  <a:srgbClr val="000000"/>
                </a:solidFill>
              </a:rPr>
              <a:t>**Set PDP Context**</a:t>
            </a:r>
            <a:endParaRPr sz="124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-GB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240">
                <a:solidFill>
                  <a:srgbClr val="000000"/>
                </a:solidFill>
              </a:rPr>
              <a:t>AT+CGDCONT=1,"IP","&lt;APN&gt;"</a:t>
            </a:r>
            <a:endParaRPr sz="124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-GB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2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-GB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240">
                <a:solidFill>
                  <a:srgbClr val="000000"/>
                </a:solidFill>
              </a:rPr>
              <a:t>**Activate PDP**</a:t>
            </a:r>
            <a:endParaRPr sz="124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-GB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240">
                <a:solidFill>
                  <a:srgbClr val="000000"/>
                </a:solidFill>
              </a:rPr>
              <a:t>AT+QIACT=1</a:t>
            </a:r>
            <a:endParaRPr sz="124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-GB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2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-GB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240">
                <a:solidFill>
                  <a:srgbClr val="000000"/>
                </a:solidFill>
              </a:rPr>
              <a:t>**Verify Registration**</a:t>
            </a:r>
            <a:endParaRPr sz="124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-GB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240">
                <a:solidFill>
                  <a:srgbClr val="000000"/>
                </a:solidFill>
              </a:rPr>
              <a:t>AT+CGREG? / AT+CEREG?</a:t>
            </a:r>
            <a:endParaRPr sz="124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622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AT+QIOPEN – Open TCP Socket</a:t>
            </a:r>
            <a:endParaRPr u="sng"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-GB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240">
                <a:solidFill>
                  <a:srgbClr val="000000"/>
                </a:solidFill>
              </a:rPr>
              <a:t>**Syntax:**</a:t>
            </a:r>
            <a:endParaRPr sz="124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-GB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240">
                <a:solidFill>
                  <a:srgbClr val="000000"/>
                </a:solidFill>
              </a:rPr>
              <a:t>AT+QIOPEN=&lt;ctx_id&gt;,&lt;conn_id&gt;,"TCP","&lt;IP&gt;",&lt;port&gt;,&lt;lport&gt;,&lt;mode&gt;</a:t>
            </a:r>
            <a:endParaRPr sz="124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-GB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2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-GB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240">
                <a:solidFill>
                  <a:srgbClr val="000000"/>
                </a:solidFill>
              </a:rPr>
              <a:t>**Example:**</a:t>
            </a:r>
            <a:endParaRPr sz="124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-GB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240">
                <a:solidFill>
                  <a:srgbClr val="000000"/>
                </a:solidFill>
              </a:rPr>
              <a:t>AT+QIOPEN=1,0,"TCP","220.180.239.212",8009,0,1</a:t>
            </a:r>
            <a:endParaRPr sz="124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-GB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2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-GB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240">
                <a:solidFill>
                  <a:srgbClr val="000000"/>
                </a:solidFill>
              </a:rPr>
              <a:t>**Expected Response:**</a:t>
            </a:r>
            <a:endParaRPr sz="124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-GB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240">
                <a:solidFill>
                  <a:srgbClr val="000000"/>
                </a:solidFill>
              </a:rPr>
              <a:t>OK</a:t>
            </a:r>
            <a:endParaRPr sz="124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-GB" sz="12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240">
                <a:solidFill>
                  <a:srgbClr val="000000"/>
                </a:solidFill>
              </a:rPr>
              <a:t>+QIOPEN: 0,0 (Success)</a:t>
            </a:r>
            <a:endParaRPr sz="124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62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AT+QISEND – Send TCP Data</a:t>
            </a:r>
            <a:endParaRPr u="sng"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000">
                <a:solidFill>
                  <a:srgbClr val="000000"/>
                </a:solidFill>
              </a:rPr>
              <a:t>**Syntax:**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000">
                <a:solidFill>
                  <a:srgbClr val="000000"/>
                </a:solidFill>
              </a:rPr>
              <a:t>AT+QISEND=&lt;conn_id&gt;,&lt;length&gt;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000">
                <a:solidFill>
                  <a:srgbClr val="000000"/>
                </a:solidFill>
              </a:rPr>
              <a:t>**Send Flow:**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000">
                <a:solidFill>
                  <a:srgbClr val="000000"/>
                </a:solidFill>
              </a:rPr>
              <a:t>AT+QISEND=0,12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000">
                <a:solidFill>
                  <a:srgbClr val="000000"/>
                </a:solidFill>
              </a:rPr>
              <a:t>&gt; Hello World!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000">
                <a:solidFill>
                  <a:srgbClr val="000000"/>
                </a:solidFill>
              </a:rPr>
              <a:t>[Ctrl+Z]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000">
                <a:solidFill>
                  <a:srgbClr val="000000"/>
                </a:solidFill>
              </a:rPr>
              <a:t>**Response:**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275"/>
              <a:buNone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000">
                <a:solidFill>
                  <a:srgbClr val="000000"/>
                </a:solidFill>
              </a:rPr>
              <a:t>SEND OK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52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Receiving Data</a:t>
            </a:r>
            <a:endParaRPr u="sng"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-GB" sz="11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140">
                <a:solidFill>
                  <a:srgbClr val="000000"/>
                </a:solidFill>
              </a:rPr>
              <a:t>**URC Indication (Buffer Mode):**</a:t>
            </a:r>
            <a:endParaRPr sz="114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-GB" sz="11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140">
                <a:solidFill>
                  <a:srgbClr val="000000"/>
                </a:solidFill>
              </a:rPr>
              <a:t>+QIURC: "recv",0</a:t>
            </a:r>
            <a:endParaRPr sz="114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-GB" sz="11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1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-GB" sz="11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140">
                <a:solidFill>
                  <a:srgbClr val="000000"/>
                </a:solidFill>
              </a:rPr>
              <a:t>**To Read Buffer:**</a:t>
            </a:r>
            <a:endParaRPr sz="114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-GB" sz="11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140">
                <a:solidFill>
                  <a:srgbClr val="000000"/>
                </a:solidFill>
              </a:rPr>
              <a:t>AT+QIRD=0,1500</a:t>
            </a:r>
            <a:endParaRPr sz="114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-GB" sz="11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11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-GB" sz="11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140">
                <a:solidFill>
                  <a:srgbClr val="000000"/>
                </a:solidFill>
              </a:rPr>
              <a:t>**Direct Mode:**</a:t>
            </a:r>
            <a:endParaRPr sz="114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-GB" sz="11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140">
                <a:solidFill>
                  <a:srgbClr val="000000"/>
                </a:solidFill>
              </a:rPr>
              <a:t>+QIURC: "recv",0,12</a:t>
            </a:r>
            <a:endParaRPr sz="114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358"/>
              <a:buNone/>
            </a:pPr>
            <a:r>
              <a:rPr lang="en-GB" sz="11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1140">
                <a:solidFill>
                  <a:srgbClr val="000000"/>
                </a:solidFill>
              </a:rPr>
              <a:t>Hello World!</a:t>
            </a:r>
            <a:endParaRPr sz="114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522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Closing the Socket</a:t>
            </a:r>
            <a:endParaRPr u="sng"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3200">
                <a:solidFill>
                  <a:srgbClr val="000000"/>
                </a:solidFill>
              </a:rPr>
              <a:t>Close connection: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3200">
                <a:solidFill>
                  <a:srgbClr val="000000"/>
                </a:solidFill>
              </a:rPr>
              <a:t>AT+QICLOSE=0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3200">
                <a:solidFill>
                  <a:srgbClr val="000000"/>
                </a:solidFill>
              </a:rPr>
              <a:t>Deactivate PDP: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3200">
                <a:solidFill>
                  <a:srgbClr val="000000"/>
                </a:solidFill>
              </a:rPr>
              <a:t>AT+QIDEACT=1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 Example Workflow</a:t>
            </a:r>
            <a:endParaRPr u="sng"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3200">
                <a:solidFill>
                  <a:srgbClr val="000000"/>
                </a:solidFill>
              </a:rPr>
              <a:t>1. AT+CGDCONT=1,"IP","apn"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3200">
                <a:solidFill>
                  <a:srgbClr val="000000"/>
                </a:solidFill>
              </a:rPr>
              <a:t>2. AT+QIACT=1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3200">
                <a:solidFill>
                  <a:srgbClr val="000000"/>
                </a:solidFill>
              </a:rPr>
              <a:t>3. AT+QIOPEN=1,0,"TCP","1.2.3.4",80,0,1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3200">
                <a:solidFill>
                  <a:srgbClr val="000000"/>
                </a:solidFill>
              </a:rPr>
              <a:t>4. AT+QISEND=0,13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3200">
                <a:solidFill>
                  <a:srgbClr val="000000"/>
                </a:solidFill>
              </a:rPr>
              <a:t>5. &gt; Hello World!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3200">
                <a:solidFill>
                  <a:srgbClr val="000000"/>
                </a:solidFill>
              </a:rPr>
              <a:t>6. AT+QICLOSE=0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3200">
                <a:solidFill>
                  <a:srgbClr val="000000"/>
                </a:solidFill>
              </a:rPr>
              <a:t>7. AT+QIDEACT=1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Tips &amp; Considerations</a:t>
            </a:r>
            <a:endParaRPr u="sng"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3200">
                <a:solidFill>
                  <a:srgbClr val="000000"/>
                </a:solidFill>
              </a:rPr>
              <a:t>- Always wait for +QIOPEN and +QIURC responses.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3200">
                <a:solidFill>
                  <a:srgbClr val="000000"/>
                </a:solidFill>
              </a:rPr>
              <a:t>- Ensure context is activated before QIOPEN.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-GB" sz="3200">
                <a:solidFill>
                  <a:srgbClr val="000000"/>
                </a:solidFill>
              </a:rPr>
              <a:t>- Use AT+QISTATE to check socket state.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