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36"/>
    <a:srgbClr val="5C2C99"/>
    <a:srgbClr val="8A4BC2"/>
    <a:srgbClr val="D8C6F3"/>
    <a:srgbClr val="D7A3F3"/>
    <a:srgbClr val="201144"/>
    <a:srgbClr val="36184E"/>
    <a:srgbClr val="23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14"/>
  </p:normalViewPr>
  <p:slideViewPr>
    <p:cSldViewPr snapToGrid="0">
      <p:cViewPr>
        <p:scale>
          <a:sx n="90" d="100"/>
          <a:sy n="90" d="100"/>
        </p:scale>
        <p:origin x="14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B7B1-365D-6B43-B14A-E0519C56401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4554-F0B4-8D4A-824C-1034B031D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74554-F0B4-8D4A-824C-1034B031D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246-1AC4-5708-A44B-6F3B99E8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7344-4435-6007-CE6F-7412BABB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E4D2-5C9A-53D2-D87B-B2CA042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131-48BA-DEE4-E415-B3E2E830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484A5-9E32-2237-99A1-B1172DE4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98FA-09BC-F4E8-2D9E-0BF975CF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02AD-F7AB-C35A-C181-D3B38CB8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6FD-8EBB-70FE-EDCB-B94370C6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A6C-F7CA-FF61-0706-BB511F77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D47-A9C4-6C7B-4945-526AF1D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E6A22-E239-F5DE-4720-A185E6D7C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E361C-6535-C84B-C99A-450C07F0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4D3F-DCA7-83F1-3237-EF27F94F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EE26-5377-B5C6-6915-8115D75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603-C625-8199-5F50-049FB4F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E0F7-1A38-49DC-FE46-B0ED759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391-921C-8BBF-B9F8-EDA64F04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EC8-DCD5-995B-E649-C7F51E83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5E80-C5C8-C31B-EA52-82043FA7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7BC7-F21E-F9B3-490B-FDFAEB5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3EC-A5D7-BB83-D890-A4D3DBDB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9041-F502-26A2-0591-CDAA85C5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D03A-1CE5-F862-2A6B-1084F88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71E6-62B9-35FD-B4DC-E791E70C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82D2-E47C-CAAE-F8D3-CFC9A16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BCCC-770C-A741-EE7A-303F513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9B25-586B-9509-DD76-A42FA8A7D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2F745-7E0B-2831-B13C-D9D08D31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4088-6F9B-7B00-AB28-5E374E0B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3650-3E81-CAA5-1BA8-A72D2F6A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B3E5-AB0A-2205-E653-6994B46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17C-1212-F85B-9CB6-5EA2AAA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110F-EF6A-3532-1398-F388B08C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E3DA-2724-0074-864D-C9D6451D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B5B1-B97D-30D7-D1CE-DB318DC9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51838-70F2-E308-BB70-291C36F6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0E78-9F57-5122-A11F-642D9A7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E53E0-1876-9852-C356-22A4418F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0814-0F38-E2A4-8774-7202A24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9397-D6B3-B37E-7336-4F56238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B3807-54A4-562A-F913-EFD94BD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5B57-DD15-9D5A-715B-DF04258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9980B-3623-227A-8B16-97EA695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9ED7-8E39-36C3-A8A6-261F10DC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5F32-0407-25FA-7ACD-2B4A2EB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39E0-D7BE-95E6-E9F8-F43B2718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AC97-B35F-BBBC-9D71-401C0398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53DB-8BC0-FAC0-8524-79D8AEFC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5BB4-0BB4-81D9-C253-DB4B22DE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06-22F2-3D65-EBEA-5C8ACEF8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277B-214D-28DB-E4A2-6A456456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C1E0-2467-D51B-FE25-A2718EB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E14-D8B4-B805-FA93-981F036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F7DA-7E29-55E3-9015-4F360C1D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D2C15-D785-AF00-898B-9811726A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4D86-D521-1759-56FB-AD5A1F5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0B24-0BBD-7C49-7ECF-A12D2BA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5CFC-1DC2-EC31-EB44-4F64B71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8D213-974F-1D03-17B8-23AA7C5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E49D-7754-5E35-DA75-B4F8A1A3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A597-935E-7E63-1378-A19270D9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023-9D67-EC0E-BE30-E9DD4353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328B-2DD6-B988-7B1F-CC545045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76337" y="107784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76337" y="355751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5C199D-6A6D-6C26-77A8-CB0CA3D7ECD6}"/>
              </a:ext>
            </a:extLst>
          </p:cNvPr>
          <p:cNvSpPr/>
          <p:nvPr/>
        </p:nvSpPr>
        <p:spPr>
          <a:xfrm>
            <a:off x="-4828924" y="-4452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4555475 h 6902520"/>
              <a:gd name="connsiteX3" fmla="*/ 11591463 w 11739451"/>
              <a:gd name="connsiteY3" fmla="*/ 4555475 h 6902520"/>
              <a:gd name="connsiteX4" fmla="*/ 11739451 w 11739451"/>
              <a:gd name="connsiteY4" fmla="*/ 4703463 h 6902520"/>
              <a:gd name="connsiteX5" fmla="*/ 11739451 w 11739451"/>
              <a:gd name="connsiteY5" fmla="*/ 5295396 h 6902520"/>
              <a:gd name="connsiteX6" fmla="*/ 11591463 w 11739451"/>
              <a:gd name="connsiteY6" fmla="*/ 5443384 h 6902520"/>
              <a:gd name="connsiteX7" fmla="*/ 11195614 w 11739451"/>
              <a:gd name="connsiteY7" fmla="*/ 5443384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4555475"/>
                </a:lnTo>
                <a:lnTo>
                  <a:pt x="11591463" y="4555475"/>
                </a:lnTo>
                <a:cubicBezTo>
                  <a:pt x="11673195" y="4555475"/>
                  <a:pt x="11739451" y="4621731"/>
                  <a:pt x="11739451" y="4703463"/>
                </a:cubicBezTo>
                <a:lnTo>
                  <a:pt x="11739451" y="5295396"/>
                </a:lnTo>
                <a:cubicBezTo>
                  <a:pt x="11739451" y="5377128"/>
                  <a:pt x="11673195" y="5443384"/>
                  <a:pt x="11591463" y="5443384"/>
                </a:cubicBezTo>
                <a:lnTo>
                  <a:pt x="11195614" y="5443384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5C2C99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F2C1E6F-5398-4AE1-C38D-9818DCB1E25B}"/>
              </a:ext>
            </a:extLst>
          </p:cNvPr>
          <p:cNvSpPr/>
          <p:nvPr/>
        </p:nvSpPr>
        <p:spPr>
          <a:xfrm>
            <a:off x="-5550357" y="-6678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3483233 h 6902520"/>
              <a:gd name="connsiteX3" fmla="*/ 11591463 w 11739451"/>
              <a:gd name="connsiteY3" fmla="*/ 3483233 h 6902520"/>
              <a:gd name="connsiteX4" fmla="*/ 11739451 w 11739451"/>
              <a:gd name="connsiteY4" fmla="*/ 3631221 h 6902520"/>
              <a:gd name="connsiteX5" fmla="*/ 11739451 w 11739451"/>
              <a:gd name="connsiteY5" fmla="*/ 4223154 h 6902520"/>
              <a:gd name="connsiteX6" fmla="*/ 11591463 w 11739451"/>
              <a:gd name="connsiteY6" fmla="*/ 4371142 h 6902520"/>
              <a:gd name="connsiteX7" fmla="*/ 11195614 w 11739451"/>
              <a:gd name="connsiteY7" fmla="*/ 4371142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3483233"/>
                </a:lnTo>
                <a:lnTo>
                  <a:pt x="11591463" y="3483233"/>
                </a:lnTo>
                <a:cubicBezTo>
                  <a:pt x="11673195" y="3483233"/>
                  <a:pt x="11739451" y="3549489"/>
                  <a:pt x="11739451" y="3631221"/>
                </a:cubicBezTo>
                <a:lnTo>
                  <a:pt x="11739451" y="4223154"/>
                </a:lnTo>
                <a:cubicBezTo>
                  <a:pt x="11739451" y="4304886"/>
                  <a:pt x="11673195" y="4371142"/>
                  <a:pt x="11591463" y="4371142"/>
                </a:cubicBezTo>
                <a:lnTo>
                  <a:pt x="11195614" y="4371142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8A4BC2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5D8D536-2CEF-D207-64F0-99D13CA160BD}"/>
              </a:ext>
            </a:extLst>
          </p:cNvPr>
          <p:cNvSpPr/>
          <p:nvPr/>
        </p:nvSpPr>
        <p:spPr>
          <a:xfrm>
            <a:off x="-6271790" y="-8904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2376479 h 6902520"/>
              <a:gd name="connsiteX3" fmla="*/ 11591463 w 11739451"/>
              <a:gd name="connsiteY3" fmla="*/ 2376479 h 6902520"/>
              <a:gd name="connsiteX4" fmla="*/ 11739451 w 11739451"/>
              <a:gd name="connsiteY4" fmla="*/ 2524467 h 6902520"/>
              <a:gd name="connsiteX5" fmla="*/ 11739451 w 11739451"/>
              <a:gd name="connsiteY5" fmla="*/ 3116400 h 6902520"/>
              <a:gd name="connsiteX6" fmla="*/ 11591463 w 11739451"/>
              <a:gd name="connsiteY6" fmla="*/ 3264388 h 6902520"/>
              <a:gd name="connsiteX7" fmla="*/ 11195614 w 11739451"/>
              <a:gd name="connsiteY7" fmla="*/ 3264388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2376479"/>
                </a:lnTo>
                <a:lnTo>
                  <a:pt x="11591463" y="2376479"/>
                </a:lnTo>
                <a:cubicBezTo>
                  <a:pt x="11673195" y="2376479"/>
                  <a:pt x="11739451" y="2442735"/>
                  <a:pt x="11739451" y="2524467"/>
                </a:cubicBezTo>
                <a:lnTo>
                  <a:pt x="11739451" y="3116400"/>
                </a:lnTo>
                <a:cubicBezTo>
                  <a:pt x="11739451" y="3198132"/>
                  <a:pt x="11673195" y="3264388"/>
                  <a:pt x="11591463" y="3264388"/>
                </a:cubicBezTo>
                <a:lnTo>
                  <a:pt x="11195614" y="3264388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7A3F3"/>
          </a:solidFill>
          <a:ln>
            <a:noFill/>
          </a:ln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41F76A-51F7-3CCE-DB56-37048C749256}"/>
              </a:ext>
            </a:extLst>
          </p:cNvPr>
          <p:cNvSpPr/>
          <p:nvPr/>
        </p:nvSpPr>
        <p:spPr>
          <a:xfrm>
            <a:off x="-6851676" y="-111300"/>
            <a:ext cx="11596576" cy="6902520"/>
          </a:xfrm>
          <a:custGeom>
            <a:avLst/>
            <a:gdLst>
              <a:gd name="connsiteX0" fmla="*/ 0 w 11596576"/>
              <a:gd name="connsiteY0" fmla="*/ 0 h 6902520"/>
              <a:gd name="connsiteX1" fmla="*/ 11195614 w 11596576"/>
              <a:gd name="connsiteY1" fmla="*/ 0 h 6902520"/>
              <a:gd name="connsiteX2" fmla="*/ 11195614 w 11596576"/>
              <a:gd name="connsiteY2" fmla="*/ 1247466 h 6902520"/>
              <a:gd name="connsiteX3" fmla="*/ 11448588 w 11596576"/>
              <a:gd name="connsiteY3" fmla="*/ 1247466 h 6902520"/>
              <a:gd name="connsiteX4" fmla="*/ 11596576 w 11596576"/>
              <a:gd name="connsiteY4" fmla="*/ 1395454 h 6902520"/>
              <a:gd name="connsiteX5" fmla="*/ 11596576 w 11596576"/>
              <a:gd name="connsiteY5" fmla="*/ 1987387 h 6902520"/>
              <a:gd name="connsiteX6" fmla="*/ 11448588 w 11596576"/>
              <a:gd name="connsiteY6" fmla="*/ 2135375 h 6902520"/>
              <a:gd name="connsiteX7" fmla="*/ 11195614 w 11596576"/>
              <a:gd name="connsiteY7" fmla="*/ 2135375 h 6902520"/>
              <a:gd name="connsiteX8" fmla="*/ 11195614 w 11596576"/>
              <a:gd name="connsiteY8" fmla="*/ 6902520 h 6902520"/>
              <a:gd name="connsiteX9" fmla="*/ 0 w 11596576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96576" h="6902520">
                <a:moveTo>
                  <a:pt x="0" y="0"/>
                </a:moveTo>
                <a:lnTo>
                  <a:pt x="11195614" y="0"/>
                </a:lnTo>
                <a:lnTo>
                  <a:pt x="11195614" y="1247466"/>
                </a:lnTo>
                <a:lnTo>
                  <a:pt x="11448588" y="1247466"/>
                </a:lnTo>
                <a:cubicBezTo>
                  <a:pt x="11530320" y="1247466"/>
                  <a:pt x="11596576" y="1313722"/>
                  <a:pt x="11596576" y="1395454"/>
                </a:cubicBezTo>
                <a:lnTo>
                  <a:pt x="11596576" y="1987387"/>
                </a:lnTo>
                <a:cubicBezTo>
                  <a:pt x="11596576" y="2069119"/>
                  <a:pt x="11530320" y="2135375"/>
                  <a:pt x="11448588" y="2135375"/>
                </a:cubicBezTo>
                <a:lnTo>
                  <a:pt x="11195614" y="2135375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8C6F3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A4AD9-C5CE-88B9-ED26-39624DBB557F}"/>
              </a:ext>
            </a:extLst>
          </p:cNvPr>
          <p:cNvSpPr txBox="1"/>
          <p:nvPr/>
        </p:nvSpPr>
        <p:spPr>
          <a:xfrm>
            <a:off x="7066549" y="1946831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inesldfncjkws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dkjc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E8D10-4118-4EC3-07EF-7FF0EB7C967E}"/>
              </a:ext>
            </a:extLst>
          </p:cNvPr>
          <p:cNvGrpSpPr/>
          <p:nvPr/>
        </p:nvGrpSpPr>
        <p:grpSpPr>
          <a:xfrm>
            <a:off x="-148019" y="-22260"/>
            <a:ext cx="11908398" cy="6902520"/>
            <a:chOff x="-148019" y="-22260"/>
            <a:chExt cx="11908398" cy="6902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437254-F6B5-A7DD-36D2-C48AA7193880}"/>
                </a:ext>
              </a:extLst>
            </p:cNvPr>
            <p:cNvGrpSpPr/>
            <p:nvPr/>
          </p:nvGrpSpPr>
          <p:grpSpPr>
            <a:xfrm>
              <a:off x="-148019" y="-22260"/>
              <a:ext cx="11739451" cy="6902520"/>
              <a:chOff x="-148019" y="-22260"/>
              <a:chExt cx="11739451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ADD1A6-CB0E-8227-3461-CEA45ABBC049}"/>
                  </a:ext>
                </a:extLst>
              </p:cNvPr>
              <p:cNvSpPr/>
              <p:nvPr/>
            </p:nvSpPr>
            <p:spPr>
              <a:xfrm>
                <a:off x="-148019" y="-2226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2376479 h 6902520"/>
                  <a:gd name="connsiteX3" fmla="*/ 11591463 w 11739451"/>
                  <a:gd name="connsiteY3" fmla="*/ 2376479 h 6902520"/>
                  <a:gd name="connsiteX4" fmla="*/ 11739451 w 11739451"/>
                  <a:gd name="connsiteY4" fmla="*/ 2524467 h 6902520"/>
                  <a:gd name="connsiteX5" fmla="*/ 11739451 w 11739451"/>
                  <a:gd name="connsiteY5" fmla="*/ 3116400 h 6902520"/>
                  <a:gd name="connsiteX6" fmla="*/ 11591463 w 11739451"/>
                  <a:gd name="connsiteY6" fmla="*/ 3264388 h 6902520"/>
                  <a:gd name="connsiteX7" fmla="*/ 11195614 w 11739451"/>
                  <a:gd name="connsiteY7" fmla="*/ 3264388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2376479"/>
                    </a:lnTo>
                    <a:lnTo>
                      <a:pt x="11591463" y="2376479"/>
                    </a:lnTo>
                    <a:cubicBezTo>
                      <a:pt x="11673195" y="2376479"/>
                      <a:pt x="11739451" y="2442735"/>
                      <a:pt x="11739451" y="2524467"/>
                    </a:cubicBezTo>
                    <a:lnTo>
                      <a:pt x="11739451" y="3116400"/>
                    </a:lnTo>
                    <a:cubicBezTo>
                      <a:pt x="11739451" y="3198132"/>
                      <a:pt x="11673195" y="3264388"/>
                      <a:pt x="11591463" y="3264388"/>
                    </a:cubicBezTo>
                    <a:lnTo>
                      <a:pt x="11195614" y="3264388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7A3F3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4B6948F-DE10-7CB6-1FCF-4B5A62C91684}"/>
                  </a:ext>
                </a:extLst>
              </p:cNvPr>
              <p:cNvGrpSpPr/>
              <p:nvPr/>
            </p:nvGrpSpPr>
            <p:grpSpPr>
              <a:xfrm>
                <a:off x="7058336" y="398872"/>
                <a:ext cx="3216634" cy="6206953"/>
                <a:chOff x="7058336" y="398872"/>
                <a:chExt cx="3216634" cy="62069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2D91A7-C1CF-EB2A-0BB7-1EB0E6D6D6EF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02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EE4172-23C1-6437-394C-F805AB23123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074" name="Picture 2" descr="What Is an API Gateway? What Are Its Functions? - Huawei">
                  <a:extLst>
                    <a:ext uri="{FF2B5EF4-FFF2-40B4-BE49-F238E27FC236}">
                      <a16:creationId xmlns:a16="http://schemas.microsoft.com/office/drawing/2014/main" id="{83A8E1FE-E460-9A0B-2C7F-3791731B7B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8336" y="4334430"/>
                  <a:ext cx="3216634" cy="2271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F0C44-93EE-A211-FAF4-A55C3F05FE1C}"/>
                </a:ext>
              </a:extLst>
            </p:cNvPr>
            <p:cNvSpPr txBox="1"/>
            <p:nvPr/>
          </p:nvSpPr>
          <p:spPr>
            <a:xfrm>
              <a:off x="11113694" y="2378076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2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68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9F2D40-EB86-99E8-DA2A-1942017D0729}"/>
              </a:ext>
            </a:extLst>
          </p:cNvPr>
          <p:cNvGrpSpPr/>
          <p:nvPr/>
        </p:nvGrpSpPr>
        <p:grpSpPr>
          <a:xfrm>
            <a:off x="64008" y="-22260"/>
            <a:ext cx="11769525" cy="6902520"/>
            <a:chOff x="64008" y="-22260"/>
            <a:chExt cx="11769525" cy="69025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B66C8F-0185-A603-74AB-B83390BD89C3}"/>
                </a:ext>
              </a:extLst>
            </p:cNvPr>
            <p:cNvGrpSpPr/>
            <p:nvPr/>
          </p:nvGrpSpPr>
          <p:grpSpPr>
            <a:xfrm>
              <a:off x="64008" y="-22260"/>
              <a:ext cx="11596576" cy="6902520"/>
              <a:chOff x="64008" y="-22260"/>
              <a:chExt cx="11596576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F23630-2A48-8CF2-D903-5D2B24C2EEE4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130C514-8210-A1BE-F3C9-10E2083E3DA9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968917" cy="6420446"/>
                <a:chOff x="7066549" y="398872"/>
                <a:chExt cx="3968917" cy="642044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24512AC-EE79-5643-1B93-78038C9D2AB3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3825248"/>
                  <a:chOff x="7066549" y="398872"/>
                  <a:chExt cx="3465094" cy="3825248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C4CA72-F728-2471-8784-00208A4697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94753B-EBA4-26AE-DF17-73931DE4B8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Lorem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inesldfncjkws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dkjc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13299BA-F1EA-C181-C8D8-07ADD80AAB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4098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879869B0-9D0E-A364-54AC-8DB81D7E60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6549" y="4334431"/>
                  <a:ext cx="3968917" cy="2484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5EDEBE-6355-C6EF-65C0-263C869EC8E8}"/>
                </a:ext>
              </a:extLst>
            </p:cNvPr>
            <p:cNvSpPr txBox="1"/>
            <p:nvPr/>
          </p:nvSpPr>
          <p:spPr>
            <a:xfrm>
              <a:off x="11186848" y="11223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859E76-D138-C6E5-8F2C-1B0D65B7964C}"/>
              </a:ext>
            </a:extLst>
          </p:cNvPr>
          <p:cNvGrpSpPr/>
          <p:nvPr/>
        </p:nvGrpSpPr>
        <p:grpSpPr>
          <a:xfrm>
            <a:off x="-10273506" y="14288"/>
            <a:ext cx="14129516" cy="6948557"/>
            <a:chOff x="-7816057" y="0"/>
            <a:chExt cx="14129516" cy="694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5586413" y="0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47B288B-AF8B-D69F-AD75-73EF0CDBF057}"/>
                </a:ext>
              </a:extLst>
            </p:cNvPr>
            <p:cNvGrpSpPr/>
            <p:nvPr/>
          </p:nvGrpSpPr>
          <p:grpSpPr>
            <a:xfrm>
              <a:off x="-7816057" y="0"/>
              <a:ext cx="13343984" cy="6933475"/>
              <a:chOff x="-2251218" y="-113575"/>
              <a:chExt cx="13343984" cy="69334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767353" y="-82620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E89F286-E3DB-67DB-181F-E349914ACBA9}"/>
                  </a:ext>
                </a:extLst>
              </p:cNvPr>
              <p:cNvGrpSpPr/>
              <p:nvPr/>
            </p:nvGrpSpPr>
            <p:grpSpPr>
              <a:xfrm>
                <a:off x="-1582985" y="-90557"/>
                <a:ext cx="11908398" cy="6902520"/>
                <a:chOff x="-148019" y="-22260"/>
                <a:chExt cx="11908398" cy="690252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888AC73-6CA5-E254-A198-88388781D885}"/>
                    </a:ext>
                  </a:extLst>
                </p:cNvPr>
                <p:cNvGrpSpPr/>
                <p:nvPr/>
              </p:nvGrpSpPr>
              <p:grpSpPr>
                <a:xfrm>
                  <a:off x="-148019" y="-22260"/>
                  <a:ext cx="11739451" cy="6902520"/>
                  <a:chOff x="-148019" y="-22260"/>
                  <a:chExt cx="11739451" cy="69025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6D8F8626-1D0D-5188-EB10-E7AF8E838505}"/>
                      </a:ext>
                    </a:extLst>
                  </p:cNvPr>
                  <p:cNvSpPr/>
                  <p:nvPr/>
                </p:nvSpPr>
                <p:spPr>
                  <a:xfrm>
                    <a:off x="-148019" y="-22260"/>
                    <a:ext cx="11739451" cy="6902520"/>
                  </a:xfrm>
                  <a:custGeom>
                    <a:avLst/>
                    <a:gdLst>
                      <a:gd name="connsiteX0" fmla="*/ 0 w 11739451"/>
                      <a:gd name="connsiteY0" fmla="*/ 0 h 6902520"/>
                      <a:gd name="connsiteX1" fmla="*/ 11195614 w 11739451"/>
                      <a:gd name="connsiteY1" fmla="*/ 0 h 6902520"/>
                      <a:gd name="connsiteX2" fmla="*/ 11195614 w 11739451"/>
                      <a:gd name="connsiteY2" fmla="*/ 2376479 h 6902520"/>
                      <a:gd name="connsiteX3" fmla="*/ 11591463 w 11739451"/>
                      <a:gd name="connsiteY3" fmla="*/ 2376479 h 6902520"/>
                      <a:gd name="connsiteX4" fmla="*/ 11739451 w 11739451"/>
                      <a:gd name="connsiteY4" fmla="*/ 2524467 h 6902520"/>
                      <a:gd name="connsiteX5" fmla="*/ 11739451 w 11739451"/>
                      <a:gd name="connsiteY5" fmla="*/ 3116400 h 6902520"/>
                      <a:gd name="connsiteX6" fmla="*/ 11591463 w 11739451"/>
                      <a:gd name="connsiteY6" fmla="*/ 3264388 h 6902520"/>
                      <a:gd name="connsiteX7" fmla="*/ 11195614 w 11739451"/>
                      <a:gd name="connsiteY7" fmla="*/ 3264388 h 6902520"/>
                      <a:gd name="connsiteX8" fmla="*/ 11195614 w 11739451"/>
                      <a:gd name="connsiteY8" fmla="*/ 6902520 h 6902520"/>
                      <a:gd name="connsiteX9" fmla="*/ 0 w 11739451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9451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2376479"/>
                        </a:lnTo>
                        <a:lnTo>
                          <a:pt x="11591463" y="2376479"/>
                        </a:lnTo>
                        <a:cubicBezTo>
                          <a:pt x="11673195" y="2376479"/>
                          <a:pt x="11739451" y="2442735"/>
                          <a:pt x="11739451" y="2524467"/>
                        </a:cubicBezTo>
                        <a:lnTo>
                          <a:pt x="11739451" y="3116400"/>
                        </a:lnTo>
                        <a:cubicBezTo>
                          <a:pt x="11739451" y="3198132"/>
                          <a:pt x="11673195" y="3264388"/>
                          <a:pt x="11591463" y="3264388"/>
                        </a:cubicBezTo>
                        <a:lnTo>
                          <a:pt x="11195614" y="3264388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7A3F3"/>
                  </a:solidFill>
                  <a:ln>
                    <a:noFill/>
                  </a:ln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DAFE9D7-5AD6-3096-4716-66F15763CCB9}"/>
                      </a:ext>
                    </a:extLst>
                  </p:cNvPr>
                  <p:cNvGrpSpPr/>
                  <p:nvPr/>
                </p:nvGrpSpPr>
                <p:grpSpPr>
                  <a:xfrm>
                    <a:off x="7058336" y="398872"/>
                    <a:ext cx="3216634" cy="6206953"/>
                    <a:chOff x="7058336" y="398872"/>
                    <a:chExt cx="3216634" cy="6206953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1A17AB5-A470-DD46-AA18-F2A7B5525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B666EC-EE16-2FB2-5839-206F9C70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  <p:pic>
                  <p:nvPicPr>
                    <p:cNvPr id="46" name="Picture 2" descr="What Is an API Gateway? What Are Its Functions? - Huawei">
                      <a:extLst>
                        <a:ext uri="{FF2B5EF4-FFF2-40B4-BE49-F238E27FC236}">
                          <a16:creationId xmlns:a16="http://schemas.microsoft.com/office/drawing/2014/main" id="{39726890-0992-2D6B-CACA-013A703E10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336" y="4334430"/>
                      <a:ext cx="3216634" cy="22713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5E8819-3CEE-5617-D511-24B1DEB78848}"/>
                    </a:ext>
                  </a:extLst>
                </p:cNvPr>
                <p:cNvSpPr txBox="1"/>
                <p:nvPr/>
              </p:nvSpPr>
              <p:spPr>
                <a:xfrm>
                  <a:off x="11113694" y="2378076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2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9051B7-342C-369E-8F52-D2BDAD494063}"/>
                  </a:ext>
                </a:extLst>
              </p:cNvPr>
              <p:cNvGrpSpPr/>
              <p:nvPr/>
            </p:nvGrpSpPr>
            <p:grpSpPr>
              <a:xfrm>
                <a:off x="-2251218" y="-113575"/>
                <a:ext cx="11769525" cy="6902520"/>
                <a:chOff x="64008" y="-22260"/>
                <a:chExt cx="11769525" cy="690252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C10804A-BC05-8C5F-34E3-EBA10CC46198}"/>
                    </a:ext>
                  </a:extLst>
                </p:cNvPr>
                <p:cNvGrpSpPr/>
                <p:nvPr/>
              </p:nvGrpSpPr>
              <p:grpSpPr>
                <a:xfrm>
                  <a:off x="64008" y="-22260"/>
                  <a:ext cx="11596576" cy="6902520"/>
                  <a:chOff x="64008" y="-22260"/>
                  <a:chExt cx="11596576" cy="6902520"/>
                </a:xfrm>
              </p:grpSpPr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68FF7959-079D-FAB6-C4E6-DB4AFDF3F7A3}"/>
                      </a:ext>
                    </a:extLst>
                  </p:cNvPr>
                  <p:cNvSpPr/>
                  <p:nvPr/>
                </p:nvSpPr>
                <p:spPr>
                  <a:xfrm>
                    <a:off x="64008" y="-22260"/>
                    <a:ext cx="11596576" cy="6902520"/>
                  </a:xfrm>
                  <a:custGeom>
                    <a:avLst/>
                    <a:gdLst>
                      <a:gd name="connsiteX0" fmla="*/ 0 w 11596576"/>
                      <a:gd name="connsiteY0" fmla="*/ 0 h 6902520"/>
                      <a:gd name="connsiteX1" fmla="*/ 11195614 w 11596576"/>
                      <a:gd name="connsiteY1" fmla="*/ 0 h 6902520"/>
                      <a:gd name="connsiteX2" fmla="*/ 11195614 w 11596576"/>
                      <a:gd name="connsiteY2" fmla="*/ 1247466 h 6902520"/>
                      <a:gd name="connsiteX3" fmla="*/ 11448588 w 11596576"/>
                      <a:gd name="connsiteY3" fmla="*/ 1247466 h 6902520"/>
                      <a:gd name="connsiteX4" fmla="*/ 11596576 w 11596576"/>
                      <a:gd name="connsiteY4" fmla="*/ 1395454 h 6902520"/>
                      <a:gd name="connsiteX5" fmla="*/ 11596576 w 11596576"/>
                      <a:gd name="connsiteY5" fmla="*/ 1987387 h 6902520"/>
                      <a:gd name="connsiteX6" fmla="*/ 11448588 w 11596576"/>
                      <a:gd name="connsiteY6" fmla="*/ 2135375 h 6902520"/>
                      <a:gd name="connsiteX7" fmla="*/ 11195614 w 11596576"/>
                      <a:gd name="connsiteY7" fmla="*/ 2135375 h 6902520"/>
                      <a:gd name="connsiteX8" fmla="*/ 11195614 w 11596576"/>
                      <a:gd name="connsiteY8" fmla="*/ 6902520 h 6902520"/>
                      <a:gd name="connsiteX9" fmla="*/ 0 w 11596576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576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1247466"/>
                        </a:lnTo>
                        <a:lnTo>
                          <a:pt x="11448588" y="1247466"/>
                        </a:lnTo>
                        <a:cubicBezTo>
                          <a:pt x="11530320" y="1247466"/>
                          <a:pt x="11596576" y="1313722"/>
                          <a:pt x="11596576" y="1395454"/>
                        </a:cubicBezTo>
                        <a:lnTo>
                          <a:pt x="11596576" y="1987387"/>
                        </a:lnTo>
                        <a:cubicBezTo>
                          <a:pt x="11596576" y="2069119"/>
                          <a:pt x="11530320" y="2135375"/>
                          <a:pt x="11448588" y="2135375"/>
                        </a:cubicBezTo>
                        <a:lnTo>
                          <a:pt x="11195614" y="2135375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8C6F3"/>
                  </a:solidFill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A536963-EC47-663D-E789-876660DC6CA2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5953476"/>
                    <a:chOff x="7066549" y="398872"/>
                    <a:chExt cx="3465094" cy="595347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284439E3-0C2F-EE7C-6CFF-4EDFF23D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6549" y="398872"/>
                      <a:ext cx="3465094" cy="3825248"/>
                      <a:chOff x="7066549" y="398872"/>
                      <a:chExt cx="3465094" cy="3825248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985F8AC-2724-0750-D6A6-F704108AC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63328" y="398872"/>
                        <a:ext cx="2871537" cy="22159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800" b="1" dirty="0">
                            <a:solidFill>
                              <a:srgbClr val="8A4BC2">
                                <a:alpha val="15000"/>
                              </a:srgbClr>
                            </a:solidFill>
                            <a:latin typeface="Mshtakan" panose="02000400000000000000" pitchFamily="2" charset="0"/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CA4205A-DE40-33FF-B3D5-0ADAF80D3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549" y="1946831"/>
                        <a:ext cx="34650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Lorem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inesldfncjkws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dkjc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DD0BE508-90C0-5256-111B-4DE7D4BA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3222" y="2408238"/>
                        <a:ext cx="2951748" cy="18158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Suebvkdnkjvner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ksjdnzvk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nwrsdlknxzcvkl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wmdslkxzmv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klwmdsklxzvm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klwedsnxzklcvne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dklsxnvkl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ewndsklxzvn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jklewsdnxzjklv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nwdjksxznv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jkw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dsjkxzvn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jkrwdsnxzjkvl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nwkldsxzncvkl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wnedsklxzv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nwdskxznv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klds</a:t>
                        </a:r>
                        <a:endPara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endParaRPr>
                      </a:p>
                    </p:txBody>
                  </p:sp>
                </p:grpSp>
                <p:pic>
                  <p:nvPicPr>
                    <p:cNvPr id="53" name="Picture 2" descr="API key authentication | Documentation | ArcGIS Developers">
                      <a:extLst>
                        <a:ext uri="{FF2B5EF4-FFF2-40B4-BE49-F238E27FC236}">
                          <a16:creationId xmlns:a16="http://schemas.microsoft.com/office/drawing/2014/main" id="{34385D5F-A79C-4EA8-34EF-B77E324E5A9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66550" y="4338456"/>
                      <a:ext cx="3216634" cy="2013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A06718-FBC0-E16A-B889-61A4993744C8}"/>
                    </a:ext>
                  </a:extLst>
                </p:cNvPr>
                <p:cNvSpPr txBox="1"/>
                <p:nvPr/>
              </p:nvSpPr>
              <p:spPr>
                <a:xfrm>
                  <a:off x="11186848" y="11223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1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044988-85EE-C2EF-2A4E-AD87563786DB}"/>
              </a:ext>
            </a:extLst>
          </p:cNvPr>
          <p:cNvSpPr txBox="1"/>
          <p:nvPr/>
        </p:nvSpPr>
        <p:spPr>
          <a:xfrm>
            <a:off x="5400675" y="790763"/>
            <a:ext cx="4371975" cy="263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27688-B393-FF8C-837C-84F518A7D02D}"/>
              </a:ext>
            </a:extLst>
          </p:cNvPr>
          <p:cNvSpPr txBox="1"/>
          <p:nvPr/>
        </p:nvSpPr>
        <p:spPr>
          <a:xfrm>
            <a:off x="3735695" y="2483809"/>
            <a:ext cx="9035972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8F4BD-3153-623E-7310-14FEC654FE25}"/>
              </a:ext>
            </a:extLst>
          </p:cNvPr>
          <p:cNvSpPr txBox="1"/>
          <p:nvPr/>
        </p:nvSpPr>
        <p:spPr>
          <a:xfrm>
            <a:off x="9943646" y="6204230"/>
            <a:ext cx="26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Melvin </a:t>
            </a:r>
            <a:r>
              <a:rPr lang="en-US" dirty="0" err="1">
                <a:solidFill>
                  <a:schemeClr val="bg1"/>
                </a:solidFill>
              </a:rPr>
              <a:t>Berkoh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22942-B574-A3B1-527C-0A37B1D2F789}"/>
              </a:ext>
            </a:extLst>
          </p:cNvPr>
          <p:cNvSpPr txBox="1"/>
          <p:nvPr/>
        </p:nvSpPr>
        <p:spPr>
          <a:xfrm>
            <a:off x="5925233" y="1574409"/>
            <a:ext cx="3057525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-3212485" y="-91316"/>
            <a:ext cx="11899872" cy="6994594"/>
            <a:chOff x="0" y="-90557"/>
            <a:chExt cx="11899872" cy="6994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-90557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47499" y="1719522"/>
              <a:ext cx="3465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 APIs: An Introduction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6477448" y="2446339"/>
              <a:ext cx="44463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Its connectivity interfaces to an application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A software intermediary that allows two applications to talk to each other.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Classified into two types: 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Open API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Private API</a:t>
              </a:r>
            </a:p>
            <a:p>
              <a:pPr marL="285750" indent="-285750" algn="ctr">
                <a:buFont typeface="Wingdings" pitchFamily="2" charset="2"/>
                <a:buChar char="v"/>
              </a:pP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  <a:p>
              <a:pPr marL="285750" indent="-285750" algn="ctr">
                <a:buFont typeface="Wingdings" pitchFamily="2" charset="2"/>
                <a:buChar char="v"/>
              </a:pP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7B288B-AF8B-D69F-AD75-73EF0CDBF057}"/>
              </a:ext>
            </a:extLst>
          </p:cNvPr>
          <p:cNvGrpSpPr/>
          <p:nvPr/>
        </p:nvGrpSpPr>
        <p:grpSpPr>
          <a:xfrm>
            <a:off x="-10215026" y="15082"/>
            <a:ext cx="13343984" cy="6933475"/>
            <a:chOff x="-2251218" y="-113575"/>
            <a:chExt cx="13343984" cy="6933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767353" y="-82620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1582985" y="-90557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2251218" y="-113575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A7AEB18-3DE2-B8D7-4598-95A7DFA99B9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47174-DAC7-A78E-BD74-2F15154F45A0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9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6CBB07-FAC2-5870-189E-C3757DFA3D0A}"/>
              </a:ext>
            </a:extLst>
          </p:cNvPr>
          <p:cNvGrpSpPr/>
          <p:nvPr/>
        </p:nvGrpSpPr>
        <p:grpSpPr>
          <a:xfrm>
            <a:off x="-10215026" y="-107134"/>
            <a:ext cx="18902413" cy="7047754"/>
            <a:chOff x="-10215026" y="-107134"/>
            <a:chExt cx="18902413" cy="70477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AB0604-ECAB-CC95-D8DA-38A0451FD203}"/>
                </a:ext>
              </a:extLst>
            </p:cNvPr>
            <p:cNvGrpSpPr/>
            <p:nvPr/>
          </p:nvGrpSpPr>
          <p:grpSpPr>
            <a:xfrm>
              <a:off x="-3979838" y="-107134"/>
              <a:ext cx="12667225" cy="7010412"/>
              <a:chOff x="-3979838" y="-107134"/>
              <a:chExt cx="12667225" cy="70104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100482A-76DC-CBE2-0D83-0E9B5CFBAF3E}"/>
                  </a:ext>
                </a:extLst>
              </p:cNvPr>
              <p:cNvGrpSpPr/>
              <p:nvPr/>
            </p:nvGrpSpPr>
            <p:grpSpPr>
              <a:xfrm>
                <a:off x="-3212485" y="-45279"/>
                <a:ext cx="11899872" cy="6948557"/>
                <a:chOff x="0" y="-44520"/>
                <a:chExt cx="11899872" cy="6948557"/>
              </a:xfrm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05C199D-6A6D-6C26-77A8-CB0CA3D7ECD6}"/>
                    </a:ext>
                  </a:extLst>
                </p:cNvPr>
                <p:cNvSpPr/>
                <p:nvPr/>
              </p:nvSpPr>
              <p:spPr>
                <a:xfrm>
                  <a:off x="0" y="-4452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4555475 h 6902520"/>
                    <a:gd name="connsiteX3" fmla="*/ 11591463 w 11739451"/>
                    <a:gd name="connsiteY3" fmla="*/ 4555475 h 6902520"/>
                    <a:gd name="connsiteX4" fmla="*/ 11739451 w 11739451"/>
                    <a:gd name="connsiteY4" fmla="*/ 4703463 h 6902520"/>
                    <a:gd name="connsiteX5" fmla="*/ 11739451 w 11739451"/>
                    <a:gd name="connsiteY5" fmla="*/ 5295396 h 6902520"/>
                    <a:gd name="connsiteX6" fmla="*/ 11591463 w 11739451"/>
                    <a:gd name="connsiteY6" fmla="*/ 5443384 h 6902520"/>
                    <a:gd name="connsiteX7" fmla="*/ 11195614 w 11739451"/>
                    <a:gd name="connsiteY7" fmla="*/ 5443384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4555475"/>
                      </a:lnTo>
                      <a:lnTo>
                        <a:pt x="11591463" y="4555475"/>
                      </a:lnTo>
                      <a:cubicBezTo>
                        <a:pt x="11673195" y="4555475"/>
                        <a:pt x="11739451" y="4621731"/>
                        <a:pt x="11739451" y="4703463"/>
                      </a:cubicBezTo>
                      <a:lnTo>
                        <a:pt x="11739451" y="5295396"/>
                      </a:lnTo>
                      <a:cubicBezTo>
                        <a:pt x="11739451" y="5377128"/>
                        <a:pt x="11673195" y="5443384"/>
                        <a:pt x="11591463" y="5443384"/>
                      </a:cubicBezTo>
                      <a:lnTo>
                        <a:pt x="11195614" y="5443384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5C2C99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114C334-B104-4661-A9B0-AC8F21832563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04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76C490-6C95-A684-7AAE-B2993B3A48EB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BCB4C0F-8F8D-CCB1-9710-09324B406636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1030" name="Picture 6" descr="Api - Free computer icons">
                  <a:extLst>
                    <a:ext uri="{FF2B5EF4-FFF2-40B4-BE49-F238E27FC236}">
                      <a16:creationId xmlns:a16="http://schemas.microsoft.com/office/drawing/2014/main" id="{84CE6DFB-40F0-4E44-4A9F-0BD1032780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4548" y="4454942"/>
                  <a:ext cx="2449095" cy="2449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CC4AA08-8D13-34B2-E292-2BBD721CB941}"/>
                    </a:ext>
                  </a:extLst>
                </p:cNvPr>
                <p:cNvSpPr txBox="1"/>
                <p:nvPr/>
              </p:nvSpPr>
              <p:spPr>
                <a:xfrm>
                  <a:off x="11253187" y="4549914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4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3979838" y="-107134"/>
                <a:ext cx="11860119" cy="6975137"/>
                <a:chOff x="0" y="-72617"/>
                <a:chExt cx="11860119" cy="6975137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7" y="-72617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01393" y="1719497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How APIs Work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6565062" y="2250577"/>
                  <a:ext cx="4225934" cy="2315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Come in the form of a library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This library provides a set of functions that can be called upon to perform various tasks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The API specifies the function calls, the inputs they accept, and the outputs they return.</a:t>
                  </a: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8902" y="4612532"/>
                  <a:ext cx="3386564" cy="1904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9546793" y="38100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10215026" y="15082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EF3FEE-845E-5503-15B2-FFC49A7F3AD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C396-A64B-16BE-0656-416631E30971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34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3807FF-79E7-A519-C57C-FAD68F348C9A}"/>
              </a:ext>
            </a:extLst>
          </p:cNvPr>
          <p:cNvGrpSpPr/>
          <p:nvPr/>
        </p:nvGrpSpPr>
        <p:grpSpPr>
          <a:xfrm>
            <a:off x="-4747191" y="-45279"/>
            <a:ext cx="13434578" cy="6985899"/>
            <a:chOff x="-4747191" y="-45279"/>
            <a:chExt cx="13434578" cy="69858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3212485" y="-45279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3979838" y="-34517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7152B-1737-4CE6-B702-90489AA6ADA1}"/>
                </a:ext>
              </a:extLst>
            </p:cNvPr>
            <p:cNvGrpSpPr/>
            <p:nvPr/>
          </p:nvGrpSpPr>
          <p:grpSpPr>
            <a:xfrm>
              <a:off x="-4747191" y="15513"/>
              <a:ext cx="11908398" cy="6925107"/>
              <a:chOff x="-9546793" y="15513"/>
              <a:chExt cx="11908398" cy="692510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9546793" y="15513"/>
                <a:ext cx="11739451" cy="6925107"/>
                <a:chOff x="-148019" y="-44847"/>
                <a:chExt cx="11739451" cy="6925107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6237395" y="-44847"/>
                  <a:ext cx="4777577" cy="6566117"/>
                  <a:chOff x="6237395" y="-44847"/>
                  <a:chExt cx="4777577" cy="6566117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140" y="-44847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6237395" y="2193731"/>
                    <a:ext cx="4777577" cy="289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Open APIs: These are made available to developers outside the organization that created them.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Internal APIs: These are used within an organization to share resources and functionality between different teams or systems.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Partner APIs: These APIs are available to a specific group of developers who have a business relationship with the organization that created the API.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Composite APIs: combine multiple underlying APIs into a single interface. </a:t>
                    </a:r>
                  </a:p>
                  <a:p>
                    <a:pPr algn="ctr"/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05815" y="4741443"/>
                    <a:ext cx="2520501" cy="17798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714920" y="243843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0804A-BC05-8C5F-34E3-EBA10CC46198}"/>
              </a:ext>
            </a:extLst>
          </p:cNvPr>
          <p:cNvGrpSpPr/>
          <p:nvPr/>
        </p:nvGrpSpPr>
        <p:grpSpPr>
          <a:xfrm>
            <a:off x="-10215026" y="15082"/>
            <a:ext cx="11596576" cy="6902520"/>
            <a:chOff x="64008" y="-22260"/>
            <a:chExt cx="11596576" cy="690252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8FF7959-079D-FAB6-C4E6-DB4AFDF3F7A3}"/>
                </a:ext>
              </a:extLst>
            </p:cNvPr>
            <p:cNvSpPr/>
            <p:nvPr/>
          </p:nvSpPr>
          <p:spPr>
            <a:xfrm>
              <a:off x="64008" y="-22260"/>
              <a:ext cx="11596576" cy="6902520"/>
            </a:xfrm>
            <a:custGeom>
              <a:avLst/>
              <a:gdLst>
                <a:gd name="connsiteX0" fmla="*/ 0 w 11596576"/>
                <a:gd name="connsiteY0" fmla="*/ 0 h 6902520"/>
                <a:gd name="connsiteX1" fmla="*/ 11195614 w 11596576"/>
                <a:gd name="connsiteY1" fmla="*/ 0 h 6902520"/>
                <a:gd name="connsiteX2" fmla="*/ 11195614 w 11596576"/>
                <a:gd name="connsiteY2" fmla="*/ 1247466 h 6902520"/>
                <a:gd name="connsiteX3" fmla="*/ 11448588 w 11596576"/>
                <a:gd name="connsiteY3" fmla="*/ 1247466 h 6902520"/>
                <a:gd name="connsiteX4" fmla="*/ 11596576 w 11596576"/>
                <a:gd name="connsiteY4" fmla="*/ 1395454 h 6902520"/>
                <a:gd name="connsiteX5" fmla="*/ 11596576 w 11596576"/>
                <a:gd name="connsiteY5" fmla="*/ 1987387 h 6902520"/>
                <a:gd name="connsiteX6" fmla="*/ 11448588 w 11596576"/>
                <a:gd name="connsiteY6" fmla="*/ 2135375 h 6902520"/>
                <a:gd name="connsiteX7" fmla="*/ 11195614 w 11596576"/>
                <a:gd name="connsiteY7" fmla="*/ 2135375 h 6902520"/>
                <a:gd name="connsiteX8" fmla="*/ 11195614 w 11596576"/>
                <a:gd name="connsiteY8" fmla="*/ 6902520 h 6902520"/>
                <a:gd name="connsiteX9" fmla="*/ 0 w 11596576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6576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1247466"/>
                  </a:lnTo>
                  <a:lnTo>
                    <a:pt x="11448588" y="1247466"/>
                  </a:lnTo>
                  <a:cubicBezTo>
                    <a:pt x="11530320" y="1247466"/>
                    <a:pt x="11596576" y="1313722"/>
                    <a:pt x="11596576" y="1395454"/>
                  </a:cubicBezTo>
                  <a:lnTo>
                    <a:pt x="11596576" y="1987387"/>
                  </a:lnTo>
                  <a:cubicBezTo>
                    <a:pt x="11596576" y="2069119"/>
                    <a:pt x="11530320" y="2135375"/>
                    <a:pt x="11448588" y="2135375"/>
                  </a:cubicBezTo>
                  <a:lnTo>
                    <a:pt x="11195614" y="2135375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D8C6F3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536963-EC47-663D-E789-876660DC6CA2}"/>
                </a:ext>
              </a:extLst>
            </p:cNvPr>
            <p:cNvGrpSpPr/>
            <p:nvPr/>
          </p:nvGrpSpPr>
          <p:grpSpPr>
            <a:xfrm>
              <a:off x="7066549" y="398872"/>
              <a:ext cx="3465094" cy="5751442"/>
              <a:chOff x="7066549" y="398872"/>
              <a:chExt cx="3465094" cy="5751442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84439E3-0C2F-EE7C-6CFF-4EDFF23D45C0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465094" cy="3825248"/>
                <a:chOff x="7066549" y="398872"/>
                <a:chExt cx="3465094" cy="382524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985F8AC-2724-0750-D6A6-F704108ACFD6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01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CA4205A-DE40-33FF-B3D5-0ADAF80D39F9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Benefits and Application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D0BE508-90C0-5256-111B-4DE7D4BAAD1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pic>
            <p:nvPicPr>
              <p:cNvPr id="53" name="Picture 2" descr="API key authentication | Documentation | ArcGIS Developers">
                <a:extLst>
                  <a:ext uri="{FF2B5EF4-FFF2-40B4-BE49-F238E27FC236}">
                    <a16:creationId xmlns:a16="http://schemas.microsoft.com/office/drawing/2014/main" id="{34385D5F-A79C-4EA8-34EF-B77E324E5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6549" y="4334432"/>
                <a:ext cx="2900367" cy="181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0A06718-FBC0-E16A-B889-61A4993744C8}"/>
              </a:ext>
            </a:extLst>
          </p:cNvPr>
          <p:cNvSpPr txBox="1"/>
          <p:nvPr/>
        </p:nvSpPr>
        <p:spPr>
          <a:xfrm>
            <a:off x="907814" y="1159705"/>
            <a:ext cx="64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C2C99"/>
                </a:solidFill>
                <a:latin typeface="Mshtakan" panose="02000400000000000000" pitchFamily="2" charset="0"/>
              </a:rPr>
              <a:t>1</a:t>
            </a:r>
            <a:endParaRPr lang="en-US" sz="2400" b="1" dirty="0">
              <a:solidFill>
                <a:srgbClr val="5C2C99"/>
              </a:solidFill>
              <a:latin typeface="Mshtakan" panose="02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4E1C-C44B-7173-D66C-30A55F3A259D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21E7D-76CF-0DA6-D48A-4032517C0A15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74A6-5D18-E7AD-BDE0-8B6426FA07C3}"/>
              </a:ext>
            </a:extLst>
          </p:cNvPr>
          <p:cNvSpPr txBox="1"/>
          <p:nvPr/>
        </p:nvSpPr>
        <p:spPr>
          <a:xfrm>
            <a:off x="2294464" y="1821735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APIs</a:t>
            </a:r>
          </a:p>
        </p:txBody>
      </p:sp>
    </p:spTree>
    <p:extLst>
      <p:ext uri="{BB962C8B-B14F-4D97-AF65-F5344CB8AC3E}">
        <p14:creationId xmlns:p14="http://schemas.microsoft.com/office/powerpoint/2010/main" val="217509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3807FF-79E7-A519-C57C-FAD68F348C9A}"/>
              </a:ext>
            </a:extLst>
          </p:cNvPr>
          <p:cNvGrpSpPr/>
          <p:nvPr/>
        </p:nvGrpSpPr>
        <p:grpSpPr>
          <a:xfrm>
            <a:off x="-4747191" y="-45279"/>
            <a:ext cx="13434578" cy="6985899"/>
            <a:chOff x="-4747191" y="-45279"/>
            <a:chExt cx="13434578" cy="69858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3212485" y="-45279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3979838" y="-34517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7152B-1737-4CE6-B702-90489AA6ADA1}"/>
                </a:ext>
              </a:extLst>
            </p:cNvPr>
            <p:cNvGrpSpPr/>
            <p:nvPr/>
          </p:nvGrpSpPr>
          <p:grpSpPr>
            <a:xfrm>
              <a:off x="-4747191" y="38100"/>
              <a:ext cx="11908398" cy="6902520"/>
              <a:chOff x="-9546793" y="3810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9546793" y="3810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100553"/>
                  <a:ext cx="3216634" cy="6505272"/>
                  <a:chOff x="7058336" y="100553"/>
                  <a:chExt cx="3216634" cy="650527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735" y="100553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539390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714920" y="243843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A691B9-A42C-E790-E1B9-425ED7DFDD9E}"/>
              </a:ext>
            </a:extLst>
          </p:cNvPr>
          <p:cNvGrpSpPr/>
          <p:nvPr/>
        </p:nvGrpSpPr>
        <p:grpSpPr>
          <a:xfrm>
            <a:off x="-5255003" y="56431"/>
            <a:ext cx="11769525" cy="7239890"/>
            <a:chOff x="-10215026" y="15082"/>
            <a:chExt cx="11769525" cy="72398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10804A-BC05-8C5F-34E3-EBA10CC46198}"/>
                </a:ext>
              </a:extLst>
            </p:cNvPr>
            <p:cNvGrpSpPr/>
            <p:nvPr/>
          </p:nvGrpSpPr>
          <p:grpSpPr>
            <a:xfrm>
              <a:off x="-10215026" y="15082"/>
              <a:ext cx="11596576" cy="7239890"/>
              <a:chOff x="64008" y="-22260"/>
              <a:chExt cx="11596576" cy="7239890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8FF7959-079D-FAB6-C4E6-DB4AFDF3F7A3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A536963-EC47-663D-E789-876660DC6CA2}"/>
                  </a:ext>
                </a:extLst>
              </p:cNvPr>
              <p:cNvGrpSpPr/>
              <p:nvPr/>
            </p:nvGrpSpPr>
            <p:grpSpPr>
              <a:xfrm>
                <a:off x="6533449" y="-14594"/>
                <a:ext cx="4685245" cy="7232224"/>
                <a:chOff x="6533449" y="-14594"/>
                <a:chExt cx="4685245" cy="723222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84439E3-0C2F-EE7C-6CFF-4EDFF23D45C0}"/>
                    </a:ext>
                  </a:extLst>
                </p:cNvPr>
                <p:cNvGrpSpPr/>
                <p:nvPr/>
              </p:nvGrpSpPr>
              <p:grpSpPr>
                <a:xfrm>
                  <a:off x="6533449" y="-14594"/>
                  <a:ext cx="4532731" cy="5315932"/>
                  <a:chOff x="6533449" y="-14594"/>
                  <a:chExt cx="4532731" cy="5315932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985F8AC-2724-0750-D6A6-F704108ACFD6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947" y="-14594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CA4205A-DE40-33FF-B3D5-0ADAF80D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Benefits and Application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D0BE508-90C0-5256-111B-4DE7D4BAAD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449" y="2408238"/>
                    <a:ext cx="4532731" cy="289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APIs allow one computer program's capabilities to be utilized by another.</a:t>
                    </a:r>
                  </a:p>
                  <a:p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They allow two separate programs to communicate with one another.</a:t>
                    </a:r>
                  </a:p>
                  <a:p>
                    <a:pPr marL="285750" indent="-285750" algn="ctr">
                      <a:buFont typeface="Wingdings" pitchFamily="2" charset="2"/>
                      <a:buChar char="v"/>
                    </a:pP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  <a:p>
                    <a:pPr algn="ctr"/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Examples of API’s being used</a:t>
                    </a:r>
                  </a:p>
                  <a:p>
                    <a:pPr algn="ctr"/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Log-in Using XYZ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Pay with PayPal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Google Maps</a:t>
                    </a:r>
                  </a:p>
                  <a:p>
                    <a:pPr marL="285750" indent="-285750" algn="ctr">
                      <a:buFont typeface="Wingdings" pitchFamily="2" charset="2"/>
                      <a:buChar char="v"/>
                    </a:pP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  <a:p>
                    <a:pPr algn="ctr"/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53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34385D5F-A79C-4EA8-34EF-B77E324E5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525" y="4822742"/>
                  <a:ext cx="3825169" cy="23948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06718-FBC0-E16A-B889-61A4993744C8}"/>
                </a:ext>
              </a:extLst>
            </p:cNvPr>
            <p:cNvSpPr txBox="1"/>
            <p:nvPr/>
          </p:nvSpPr>
          <p:spPr>
            <a:xfrm>
              <a:off x="907814" y="1159705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14E1C-C44B-7173-D66C-30A55F3A259D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21E7D-76CF-0DA6-D48A-4032517C0A15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74A6-5D18-E7AD-BDE0-8B6426FA07C3}"/>
              </a:ext>
            </a:extLst>
          </p:cNvPr>
          <p:cNvSpPr txBox="1"/>
          <p:nvPr/>
        </p:nvSpPr>
        <p:spPr>
          <a:xfrm>
            <a:off x="13351467" y="461056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</a:t>
            </a:r>
          </a:p>
        </p:txBody>
      </p:sp>
    </p:spTree>
    <p:extLst>
      <p:ext uri="{BB962C8B-B14F-4D97-AF65-F5344CB8AC3E}">
        <p14:creationId xmlns:p14="http://schemas.microsoft.com/office/powerpoint/2010/main" val="208865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859E76-D138-C6E5-8F2C-1B0D65B7964C}"/>
              </a:ext>
            </a:extLst>
          </p:cNvPr>
          <p:cNvGrpSpPr/>
          <p:nvPr/>
        </p:nvGrpSpPr>
        <p:grpSpPr>
          <a:xfrm>
            <a:off x="-10273506" y="14288"/>
            <a:ext cx="14129516" cy="6948557"/>
            <a:chOff x="-7816057" y="0"/>
            <a:chExt cx="14129516" cy="694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5586413" y="0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47B288B-AF8B-D69F-AD75-73EF0CDBF057}"/>
                </a:ext>
              </a:extLst>
            </p:cNvPr>
            <p:cNvGrpSpPr/>
            <p:nvPr/>
          </p:nvGrpSpPr>
          <p:grpSpPr>
            <a:xfrm>
              <a:off x="-7816057" y="0"/>
              <a:ext cx="13343984" cy="6933475"/>
              <a:chOff x="-2251218" y="-113575"/>
              <a:chExt cx="13343984" cy="69334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767353" y="-82620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E89F286-E3DB-67DB-181F-E349914ACBA9}"/>
                  </a:ext>
                </a:extLst>
              </p:cNvPr>
              <p:cNvGrpSpPr/>
              <p:nvPr/>
            </p:nvGrpSpPr>
            <p:grpSpPr>
              <a:xfrm>
                <a:off x="-1582985" y="-90557"/>
                <a:ext cx="11908398" cy="6902520"/>
                <a:chOff x="-148019" y="-22260"/>
                <a:chExt cx="11908398" cy="690252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888AC73-6CA5-E254-A198-88388781D885}"/>
                    </a:ext>
                  </a:extLst>
                </p:cNvPr>
                <p:cNvGrpSpPr/>
                <p:nvPr/>
              </p:nvGrpSpPr>
              <p:grpSpPr>
                <a:xfrm>
                  <a:off x="-148019" y="-22260"/>
                  <a:ext cx="11739451" cy="6902520"/>
                  <a:chOff x="-148019" y="-22260"/>
                  <a:chExt cx="11739451" cy="69025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6D8F8626-1D0D-5188-EB10-E7AF8E838505}"/>
                      </a:ext>
                    </a:extLst>
                  </p:cNvPr>
                  <p:cNvSpPr/>
                  <p:nvPr/>
                </p:nvSpPr>
                <p:spPr>
                  <a:xfrm>
                    <a:off x="-148019" y="-22260"/>
                    <a:ext cx="11739451" cy="6902520"/>
                  </a:xfrm>
                  <a:custGeom>
                    <a:avLst/>
                    <a:gdLst>
                      <a:gd name="connsiteX0" fmla="*/ 0 w 11739451"/>
                      <a:gd name="connsiteY0" fmla="*/ 0 h 6902520"/>
                      <a:gd name="connsiteX1" fmla="*/ 11195614 w 11739451"/>
                      <a:gd name="connsiteY1" fmla="*/ 0 h 6902520"/>
                      <a:gd name="connsiteX2" fmla="*/ 11195614 w 11739451"/>
                      <a:gd name="connsiteY2" fmla="*/ 2376479 h 6902520"/>
                      <a:gd name="connsiteX3" fmla="*/ 11591463 w 11739451"/>
                      <a:gd name="connsiteY3" fmla="*/ 2376479 h 6902520"/>
                      <a:gd name="connsiteX4" fmla="*/ 11739451 w 11739451"/>
                      <a:gd name="connsiteY4" fmla="*/ 2524467 h 6902520"/>
                      <a:gd name="connsiteX5" fmla="*/ 11739451 w 11739451"/>
                      <a:gd name="connsiteY5" fmla="*/ 3116400 h 6902520"/>
                      <a:gd name="connsiteX6" fmla="*/ 11591463 w 11739451"/>
                      <a:gd name="connsiteY6" fmla="*/ 3264388 h 6902520"/>
                      <a:gd name="connsiteX7" fmla="*/ 11195614 w 11739451"/>
                      <a:gd name="connsiteY7" fmla="*/ 3264388 h 6902520"/>
                      <a:gd name="connsiteX8" fmla="*/ 11195614 w 11739451"/>
                      <a:gd name="connsiteY8" fmla="*/ 6902520 h 6902520"/>
                      <a:gd name="connsiteX9" fmla="*/ 0 w 11739451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9451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2376479"/>
                        </a:lnTo>
                        <a:lnTo>
                          <a:pt x="11591463" y="2376479"/>
                        </a:lnTo>
                        <a:cubicBezTo>
                          <a:pt x="11673195" y="2376479"/>
                          <a:pt x="11739451" y="2442735"/>
                          <a:pt x="11739451" y="2524467"/>
                        </a:cubicBezTo>
                        <a:lnTo>
                          <a:pt x="11739451" y="3116400"/>
                        </a:lnTo>
                        <a:cubicBezTo>
                          <a:pt x="11739451" y="3198132"/>
                          <a:pt x="11673195" y="3264388"/>
                          <a:pt x="11591463" y="3264388"/>
                        </a:cubicBezTo>
                        <a:lnTo>
                          <a:pt x="11195614" y="3264388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7A3F3"/>
                  </a:solidFill>
                  <a:ln>
                    <a:noFill/>
                  </a:ln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DAFE9D7-5AD6-3096-4716-66F15763CCB9}"/>
                      </a:ext>
                    </a:extLst>
                  </p:cNvPr>
                  <p:cNvGrpSpPr/>
                  <p:nvPr/>
                </p:nvGrpSpPr>
                <p:grpSpPr>
                  <a:xfrm>
                    <a:off x="7058336" y="398872"/>
                    <a:ext cx="3216634" cy="6206953"/>
                    <a:chOff x="7058336" y="398872"/>
                    <a:chExt cx="3216634" cy="6206953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1A17AB5-A470-DD46-AA18-F2A7B5525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B666EC-EE16-2FB2-5839-206F9C70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  <p:pic>
                  <p:nvPicPr>
                    <p:cNvPr id="46" name="Picture 2" descr="What Is an API Gateway? What Are Its Functions? - Huawei">
                      <a:extLst>
                        <a:ext uri="{FF2B5EF4-FFF2-40B4-BE49-F238E27FC236}">
                          <a16:creationId xmlns:a16="http://schemas.microsoft.com/office/drawing/2014/main" id="{39726890-0992-2D6B-CACA-013A703E10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336" y="4334430"/>
                      <a:ext cx="3216634" cy="22713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5E8819-3CEE-5617-D511-24B1DEB78848}"/>
                    </a:ext>
                  </a:extLst>
                </p:cNvPr>
                <p:cNvSpPr txBox="1"/>
                <p:nvPr/>
              </p:nvSpPr>
              <p:spPr>
                <a:xfrm>
                  <a:off x="11113694" y="2378076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2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9051B7-342C-369E-8F52-D2BDAD494063}"/>
                  </a:ext>
                </a:extLst>
              </p:cNvPr>
              <p:cNvGrpSpPr/>
              <p:nvPr/>
            </p:nvGrpSpPr>
            <p:grpSpPr>
              <a:xfrm>
                <a:off x="-2251218" y="-113575"/>
                <a:ext cx="11769525" cy="6902520"/>
                <a:chOff x="64008" y="-22260"/>
                <a:chExt cx="11769525" cy="690252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C10804A-BC05-8C5F-34E3-EBA10CC46198}"/>
                    </a:ext>
                  </a:extLst>
                </p:cNvPr>
                <p:cNvGrpSpPr/>
                <p:nvPr/>
              </p:nvGrpSpPr>
              <p:grpSpPr>
                <a:xfrm>
                  <a:off x="64008" y="-22260"/>
                  <a:ext cx="11596576" cy="6902520"/>
                  <a:chOff x="64008" y="-22260"/>
                  <a:chExt cx="11596576" cy="6902520"/>
                </a:xfrm>
              </p:grpSpPr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68FF7959-079D-FAB6-C4E6-DB4AFDF3F7A3}"/>
                      </a:ext>
                    </a:extLst>
                  </p:cNvPr>
                  <p:cNvSpPr/>
                  <p:nvPr/>
                </p:nvSpPr>
                <p:spPr>
                  <a:xfrm>
                    <a:off x="64008" y="-22260"/>
                    <a:ext cx="11596576" cy="6902520"/>
                  </a:xfrm>
                  <a:custGeom>
                    <a:avLst/>
                    <a:gdLst>
                      <a:gd name="connsiteX0" fmla="*/ 0 w 11596576"/>
                      <a:gd name="connsiteY0" fmla="*/ 0 h 6902520"/>
                      <a:gd name="connsiteX1" fmla="*/ 11195614 w 11596576"/>
                      <a:gd name="connsiteY1" fmla="*/ 0 h 6902520"/>
                      <a:gd name="connsiteX2" fmla="*/ 11195614 w 11596576"/>
                      <a:gd name="connsiteY2" fmla="*/ 1247466 h 6902520"/>
                      <a:gd name="connsiteX3" fmla="*/ 11448588 w 11596576"/>
                      <a:gd name="connsiteY3" fmla="*/ 1247466 h 6902520"/>
                      <a:gd name="connsiteX4" fmla="*/ 11596576 w 11596576"/>
                      <a:gd name="connsiteY4" fmla="*/ 1395454 h 6902520"/>
                      <a:gd name="connsiteX5" fmla="*/ 11596576 w 11596576"/>
                      <a:gd name="connsiteY5" fmla="*/ 1987387 h 6902520"/>
                      <a:gd name="connsiteX6" fmla="*/ 11448588 w 11596576"/>
                      <a:gd name="connsiteY6" fmla="*/ 2135375 h 6902520"/>
                      <a:gd name="connsiteX7" fmla="*/ 11195614 w 11596576"/>
                      <a:gd name="connsiteY7" fmla="*/ 2135375 h 6902520"/>
                      <a:gd name="connsiteX8" fmla="*/ 11195614 w 11596576"/>
                      <a:gd name="connsiteY8" fmla="*/ 6902520 h 6902520"/>
                      <a:gd name="connsiteX9" fmla="*/ 0 w 11596576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576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1247466"/>
                        </a:lnTo>
                        <a:lnTo>
                          <a:pt x="11448588" y="1247466"/>
                        </a:lnTo>
                        <a:cubicBezTo>
                          <a:pt x="11530320" y="1247466"/>
                          <a:pt x="11596576" y="1313722"/>
                          <a:pt x="11596576" y="1395454"/>
                        </a:cubicBezTo>
                        <a:lnTo>
                          <a:pt x="11596576" y="1987387"/>
                        </a:lnTo>
                        <a:cubicBezTo>
                          <a:pt x="11596576" y="2069119"/>
                          <a:pt x="11530320" y="2135375"/>
                          <a:pt x="11448588" y="2135375"/>
                        </a:cubicBezTo>
                        <a:lnTo>
                          <a:pt x="11195614" y="2135375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8C6F3"/>
                  </a:solidFill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A536963-EC47-663D-E789-876660DC6CA2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5953476"/>
                    <a:chOff x="7066549" y="398872"/>
                    <a:chExt cx="3465094" cy="595347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284439E3-0C2F-EE7C-6CFF-4EDFF23D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6549" y="398872"/>
                      <a:ext cx="3465094" cy="3825248"/>
                      <a:chOff x="7066549" y="398872"/>
                      <a:chExt cx="3465094" cy="3825248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985F8AC-2724-0750-D6A6-F704108AC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63328" y="398872"/>
                        <a:ext cx="2871537" cy="22159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800" b="1" dirty="0">
                            <a:solidFill>
                              <a:srgbClr val="8A4BC2">
                                <a:alpha val="15000"/>
                              </a:srgbClr>
                            </a:solidFill>
                            <a:latin typeface="Mshtakan" panose="02000400000000000000" pitchFamily="2" charset="0"/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CA4205A-DE40-33FF-B3D5-0ADAF80D3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549" y="1946831"/>
                        <a:ext cx="34650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Lorem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inesldfncjkws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dkjc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DD0BE508-90C0-5256-111B-4DE7D4BA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3222" y="2408238"/>
                        <a:ext cx="2951748" cy="18158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Suebvkdnkjvner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ksjdnzvk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nwrsdlknxzcvkl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wmdslkxzmv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klwmdsklxzvm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klwedsnxzklcvne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dklsxnvkl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ewndsklxzvn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jklewsdnxzjklv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nwdjksxznv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jkw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dsjkxzvn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jkrwdsnxzjkvl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nwkldsxzncvkl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wnedsklxzv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nwdskxznv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klds</a:t>
                        </a:r>
                        <a:endPara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endParaRPr>
                      </a:p>
                    </p:txBody>
                  </p:sp>
                </p:grpSp>
                <p:pic>
                  <p:nvPicPr>
                    <p:cNvPr id="53" name="Picture 2" descr="API key authentication | Documentation | ArcGIS Developers">
                      <a:extLst>
                        <a:ext uri="{FF2B5EF4-FFF2-40B4-BE49-F238E27FC236}">
                          <a16:creationId xmlns:a16="http://schemas.microsoft.com/office/drawing/2014/main" id="{34385D5F-A79C-4EA8-34EF-B77E324E5A9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66550" y="4338456"/>
                      <a:ext cx="3216634" cy="2013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A06718-FBC0-E16A-B889-61A4993744C8}"/>
                    </a:ext>
                  </a:extLst>
                </p:cNvPr>
                <p:cNvSpPr txBox="1"/>
                <p:nvPr/>
              </p:nvSpPr>
              <p:spPr>
                <a:xfrm>
                  <a:off x="11186848" y="11223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1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044988-85EE-C2EF-2A4E-AD87563786DB}"/>
              </a:ext>
            </a:extLst>
          </p:cNvPr>
          <p:cNvSpPr txBox="1"/>
          <p:nvPr/>
        </p:nvSpPr>
        <p:spPr>
          <a:xfrm>
            <a:off x="5400675" y="790763"/>
            <a:ext cx="4371975" cy="263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27688-B393-FF8C-837C-84F518A7D02D}"/>
              </a:ext>
            </a:extLst>
          </p:cNvPr>
          <p:cNvSpPr txBox="1"/>
          <p:nvPr/>
        </p:nvSpPr>
        <p:spPr>
          <a:xfrm>
            <a:off x="2974332" y="2437364"/>
            <a:ext cx="9035972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Any Questions?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22942-B574-A3B1-527C-0A37B1D2F789}"/>
              </a:ext>
            </a:extLst>
          </p:cNvPr>
          <p:cNvSpPr txBox="1"/>
          <p:nvPr/>
        </p:nvSpPr>
        <p:spPr>
          <a:xfrm>
            <a:off x="4448463" y="-14894"/>
            <a:ext cx="6410037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Works Cited Page</a:t>
            </a:r>
          </a:p>
          <a:p>
            <a:pPr algn="ctr"/>
            <a:endParaRPr lang="en-US" sz="80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77BB4-4BED-33E5-9526-E3D1C148DB95}"/>
              </a:ext>
            </a:extLst>
          </p:cNvPr>
          <p:cNvSpPr txBox="1"/>
          <p:nvPr/>
        </p:nvSpPr>
        <p:spPr>
          <a:xfrm>
            <a:off x="4030703" y="3610422"/>
            <a:ext cx="825047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Radhika. 7 API Examples We Use in Our Everyday Lives, Turing Enterprises Inc, 3 May 2022, </a:t>
            </a:r>
            <a:r>
              <a:rPr lang="en-US" dirty="0" err="1">
                <a:solidFill>
                  <a:schemeClr val="bg1"/>
                </a:solidFill>
              </a:rPr>
              <a:t>www.turing.com</a:t>
            </a:r>
            <a:r>
              <a:rPr lang="en-US" dirty="0">
                <a:solidFill>
                  <a:schemeClr val="bg1"/>
                </a:solidFill>
              </a:rPr>
              <a:t>/kb/7-examples-of-apis.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“What Is an API? (Application Programming Interface).” MuleSoft, </a:t>
            </a:r>
            <a:r>
              <a:rPr lang="en-US" dirty="0" err="1">
                <a:solidFill>
                  <a:schemeClr val="bg1"/>
                </a:solidFill>
              </a:rPr>
              <a:t>www.mulesoft.com</a:t>
            </a:r>
            <a:r>
              <a:rPr lang="en-US" dirty="0">
                <a:solidFill>
                  <a:schemeClr val="bg1"/>
                </a:solidFill>
              </a:rPr>
              <a:t>/resources/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/what-is-an-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. Accessed 18 Apr. 2024.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“What Is an API? How </a:t>
            </a:r>
            <a:r>
              <a:rPr lang="en-US" dirty="0" err="1">
                <a:solidFill>
                  <a:schemeClr val="bg1"/>
                </a:solidFill>
              </a:rPr>
              <a:t>Apis</a:t>
            </a:r>
            <a:r>
              <a:rPr lang="en-US" dirty="0">
                <a:solidFill>
                  <a:schemeClr val="bg1"/>
                </a:solidFill>
              </a:rPr>
              <a:t> Work, Simply Explained.” </a:t>
            </a:r>
            <a:r>
              <a:rPr lang="en-US" dirty="0" err="1">
                <a:solidFill>
                  <a:schemeClr val="bg1"/>
                </a:solidFill>
              </a:rPr>
              <a:t>Contentful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Contentful</a:t>
            </a:r>
            <a:r>
              <a:rPr lang="en-US" dirty="0">
                <a:solidFill>
                  <a:schemeClr val="bg1"/>
                </a:solidFill>
              </a:rPr>
              <a:t>, GmbH, </a:t>
            </a:r>
            <a:r>
              <a:rPr lang="en-US" dirty="0" err="1">
                <a:solidFill>
                  <a:schemeClr val="bg1"/>
                </a:solidFill>
              </a:rPr>
              <a:t>www.contentful.com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/#types-of-</a:t>
            </a:r>
            <a:r>
              <a:rPr lang="en-US" dirty="0" err="1">
                <a:solidFill>
                  <a:schemeClr val="bg1"/>
                </a:solidFill>
              </a:rPr>
              <a:t>apis</a:t>
            </a:r>
            <a:r>
              <a:rPr lang="en-US" dirty="0">
                <a:solidFill>
                  <a:schemeClr val="bg1"/>
                </a:solidFill>
              </a:rPr>
              <a:t>. Accessed 18 Apr. 2024. </a:t>
            </a:r>
          </a:p>
        </p:txBody>
      </p:sp>
    </p:spTree>
    <p:extLst>
      <p:ext uri="{BB962C8B-B14F-4D97-AF65-F5344CB8AC3E}">
        <p14:creationId xmlns:p14="http://schemas.microsoft.com/office/powerpoint/2010/main" val="37701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0" y="-44520"/>
            <a:ext cx="11899872" cy="6948557"/>
            <a:chOff x="0" y="-44520"/>
            <a:chExt cx="11899872" cy="69485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75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716F2-EF9B-4E5C-0722-48AC5CCE7F88}"/>
              </a:ext>
            </a:extLst>
          </p:cNvPr>
          <p:cNvGrpSpPr/>
          <p:nvPr/>
        </p:nvGrpSpPr>
        <p:grpSpPr>
          <a:xfrm>
            <a:off x="0" y="0"/>
            <a:ext cx="11860119" cy="6902520"/>
            <a:chOff x="0" y="0"/>
            <a:chExt cx="11860119" cy="690252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83BF0E4-DAB5-C0DA-1527-4A10BF2FCB4B}"/>
                </a:ext>
              </a:extLst>
            </p:cNvPr>
            <p:cNvSpPr/>
            <p:nvPr/>
          </p:nvSpPr>
          <p:spPr>
            <a:xfrm>
              <a:off x="0" y="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3483233 h 6902520"/>
                <a:gd name="connsiteX3" fmla="*/ 11591463 w 11739451"/>
                <a:gd name="connsiteY3" fmla="*/ 3483233 h 6902520"/>
                <a:gd name="connsiteX4" fmla="*/ 11739451 w 11739451"/>
                <a:gd name="connsiteY4" fmla="*/ 3631221 h 6902520"/>
                <a:gd name="connsiteX5" fmla="*/ 11739451 w 11739451"/>
                <a:gd name="connsiteY5" fmla="*/ 4223154 h 6902520"/>
                <a:gd name="connsiteX6" fmla="*/ 11591463 w 11739451"/>
                <a:gd name="connsiteY6" fmla="*/ 4371142 h 6902520"/>
                <a:gd name="connsiteX7" fmla="*/ 11195614 w 11739451"/>
                <a:gd name="connsiteY7" fmla="*/ 4371142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3483233"/>
                  </a:lnTo>
                  <a:lnTo>
                    <a:pt x="11591463" y="3483233"/>
                  </a:lnTo>
                  <a:cubicBezTo>
                    <a:pt x="11673195" y="3483233"/>
                    <a:pt x="11739451" y="3549489"/>
                    <a:pt x="11739451" y="3631221"/>
                  </a:cubicBezTo>
                  <a:lnTo>
                    <a:pt x="11739451" y="4223154"/>
                  </a:lnTo>
                  <a:cubicBezTo>
                    <a:pt x="11739451" y="4304886"/>
                    <a:pt x="11673195" y="4371142"/>
                    <a:pt x="11591463" y="4371142"/>
                  </a:cubicBezTo>
                  <a:lnTo>
                    <a:pt x="11195614" y="4371142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8A4BC2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0AB7E-B900-978C-7FDB-EFDBBC8E689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37CA6-263F-1F9F-2746-12434085C73E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70149-BEA9-1426-69A7-AA0682DFEBA0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2050" name="Picture 2" descr="What is REST?: REST API Tutorial">
              <a:extLst>
                <a:ext uri="{FF2B5EF4-FFF2-40B4-BE49-F238E27FC236}">
                  <a16:creationId xmlns:a16="http://schemas.microsoft.com/office/drawing/2014/main" id="{4FDEDE92-377E-E084-1866-EF583FBF8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432" y="4493606"/>
              <a:ext cx="2717133" cy="152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DF9663-198C-5DC6-690A-E3EDEA93FE36}"/>
                </a:ext>
              </a:extLst>
            </p:cNvPr>
            <p:cNvSpPr txBox="1"/>
            <p:nvPr/>
          </p:nvSpPr>
          <p:spPr>
            <a:xfrm>
              <a:off x="11213434" y="35099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3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1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865</Words>
  <Application>Microsoft Macintosh PowerPoint</Application>
  <PresentationFormat>Widescreen</PresentationFormat>
  <Paragraphs>142</Paragraphs>
  <Slides>11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Brush Script MT</vt:lpstr>
      <vt:lpstr>Arial</vt:lpstr>
      <vt:lpstr>Bernard MT Condensed</vt:lpstr>
      <vt:lpstr>Calibri</vt:lpstr>
      <vt:lpstr>Calibri Light</vt:lpstr>
      <vt:lpstr>Mshtakan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berkoh.melvin</dc:creator>
  <cp:lastModifiedBy>berkoh.melvin</cp:lastModifiedBy>
  <cp:revision>4</cp:revision>
  <dcterms:created xsi:type="dcterms:W3CDTF">2024-04-17T00:46:10Z</dcterms:created>
  <dcterms:modified xsi:type="dcterms:W3CDTF">2024-04-18T19:45:10Z</dcterms:modified>
</cp:coreProperties>
</file>