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b0addb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b0addb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b0addb5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b0addb5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9fca1b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9fca1b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9fca1b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9fca1b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9fca1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69fca1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9fca1b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9fca1b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b0addb5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b0addb5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b0addb5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b0addb5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69fca1b7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69fca1b7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b0addb5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6b0addb5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b0addb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b0addb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b0addb5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6b0addb5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6b0addb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6b0addb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6b0addb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6b0addb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b0addb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6b0addb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b0addb5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b0addb5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0addb5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0addb5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0addb5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0addb5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b0addb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b0addb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0addb5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0addb5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0addb5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b0addb5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0addb5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0addb5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b0addb5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b0addb5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gif"/><Relationship Id="rId4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3" Type="http://schemas.openxmlformats.org/officeDocument/2006/relationships/image" Target="../media/image13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Relationship Id="rId4" Type="http://schemas.openxmlformats.org/officeDocument/2006/relationships/image" Target="../media/image9.gif"/><Relationship Id="rId9" Type="http://schemas.openxmlformats.org/officeDocument/2006/relationships/image" Target="../media/image24.gif"/><Relationship Id="rId15" Type="http://schemas.openxmlformats.org/officeDocument/2006/relationships/image" Target="../media/image18.gif"/><Relationship Id="rId14" Type="http://schemas.openxmlformats.org/officeDocument/2006/relationships/image" Target="../media/image15.gif"/><Relationship Id="rId5" Type="http://schemas.openxmlformats.org/officeDocument/2006/relationships/image" Target="../media/image14.gif"/><Relationship Id="rId6" Type="http://schemas.openxmlformats.org/officeDocument/2006/relationships/image" Target="../media/image5.gif"/><Relationship Id="rId7" Type="http://schemas.openxmlformats.org/officeDocument/2006/relationships/image" Target="../media/image8.gif"/><Relationship Id="rId8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7.gif"/><Relationship Id="rId5" Type="http://schemas.openxmlformats.org/officeDocument/2006/relationships/image" Target="../media/image19.gif"/><Relationship Id="rId6" Type="http://schemas.openxmlformats.org/officeDocument/2006/relationships/image" Target="../media/image11.gif"/><Relationship Id="rId7" Type="http://schemas.openxmlformats.org/officeDocument/2006/relationships/image" Target="../media/image21.gif"/><Relationship Id="rId8" Type="http://schemas.openxmlformats.org/officeDocument/2006/relationships/image" Target="../media/image29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gif"/><Relationship Id="rId10" Type="http://schemas.openxmlformats.org/officeDocument/2006/relationships/image" Target="../media/image31.gif"/><Relationship Id="rId13" Type="http://schemas.openxmlformats.org/officeDocument/2006/relationships/image" Target="../media/image40.gif"/><Relationship Id="rId12" Type="http://schemas.openxmlformats.org/officeDocument/2006/relationships/image" Target="../media/image32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4.gif"/><Relationship Id="rId9" Type="http://schemas.openxmlformats.org/officeDocument/2006/relationships/image" Target="../media/image28.gif"/><Relationship Id="rId15" Type="http://schemas.openxmlformats.org/officeDocument/2006/relationships/image" Target="../media/image34.gif"/><Relationship Id="rId14" Type="http://schemas.openxmlformats.org/officeDocument/2006/relationships/image" Target="../media/image35.gif"/><Relationship Id="rId17" Type="http://schemas.openxmlformats.org/officeDocument/2006/relationships/image" Target="../media/image41.gif"/><Relationship Id="rId16" Type="http://schemas.openxmlformats.org/officeDocument/2006/relationships/image" Target="../media/image30.gif"/><Relationship Id="rId5" Type="http://schemas.openxmlformats.org/officeDocument/2006/relationships/image" Target="../media/image37.gif"/><Relationship Id="rId6" Type="http://schemas.openxmlformats.org/officeDocument/2006/relationships/image" Target="../media/image25.gif"/><Relationship Id="rId18" Type="http://schemas.openxmlformats.org/officeDocument/2006/relationships/image" Target="../media/image42.gif"/><Relationship Id="rId7" Type="http://schemas.openxmlformats.org/officeDocument/2006/relationships/image" Target="../media/image23.gif"/><Relationship Id="rId8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09776" cy="1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21375" y="1545650"/>
            <a:ext cx="48114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Modélisation de pics de production pétrolière :</a:t>
            </a:r>
            <a:endParaRPr b="1" sz="3000">
              <a:solidFill>
                <a:srgbClr val="002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Le “ pic de Hubbert ” </a:t>
            </a:r>
            <a:endParaRPr b="1" sz="3000">
              <a:solidFill>
                <a:srgbClr val="002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18075" y="4627400"/>
            <a:ext cx="89964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Yoan Thomas					 Aya Ismahene Kroussa					  Melvin Cerba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299" y="1062550"/>
            <a:ext cx="3280521" cy="262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14300">
              <a:srgbClr val="000000">
                <a:alpha val="19000"/>
              </a:srgbClr>
            </a:outerShdw>
            <a:reflection blurRad="0" dir="5400000" dist="38100" endA="0" endPos="30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556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des fonctions implémentées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635950"/>
            <a:ext cx="734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On vérifie les gradients en le comparant au gradient calculé à partir de différences finies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11700" y="3341100"/>
            <a:ext cx="734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On test l’algorithme sur des données: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parfaites (produite avec la fonction sigmoïde)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éloignées de la solution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bruitées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éloignées de la solution et bruitées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nabla S(\theta) \approx \frac{1}{\delta}(S(\theta+\delta) - S(\theta))"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300" y="2481088"/>
            <a:ext cx="34290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21263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de données réelles de production pétrolière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920">
                <a:solidFill>
                  <a:srgbClr val="F3F3F3"/>
                </a:solidFill>
              </a:rPr>
              <a:t>Tests sur des données réelles</a:t>
            </a:r>
            <a:endParaRPr sz="352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926" y="1511475"/>
            <a:ext cx="4736201" cy="2999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9000" stPos="0" sy="-100000" ky="0"/>
          </a:effectLst>
        </p:spPr>
      </p:pic>
      <p:sp>
        <p:nvSpPr>
          <p:cNvPr id="178" name="Google Shape;178;p24"/>
          <p:cNvSpPr txBox="1"/>
          <p:nvPr/>
        </p:nvSpPr>
        <p:spPr>
          <a:xfrm>
            <a:off x="4361275" y="4636050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Production pétrolière annuelle des pays de l’OCDE 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36150" y="1511475"/>
            <a:ext cx="3785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OCDE ( Organisation de Coopération de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Développement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Économiques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 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55 pays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Production pétrolière annuelle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Modélisation automatique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Analyse des résultats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Adéquation modèle/données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51" y="3014949"/>
            <a:ext cx="2265500" cy="10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950" y="2953100"/>
            <a:ext cx="2160750" cy="162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709700" y="1949400"/>
            <a:ext cx="5724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C4B1"/>
                </a:solidFill>
              </a:rPr>
              <a:t>Résultats</a:t>
            </a:r>
            <a:endParaRPr>
              <a:solidFill>
                <a:srgbClr val="D9C4B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20"/>
              <a:t>Un modèle généralement satisfaisant …</a:t>
            </a:r>
            <a:endParaRPr sz="5220">
              <a:solidFill>
                <a:srgbClr val="F3F3F3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00" y="1464788"/>
            <a:ext cx="4067150" cy="305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94425" y="4479350"/>
            <a:ext cx="7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Production pétrolière du Danemark et de la Slovénie et leurs modèles de Hubbert optimisés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825" y="1464788"/>
            <a:ext cx="4067150" cy="30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0" y="2893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… mais impertinent dans de nombreux cas.</a:t>
            </a:r>
            <a:endParaRPr sz="5520">
              <a:solidFill>
                <a:srgbClr val="F3F3F3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0" y="44793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Production pétrolière du Mexique et de l’ensemble des pays de l’OCDE avec leurs modèles de Hubbert optimisés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5" y="1464793"/>
            <a:ext cx="4067150" cy="305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4794"/>
            <a:ext cx="4067150" cy="305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0" y="500925"/>
            <a:ext cx="3763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Des cas </a:t>
            </a:r>
            <a:r>
              <a:rPr lang="fr" sz="3100"/>
              <a:t>ambigus</a:t>
            </a:r>
            <a:endParaRPr sz="3100"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0" y="1286775"/>
            <a:ext cx="37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Le cas de l’Albanie 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R</a:t>
            </a:r>
            <a:r>
              <a:rPr lang="fr" sz="1700"/>
              <a:t>ésultats pertinents sur 40 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Hypothèses du modèle 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1 pic de production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Croissance </a:t>
            </a:r>
            <a:r>
              <a:rPr lang="fr" sz="1500"/>
              <a:t>symétrique</a:t>
            </a:r>
            <a:r>
              <a:rPr lang="fr" sz="1500"/>
              <a:t> par rapport au pic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Vers un modèle étendu ?</a:t>
            </a:r>
            <a:endParaRPr sz="1700"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75" y="303563"/>
            <a:ext cx="5032501" cy="377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4132500" y="4302250"/>
            <a:ext cx="4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221075" y="4162025"/>
            <a:ext cx="44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Production pétrolière de l’Albanie et modèle associé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Facultés prédictives du modèle ?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24" y="1675150"/>
            <a:ext cx="4152174" cy="31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236150" y="1511475"/>
            <a:ext cx="3785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Optimisation sur données incomplètes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Prévisions sur différentes périodes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Test limité aux pays de l’OCDE que l’on arrivait à modéliser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Modélisation automatique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Analyse des résultats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Adéquation modèle/données complètes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01" y="3174499"/>
            <a:ext cx="2265500" cy="1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709700" y="1949400"/>
            <a:ext cx="5724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C4B1"/>
                </a:solidFill>
              </a:rPr>
              <a:t>Résultats</a:t>
            </a:r>
            <a:endParaRPr>
              <a:solidFill>
                <a:srgbClr val="D9C4B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25" y="-45050"/>
            <a:ext cx="3725186" cy="26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title"/>
          </p:nvPr>
        </p:nvSpPr>
        <p:spPr>
          <a:xfrm>
            <a:off x="37950" y="422663"/>
            <a:ext cx="36750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capacités limités par la quantité de données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750" y="2523675"/>
            <a:ext cx="3501624" cy="26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335950" y="0"/>
            <a:ext cx="44721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4A"/>
              </a:solidFill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906700" y="144875"/>
            <a:ext cx="333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Sommaire</a:t>
            </a:r>
            <a:endParaRPr sz="4800">
              <a:solidFill>
                <a:srgbClr val="F3F3F3"/>
              </a:solidFill>
            </a:endParaRPr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2335800" y="1142125"/>
            <a:ext cx="44721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romanUcPeriod"/>
            </a:pPr>
            <a:r>
              <a:rPr b="1" lang="fr" sz="1400">
                <a:solidFill>
                  <a:srgbClr val="F3F3F3"/>
                </a:solidFill>
              </a:rPr>
              <a:t>Eléments historiques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Modélisation de la production pétrolière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Le modèle de Hubbert moderne</a:t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romanUcPeriod"/>
            </a:pPr>
            <a:r>
              <a:rPr b="1" lang="fr" sz="1400">
                <a:solidFill>
                  <a:srgbClr val="F3F3F3"/>
                </a:solidFill>
              </a:rPr>
              <a:t>Algorithmes d’optimisation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La descente de gradient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Le critère d’Armijo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La mise à l’échelle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Contrôle des fonctions implémentées</a:t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romanUcPeriod"/>
            </a:pPr>
            <a:r>
              <a:rPr b="1" lang="fr" sz="1400">
                <a:solidFill>
                  <a:srgbClr val="F3F3F3"/>
                </a:solidFill>
              </a:rPr>
              <a:t>Modélisation de données de production pétrolière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Modélisation à </a:t>
            </a:r>
            <a:r>
              <a:rPr b="1" lang="fr" sz="1400">
                <a:solidFill>
                  <a:srgbClr val="F3F3F3"/>
                </a:solidFill>
              </a:rPr>
              <a:t>posteriori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Facultés prédictives du modèle</a:t>
            </a:r>
            <a:endParaRPr b="1" sz="1400"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UcPeriod"/>
            </a:pPr>
            <a:r>
              <a:rPr b="1" lang="fr" sz="1400">
                <a:solidFill>
                  <a:srgbClr val="F3F3F3"/>
                </a:solidFill>
              </a:rPr>
              <a:t>Idée d’amélioration</a:t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romanUcPeriod"/>
            </a:pPr>
            <a:r>
              <a:rPr b="1" lang="fr" sz="1400">
                <a:solidFill>
                  <a:srgbClr val="F3F3F3"/>
                </a:solidFill>
              </a:rPr>
              <a:t>Conclusion</a:t>
            </a:r>
            <a:endParaRPr b="1" sz="1400">
              <a:solidFill>
                <a:srgbClr val="F3F3F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Idée d’amélioration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1598250" y="2065700"/>
            <a:ext cx="5947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Traitement des données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Un modèle avec plusieurs sigmoïdes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Le modèle proie-prédateur de Lotka-Volterra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2701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des données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4700100" y="990663"/>
            <a:ext cx="4339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Liste exhaustive d’idée de pré-traitement: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Ajout de points intermédiaires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Élimination</a:t>
            </a:r>
            <a:r>
              <a:rPr lang="fr" sz="1800"/>
              <a:t> des petites variations 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Ajout de points avant le début de la production</a:t>
            </a:r>
            <a:endParaRPr sz="1800"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50" y="1963200"/>
            <a:ext cx="2691925" cy="215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14300">
              <a:srgbClr val="000000">
                <a:alpha val="19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modèle avec plusieurs sigmoïdes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0" y="1912775"/>
            <a:ext cx="3599542" cy="269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0">
              <a:srgbClr val="000000">
                <a:alpha val="28000"/>
              </a:srgbClr>
            </a:outerShdw>
          </a:effectLst>
        </p:spPr>
      </p:pic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25" y="2562825"/>
            <a:ext cx="4218775" cy="20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5046450" y="207950"/>
            <a:ext cx="320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Avantages: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Modélisation plus fidèles des différents pics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Très simple à implémenter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Désavantages: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Impossible de prévoir a priori le nombre de 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Initialisation très importante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modèle de Lotka Volterra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5559425" y="1109100"/>
            <a:ext cx="20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256200" y="402050"/>
            <a:ext cx="734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oboto"/>
                <a:ea typeface="Roboto"/>
                <a:cs typeface="Roboto"/>
                <a:sym typeface="Roboto"/>
              </a:rPr>
              <a:t>Un système d’équation :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begin{align*}&#10;\frac{dR}{dt}(t) &amp;= \alpha R(t)-\beta W(t)R(t)\\&#10;\frac{dW}{dt}(t) &amp;= \delta W(t)R(t)-\gamma W(t)&#10;\end{align*}"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0" y="1109100"/>
            <a:ext cx="39624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18800"/>
            <a:ext cx="3344899" cy="25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21263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263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Eléments historiques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7275" y="281500"/>
            <a:ext cx="42582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F3F3F3"/>
                </a:solidFill>
              </a:rPr>
              <a:t>Modélisation</a:t>
            </a:r>
            <a:r>
              <a:rPr lang="fr" sz="3600">
                <a:solidFill>
                  <a:srgbClr val="F3F3F3"/>
                </a:solidFill>
              </a:rPr>
              <a:t> de  la production pétrolière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34800" y="2136725"/>
            <a:ext cx="337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Modéliser la production : une nécessité de longue date</a:t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1956 : le “pic de Hubbert”</a:t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1971 : regain d’intérêt</a:t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1973 -1979 : chocs pétroliers et abandon du modèle de Hubbert</a:t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400"/>
              <a:buFont typeface="Roboto"/>
              <a:buChar char="●"/>
            </a:pPr>
            <a:r>
              <a:rPr lang="fr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De nos jours : regain d’intérêt pour le modèle de Hubbert</a:t>
            </a:r>
            <a:endParaRPr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25" y="805375"/>
            <a:ext cx="2876475" cy="230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6"/>
          <p:cNvSpPr txBox="1"/>
          <p:nvPr/>
        </p:nvSpPr>
        <p:spPr>
          <a:xfrm>
            <a:off x="5571525" y="3306000"/>
            <a:ext cx="29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➢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Courbe de Hubbert modélisant des données de production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025" y="2571744"/>
            <a:ext cx="3103975" cy="248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00" y="2571750"/>
            <a:ext cx="3103975" cy="24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Le modèle de Hubbert moderne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7600" y="1427150"/>
            <a:ext cx="3473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400"/>
              <a:buChar char="●"/>
            </a:pPr>
            <a:r>
              <a:rPr lang="fr" sz="1400">
                <a:solidFill>
                  <a:srgbClr val="002F4A"/>
                </a:solidFill>
              </a:rPr>
              <a:t>Une expression mathématique :</a:t>
            </a:r>
            <a:endParaRPr sz="1400">
              <a:solidFill>
                <a:srgbClr val="002F4A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F4A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F4A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F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275" y="1694300"/>
            <a:ext cx="2645920" cy="1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185875" y="1427150"/>
            <a:ext cx="33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Une intégrale (courbe sigmoïde) :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700" y="1745000"/>
            <a:ext cx="2900250" cy="1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1263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Algorithmes d’optimisation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La descente de gradient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09850" y="1378250"/>
            <a:ext cx="894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définit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la fonction à minimiser par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Avec         la somme des données de production de l’instant      à l’instant     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L’algorithme de la descente de gradient à besoin d’une direction de descente, et pour cela on calcule le gradient de la fonction critère 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Ce gradient est une pièce maîtresse de la construction d'une direction de descente pour la minimisation itérative du critère.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construit une direction à partir du gradient et qui produise une décroissance locale stricte du critère, avec les paramètres courantes définit par 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Avec                  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la longueur du déplacement le long de cette direction, et          la direction de correction courante définie par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choisit           identique à l’identité et donc on aura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Les conditions sur            permettent à la direction courante de vérifier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Cette condition assure donc que         permet de faire décroitre localement le critère.                                                                                                                      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text{C}(\boldsymbol{\theta}) = \sum_{k=1}^{N} \delta t \times ( \text{S}(t_k;\boldsymbol{\theta })-\text{D}_k  )^2&#10;"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3" y="1607949"/>
            <a:ext cx="2568524" cy="44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D}_k "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" y="2053400"/>
            <a:ext cx="219700" cy="14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1"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625" y="2052150"/>
            <a:ext cx="1143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_k"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3525" y="2052150"/>
            <a:ext cx="1238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boldsymbol{\nabla} \text{C}(\boldsymbol{\theta } ) = 2\,\delta t \times \sum_{k=1}^{N} \boldsymbol{\nabla}\text{S}(t_k ;\boldsymbol{\theta }) \times (\text{S}(t_k ;\boldsymbol{\theta } )- \text{D}_k)&#10;"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5075" y="2764600"/>
            <a:ext cx="3035743" cy="44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^{(n+1)} = \boldsymbol{\theta}^{(n)} + \alpha^{(n)} \boldsymbol{d}^{(n)}" id="115" name="Google Shape;11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7775" y="3675375"/>
            <a:ext cx="1714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^{(n)} &gt;0" id="116" name="Google Shape;11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275" y="3856350"/>
            <a:ext cx="6000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d}^{(n)}" id="117" name="Google Shape;11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075" y="3861113"/>
            <a:ext cx="2667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d}^{(n)} := -\boldsymbol{B}^{(n)} \, \boldsymbol{\nabla} \text{C}(\boldsymbol{\theta^{(n)}} )&#10;" id="118" name="Google Shape;11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6425" y="4114800"/>
            <a:ext cx="17907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B}^{(n)}&#10;" id="119" name="Google Shape;11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8825" y="4374475"/>
            <a:ext cx="3238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  \boldsymbol{d}^{(n)} := - \boldsymbol{\nabla} \text{C}(\boldsymbol{\theta^{(n)}} )&#10;" id="120" name="Google Shape;12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62388" y="4416100"/>
            <a:ext cx="14192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B}^{(n)}&#10;" id="121" name="Google Shape;12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13825" y="4585700"/>
            <a:ext cx="3238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 \langle \boldsymbol{d}^{(n)}, \boldsymbol{\nabla} \text{C}(\boldsymbol{\theta^{(n)}} \rangle = -  \langle \boldsymbol{B}^{(n)} \, \boldsymbol{\nabla} \text{C}(\boldsymbol{\theta^{(n)}} ), \boldsymbol{\nabla} \text{C}(\boldsymbol{\theta^{(n)}} \rangle &lt; 0&#10;" id="122" name="Google Shape;122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42225" y="4585700"/>
            <a:ext cx="3800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^{(n)}" id="123" name="Google Shape;123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16950" y="4747625"/>
            <a:ext cx="2476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213125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Le critère d’Armijo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953" y="1748950"/>
            <a:ext cx="3754925" cy="29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79775" y="1478125"/>
            <a:ext cx="4754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Il reste  à "régler" la longueur         du déplacement dans la direction courante.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examine la fonction                                                   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utilise la règle d’Armijo pour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sélectionner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un pas qui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garantisse une décroissance stricte à chaque itération et qui évite de brider la vitesse de convergence.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Cette règle utilise un paramètre                         fixé et elle recherche une valeur       qui vérifie la condition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alpha^{(n)}"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125" y="2085263"/>
            <a:ext cx="2762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(\alpha) := \text{C}(\boldsymbol{\theta}^{(n)}+ \alpha\times \boldsymbol{d}^{(n)})&#10;"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7563" y="2466975"/>
            <a:ext cx="19431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&lt;m&lt;1"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350" y="3595475"/>
            <a:ext cx="7715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(\alpha )\leq q(0)+m\alpha q'(0).&#10;"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4338" y="4098550"/>
            <a:ext cx="17049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" id="135" name="Google Shape;13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8675" y="3875125"/>
            <a:ext cx="104775" cy="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6200" y="193750"/>
            <a:ext cx="9067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La mise à l’échelle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27" y="1646100"/>
            <a:ext cx="3879501" cy="29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 flipH="1" rot="10800000">
            <a:off x="1638400" y="2540850"/>
            <a:ext cx="28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35750" y="1799550"/>
            <a:ext cx="423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La direction est définie  par 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Avec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                                                        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la matrice de mise à l’échelle.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le pas déterminé par le critère d’Armijo.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    constitue une direction de descente si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                 ,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est définie positive.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En effet,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On choisit cette approximation du hessien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theta"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57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57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857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48" name="Google Shape;14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49" name="Google Shape;1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" id="150" name="Google Shape;15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762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^{(n)}=B^{(n)}\nabla\text{C}(t;\boldsymbol{\theta}^{(n)})" id="151" name="Google Shape;15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6350" y="1879425"/>
            <a:ext cx="2215650" cy="24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B^{(n)}=-\nabla^{2}\text{C}(t;\boldsymbol{\theta}^{(n)})^{-1}&#10;" id="152" name="Google Shape;152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5250" y="2411025"/>
            <a:ext cx="2215650" cy="229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^{(n+1)}=\boldsymbol{\theta}^{(n)}+\alpha^{(n)}d^{(n)}$, $\alpha^{(n)}" id="153" name="Google Shape;153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5250" y="2826400"/>
            <a:ext cx="247585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^{(n)}" id="154" name="Google Shape;154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9825" y="3127688"/>
            <a:ext cx="35528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\text{C}(t;\boldsymbol{\theta})\neq 0" id="155" name="Google Shape;155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5350" y="3428975"/>
            <a:ext cx="832093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^{(n)}=-\nabla ^{2}\text{C}(t;\boldsymbol{\theta})^{-1}" id="156" name="Google Shape;156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5350" y="3562850"/>
            <a:ext cx="1638514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\text{C}(t;\boldsymbol{\theta})\cdot d=\langle \nabla\text{C}(t;\boldsymbol{\theta}),d\rangle =-\langle \nabla\text{C}(t;\boldsymbol{\theta}),\nabla ^{2}\text{C}(t;\boldsymbol{\theta})^{-1}\nabla \text{C}(t;\boldsymbol{\theta})\rangle \leq  -\lambda _{\max }^{-1}\|\nabla\text{C}(t;\boldsymbol{\theta})\|^{2}&lt;0" id="157" name="Google Shape;157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5749" y="4147100"/>
            <a:ext cx="4544684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^2\text{C}(t;\boldsymbol{\theta}) \approx J(t;\theta)^TJ(t;\theta)" id="158" name="Google Shape;158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64088" y="4731350"/>
            <a:ext cx="2120737" cy="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