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530" r:id="rId5"/>
    <p:sldId id="545" r:id="rId6"/>
    <p:sldId id="533" r:id="rId7"/>
    <p:sldId id="546" r:id="rId8"/>
    <p:sldId id="555" r:id="rId9"/>
    <p:sldId id="556" r:id="rId10"/>
    <p:sldId id="557" r:id="rId11"/>
    <p:sldId id="558" r:id="rId12"/>
    <p:sldId id="551" r:id="rId13"/>
    <p:sldId id="554" r:id="rId14"/>
    <p:sldId id="534" r:id="rId15"/>
    <p:sldId id="547" r:id="rId16"/>
    <p:sldId id="5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A87"/>
    <a:srgbClr val="134576"/>
    <a:srgbClr val="2B6387"/>
    <a:srgbClr val="8822EE"/>
    <a:srgbClr val="F01688"/>
    <a:srgbClr val="2F21F3"/>
    <a:srgbClr val="FEB52B"/>
    <a:srgbClr val="F01689"/>
    <a:srgbClr val="6F22E3"/>
    <a:srgbClr val="E21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22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5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53" y="1818548"/>
            <a:ext cx="9921240" cy="1481142"/>
          </a:xfrm>
        </p:spPr>
        <p:txBody>
          <a:bodyPr anchor="t"/>
          <a:lstStyle/>
          <a:p>
            <a:pPr fontAlgn="base"/>
            <a:r>
              <a:rPr lang="en-US" dirty="0"/>
              <a:t>   2Ccpp</a:t>
            </a:r>
            <a:br>
              <a:rPr lang="en-US" dirty="0"/>
            </a:br>
            <a:r>
              <a:rPr lang="fr-FR" dirty="0" err="1"/>
              <a:t>Laying</a:t>
            </a:r>
            <a:r>
              <a:rPr lang="fr-FR" dirty="0"/>
              <a:t> Grass</a:t>
            </a:r>
            <a:br>
              <a:rPr lang="fr-FR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4" y="4170056"/>
            <a:ext cx="7068312" cy="1281838"/>
          </a:xfrm>
        </p:spPr>
        <p:txBody>
          <a:bodyPr/>
          <a:lstStyle/>
          <a:p>
            <a:r>
              <a:rPr lang="en-US" dirty="0"/>
              <a:t>Melvin CUREAU</a:t>
            </a:r>
          </a:p>
          <a:p>
            <a:r>
              <a:rPr lang="en-US" dirty="0"/>
              <a:t>Axel CHEVALLEREAU</a:t>
            </a:r>
          </a:p>
          <a:p>
            <a:endParaRPr lang="en-US" dirty="0"/>
          </a:p>
          <a:p>
            <a:r>
              <a:rPr lang="en-US" sz="2000" i="1" dirty="0" err="1"/>
              <a:t>Vendredi</a:t>
            </a:r>
            <a:r>
              <a:rPr lang="en-US" sz="2000" i="1" dirty="0"/>
              <a:t> 01 </a:t>
            </a:r>
            <a:r>
              <a:rPr lang="en-US" sz="2000" i="1" dirty="0" err="1"/>
              <a:t>décembre</a:t>
            </a:r>
            <a:r>
              <a:rPr lang="en-US" sz="2000" i="1" dirty="0"/>
              <a:t> 2023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2B9010-96E8-C25E-04E4-C460C384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7" y="90770"/>
            <a:ext cx="1249871" cy="124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5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Axes </a:t>
            </a:r>
            <a:r>
              <a:rPr lang="en-US" dirty="0" err="1"/>
              <a:t>d’améliorations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2CCPP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88788-208E-75A2-9291-88CBDAA5E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32203" y="1892808"/>
            <a:ext cx="4881719" cy="493776"/>
          </a:xfrm>
        </p:spPr>
        <p:txBody>
          <a:bodyPr/>
          <a:lstStyle/>
          <a:p>
            <a:r>
              <a:rPr lang="fr-FR" dirty="0"/>
              <a:t>Version graphique du jeu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B7E2AC0-E88B-070C-37BE-ACDBFCEB3E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72724" y="2705329"/>
            <a:ext cx="3621024" cy="3058582"/>
          </a:xfrm>
        </p:spPr>
        <p:txBody>
          <a:bodyPr/>
          <a:lstStyle/>
          <a:p>
            <a:r>
              <a:rPr lang="fr-FR" dirty="0">
                <a:latin typeface="Söhne"/>
              </a:rPr>
              <a:t>Génération automatique des niveaux</a:t>
            </a:r>
          </a:p>
          <a:p>
            <a:endParaRPr lang="fr-FR" dirty="0">
              <a:latin typeface="Söhne"/>
            </a:endParaRPr>
          </a:p>
          <a:p>
            <a:r>
              <a:rPr lang="fr-FR" dirty="0">
                <a:latin typeface="Söhne"/>
              </a:rPr>
              <a:t>Offre une jouabilité infinie et aléatoire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1A814685-68AE-EC16-F46F-E6AAE022F071}"/>
              </a:ext>
            </a:extLst>
          </p:cNvPr>
          <p:cNvSpPr txBox="1">
            <a:spLocks/>
          </p:cNvSpPr>
          <p:nvPr/>
        </p:nvSpPr>
        <p:spPr>
          <a:xfrm>
            <a:off x="6658528" y="1892808"/>
            <a:ext cx="5228671" cy="4937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Génération automatique des niveaux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1A66D84-F40E-9783-E682-1F22748B4066}"/>
              </a:ext>
            </a:extLst>
          </p:cNvPr>
          <p:cNvSpPr txBox="1">
            <a:spLocks/>
          </p:cNvSpPr>
          <p:nvPr/>
        </p:nvSpPr>
        <p:spPr>
          <a:xfrm>
            <a:off x="1732701" y="2692907"/>
            <a:ext cx="3621024" cy="31912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latin typeface="Söhne"/>
              </a:rPr>
              <a:t>Version graphique du jeu</a:t>
            </a:r>
          </a:p>
          <a:p>
            <a:endParaRPr lang="fr-FR" dirty="0">
              <a:latin typeface="Söhne"/>
            </a:endParaRPr>
          </a:p>
          <a:p>
            <a:r>
              <a:rPr lang="fr-FR" dirty="0">
                <a:latin typeface="Söhne"/>
              </a:rPr>
              <a:t>Offre une expérience plus immersive et intuitive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639381-EB59-F1B3-4771-D28B0E8A4DFD}"/>
              </a:ext>
            </a:extLst>
          </p:cNvPr>
          <p:cNvCxnSpPr>
            <a:cxnSpLocks/>
          </p:cNvCxnSpPr>
          <p:nvPr/>
        </p:nvCxnSpPr>
        <p:spPr>
          <a:xfrm>
            <a:off x="1732701" y="2363465"/>
            <a:ext cx="3261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787D3B-0BC6-0745-8DF3-E3B74C63C1D8}"/>
              </a:ext>
            </a:extLst>
          </p:cNvPr>
          <p:cNvCxnSpPr>
            <a:cxnSpLocks/>
          </p:cNvCxnSpPr>
          <p:nvPr/>
        </p:nvCxnSpPr>
        <p:spPr>
          <a:xfrm flipV="1">
            <a:off x="6772724" y="2363465"/>
            <a:ext cx="4700408" cy="10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91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5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1018"/>
            <a:ext cx="9144000" cy="1418798"/>
          </a:xfrm>
        </p:spPr>
        <p:txBody>
          <a:bodyPr/>
          <a:lstStyle/>
          <a:p>
            <a:r>
              <a:rPr lang="en-US" dirty="0" err="1"/>
              <a:t>Présentation</a:t>
            </a:r>
            <a:r>
              <a:rPr lang="en-US" dirty="0"/>
              <a:t> de</a:t>
            </a:r>
            <a:br>
              <a:rPr lang="en-US" dirty="0"/>
            </a:br>
            <a:r>
              <a:rPr lang="en-US" dirty="0" err="1"/>
              <a:t>notre</a:t>
            </a:r>
            <a:r>
              <a:rPr lang="en-US" dirty="0"/>
              <a:t> travail</a:t>
            </a: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5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5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28575">
                  <a:noFill/>
                  <a:prstDash val="solid"/>
                </a:ln>
                <a:latin typeface="Tw Cen MT" panose="020B0602020104020603" pitchFamily="34" charset="77"/>
              </a:rPr>
              <a:t>merci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Soutenance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2CCPP,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CUREAU Melvin</a:t>
            </a:r>
          </a:p>
          <a:p>
            <a:pPr algn="l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CHEVALLEREAU Axel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5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05">
            <a:extLst>
              <a:ext uri="{FF2B5EF4-FFF2-40B4-BE49-F238E27FC236}">
                <a16:creationId xmlns:a16="http://schemas.microsoft.com/office/drawing/2014/main" id="{734F8B63-0C1D-770B-CA9D-EE7ACF81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139" name="Slide Number Placeholder 138">
            <a:extLst>
              <a:ext uri="{FF2B5EF4-FFF2-40B4-BE49-F238E27FC236}">
                <a16:creationId xmlns:a16="http://schemas.microsoft.com/office/drawing/2014/main" id="{0C6CCCC3-BCC9-AE9B-C2AE-4D9986B5F8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85" name="Picture Placeholder 84" descr="Continuous Improvement outline">
            <a:extLst>
              <a:ext uri="{FF2B5EF4-FFF2-40B4-BE49-F238E27FC236}">
                <a16:creationId xmlns:a16="http://schemas.microsoft.com/office/drawing/2014/main" id="{D65F5CE9-1D9A-9BF0-5ADD-C4E2693DA4CB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t="517" b="517"/>
          <a:stretch/>
        </p:blipFill>
        <p:spPr>
          <a:xfrm>
            <a:off x="5959950" y="2954411"/>
            <a:ext cx="713074" cy="713074"/>
          </a:xfrm>
        </p:spPr>
      </p:pic>
      <p:pic>
        <p:nvPicPr>
          <p:cNvPr id="86" name="Picture Placeholder 85" descr="Wallet outline">
            <a:extLst>
              <a:ext uri="{FF2B5EF4-FFF2-40B4-BE49-F238E27FC236}">
                <a16:creationId xmlns:a16="http://schemas.microsoft.com/office/drawing/2014/main" id="{EDC60F06-D73E-F719-14FA-A6F1ECF0930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3"/>
          <a:srcRect t="128" b="128"/>
          <a:stretch/>
        </p:blipFill>
        <p:spPr>
          <a:xfrm>
            <a:off x="1632204" y="2971391"/>
            <a:ext cx="621792" cy="621792"/>
          </a:xfrm>
        </p:spPr>
      </p:pic>
      <p:pic>
        <p:nvPicPr>
          <p:cNvPr id="90" name="Picture Placeholder 89" descr="Exponential Graph outline">
            <a:extLst>
              <a:ext uri="{FF2B5EF4-FFF2-40B4-BE49-F238E27FC236}">
                <a16:creationId xmlns:a16="http://schemas.microsoft.com/office/drawing/2014/main" id="{86472D92-CAA9-AF6F-549B-2EE170C70DD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/>
          <a:stretch/>
        </p:blipFill>
        <p:spPr>
          <a:xfrm>
            <a:off x="8138218" y="2967013"/>
            <a:ext cx="621792" cy="62179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4EECB-47E7-26A0-F3A1-ACAE7AEE57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Etape</a:t>
            </a:r>
            <a:r>
              <a:rPr lang="en-US" dirty="0"/>
              <a:t> 1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0D7DF893-CDC1-A213-86BF-C9C73F979CC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442475" y="4279392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2F0535-53EA-30FB-770D-0C92BEEF3F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err="1"/>
              <a:t>Etape</a:t>
            </a:r>
            <a:r>
              <a:rPr lang="en-US" dirty="0"/>
              <a:t> 2</a:t>
            </a:r>
          </a:p>
        </p:txBody>
      </p:sp>
      <p:sp>
        <p:nvSpPr>
          <p:cNvPr id="134" name="Text Placeholder 133">
            <a:extLst>
              <a:ext uri="{FF2B5EF4-FFF2-40B4-BE49-F238E27FC236}">
                <a16:creationId xmlns:a16="http://schemas.microsoft.com/office/drawing/2014/main" id="{9CE100CE-4574-F901-234D-B9BEED642B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09604" y="4279392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511481-29C6-275B-963E-B5AF2E87AD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US" dirty="0" err="1"/>
              <a:t>Etape</a:t>
            </a:r>
            <a:r>
              <a:rPr lang="en-US" dirty="0"/>
              <a:t> 3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288EBDBE-0ABC-82CE-4598-09F65E315A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84745" y="4279392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32973A-CF94-1C2B-BB12-B563173CC7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 err="1"/>
              <a:t>Etape</a:t>
            </a:r>
            <a:r>
              <a:rPr lang="en-US" dirty="0"/>
              <a:t> 4</a:t>
            </a:r>
          </a:p>
        </p:txBody>
      </p:sp>
      <p:sp>
        <p:nvSpPr>
          <p:cNvPr id="136" name="Text Placeholder 135">
            <a:extLst>
              <a:ext uri="{FF2B5EF4-FFF2-40B4-BE49-F238E27FC236}">
                <a16:creationId xmlns:a16="http://schemas.microsoft.com/office/drawing/2014/main" id="{14F6CD04-2A18-A6BD-AAB9-1D30D156339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34715" y="4279392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7AA813-84F0-DB50-F6B6-A29A94662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 err="1"/>
              <a:t>Etape</a:t>
            </a:r>
            <a:r>
              <a:rPr lang="en-US" dirty="0"/>
              <a:t> 5</a:t>
            </a:r>
          </a:p>
        </p:txBody>
      </p:sp>
      <p:sp>
        <p:nvSpPr>
          <p:cNvPr id="137" name="Text Placeholder 136">
            <a:extLst>
              <a:ext uri="{FF2B5EF4-FFF2-40B4-BE49-F238E27FC236}">
                <a16:creationId xmlns:a16="http://schemas.microsoft.com/office/drawing/2014/main" id="{C171CBDB-4593-F4D1-30E9-A47F4C7CA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116741" y="4279392"/>
            <a:ext cx="146304" cy="1463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4BBDF45D-9B32-0154-7602-2C43DAF6C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38FF6C9F-C7C5-37D5-4C61-BA14A636B7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Technologies et </a:t>
            </a:r>
            <a:r>
              <a:rPr lang="en-US" dirty="0" err="1"/>
              <a:t>méthodes</a:t>
            </a:r>
            <a:r>
              <a:rPr lang="en-US" dirty="0"/>
              <a:t> </a:t>
            </a:r>
            <a:r>
              <a:rPr lang="en-US" dirty="0" err="1"/>
              <a:t>utilisées</a:t>
            </a:r>
            <a:endParaRPr lang="en-US" dirty="0"/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5973BD56-1612-983E-EA67-F4039B0620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rencontrées</a:t>
            </a:r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840CFADA-CAD6-2A04-5B15-5DB4DD6A84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Axes </a:t>
            </a:r>
            <a:r>
              <a:rPr lang="en-US" dirty="0" err="1"/>
              <a:t>d’amélioration</a:t>
            </a:r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DB3347BB-2913-A230-8362-2B778394E7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 err="1"/>
              <a:t>Présentation</a:t>
            </a:r>
            <a:r>
              <a:rPr lang="en-US" dirty="0"/>
              <a:t> de </a:t>
            </a:r>
            <a:r>
              <a:rPr lang="en-US" dirty="0" err="1"/>
              <a:t>notre</a:t>
            </a:r>
            <a:r>
              <a:rPr lang="en-US" dirty="0"/>
              <a:t> travail</a:t>
            </a:r>
          </a:p>
        </p:txBody>
      </p:sp>
      <p:sp>
        <p:nvSpPr>
          <p:cNvPr id="138" name="Footer Placeholder 137">
            <a:extLst>
              <a:ext uri="{FF2B5EF4-FFF2-40B4-BE49-F238E27FC236}">
                <a16:creationId xmlns:a16="http://schemas.microsoft.com/office/drawing/2014/main" id="{8BC11123-4B26-8100-E85C-F21865152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2CCPP</a:t>
            </a:r>
          </a:p>
        </p:txBody>
      </p:sp>
      <p:pic>
        <p:nvPicPr>
          <p:cNvPr id="14" name="Graphic 13" descr="Address Book outline">
            <a:extLst>
              <a:ext uri="{FF2B5EF4-FFF2-40B4-BE49-F238E27FC236}">
                <a16:creationId xmlns:a16="http://schemas.microsoft.com/office/drawing/2014/main" id="{046180E7-1832-EB1B-BFAA-EF256062AE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60504" y="2915160"/>
            <a:ext cx="734253" cy="734253"/>
          </a:xfrm>
          <a:prstGeom prst="rect">
            <a:avLst/>
          </a:prstGeom>
        </p:spPr>
      </p:pic>
      <p:pic>
        <p:nvPicPr>
          <p:cNvPr id="18" name="Graphic 17" descr="Vlog outline">
            <a:extLst>
              <a:ext uri="{FF2B5EF4-FFF2-40B4-BE49-F238E27FC236}">
                <a16:creationId xmlns:a16="http://schemas.microsoft.com/office/drawing/2014/main" id="{82BD3442-C2E0-AF29-66CE-F204F24612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13471" y="2925750"/>
            <a:ext cx="715154" cy="71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3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5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0E99-07CC-9576-AFD7-C52151AD0E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1"/>
            <a:ext cx="7735824" cy="2067375"/>
          </a:xfrm>
        </p:spPr>
        <p:txBody>
          <a:bodyPr/>
          <a:lstStyle/>
          <a:p>
            <a:pPr algn="l"/>
            <a:r>
              <a:rPr lang="fr-FR" dirty="0"/>
              <a:t>Mission -&gt; Concevoir le jeu </a:t>
            </a:r>
            <a:r>
              <a:rPr lang="fr-FR" dirty="0" err="1"/>
              <a:t>Laying</a:t>
            </a:r>
            <a:r>
              <a:rPr lang="fr-FR" dirty="0"/>
              <a:t> Grass en C++.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Conception d’une adaptation soit graphique ou alors en console du jeu </a:t>
            </a:r>
            <a:r>
              <a:rPr lang="fr-FR" dirty="0" err="1"/>
              <a:t>Laying</a:t>
            </a:r>
            <a:r>
              <a:rPr lang="fr-FR" dirty="0"/>
              <a:t> Grass. Jeu tiré d’une téléréalité de Netflix.</a:t>
            </a:r>
          </a:p>
          <a:p>
            <a:endParaRPr lang="fr-FR" dirty="0"/>
          </a:p>
        </p:txBody>
      </p:sp>
      <p:sp>
        <p:nvSpPr>
          <p:cNvPr id="4" name="Footer Placeholder 137">
            <a:extLst>
              <a:ext uri="{FF2B5EF4-FFF2-40B4-BE49-F238E27FC236}">
                <a16:creationId xmlns:a16="http://schemas.microsoft.com/office/drawing/2014/main" id="{B5E9A89E-44AD-AE31-EA22-D9F5003370AB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2CCPP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5F4CC89E-42BC-7F22-41B3-0653F2B26F88}"/>
              </a:ext>
            </a:extLst>
          </p:cNvPr>
          <p:cNvSpPr txBox="1">
            <a:spLocks/>
          </p:cNvSpPr>
          <p:nvPr/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z="1200" smtClean="0">
                <a:solidFill>
                  <a:schemeClr val="bg1"/>
                </a:solidFill>
              </a:rPr>
              <a:pPr/>
              <a:t>3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5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A2D8B-92F5-22B2-084C-934BCBC00D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22030" y="2478025"/>
            <a:ext cx="2098157" cy="702770"/>
          </a:xfrm>
        </p:spPr>
        <p:txBody>
          <a:bodyPr/>
          <a:lstStyle/>
          <a:p>
            <a:r>
              <a:rPr lang="fr-FR" dirty="0"/>
              <a:t>Affichage</a:t>
            </a:r>
            <a:r>
              <a:rPr lang="fr-FR" b="0" i="0" dirty="0">
                <a:solidFill>
                  <a:srgbClr val="292C32"/>
                </a:solidFill>
                <a:effectLst/>
                <a:latin typeface="Open Sans" panose="020B0606030504020204" pitchFamily="34" charset="0"/>
              </a:rPr>
              <a:t>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04B5D-BB88-E446-FDC1-8BE748EFE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26211" y="3236976"/>
            <a:ext cx="2093976" cy="2499587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Mode d’affichage en console.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C0C5B-16A7-E317-7222-BF9FA26C0D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9623" y="2478025"/>
            <a:ext cx="2103120" cy="704088"/>
          </a:xfrm>
        </p:spPr>
        <p:txBody>
          <a:bodyPr/>
          <a:lstStyle/>
          <a:p>
            <a:r>
              <a:rPr lang="en-US" dirty="0" err="1"/>
              <a:t>Fonctionnalités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D9B67F-AD02-4BA5-209B-C91070303A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86481" y="3236977"/>
            <a:ext cx="2093976" cy="2499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Rotation et positionnement des tuiles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fr-FR" dirty="0"/>
              <a:t>Sélection de l'échange de tuiles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Carreau d'herbe 1x1 final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9FBD2-F371-6F7E-1D42-95EFADFA10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42179" y="2478025"/>
            <a:ext cx="2103120" cy="704088"/>
          </a:xfrm>
        </p:spPr>
        <p:txBody>
          <a:bodyPr/>
          <a:lstStyle/>
          <a:p>
            <a:r>
              <a:rPr lang="en-US" dirty="0" err="1"/>
              <a:t>Fonctionnalités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39B280-D4F1-D5B7-9D62-C1DA10C6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46751" y="3236976"/>
            <a:ext cx="2093976" cy="2499589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Processus de mise en file d'attente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Processus de paiement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Capture de la case bonus</a:t>
            </a:r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AF0BD8F-E098-8282-AE8C-8BFAB5EBBF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98641" y="2478025"/>
            <a:ext cx="2296521" cy="702769"/>
          </a:xfrm>
        </p:spPr>
        <p:txBody>
          <a:bodyPr/>
          <a:lstStyle/>
          <a:p>
            <a:r>
              <a:rPr lang="fr-FR" dirty="0">
                <a:latin typeface="Tw Cen MT" panose="020B0602020104020603" pitchFamily="34" charset="77"/>
              </a:rPr>
              <a:t>Fonctionnalités</a:t>
            </a:r>
            <a:endParaRPr lang="en-US" dirty="0">
              <a:latin typeface="Tw Cen MT" panose="020B0602020104020603" pitchFamily="34" charset="77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3E31E-F298-485B-42BF-303CC63524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98641" y="3236976"/>
            <a:ext cx="2296520" cy="249959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r-FR" dirty="0"/>
              <a:t>Utilisation et retrait du bonus en pierre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Utilisation du bonus de vol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Conditions de victoire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F4728CA-9B3B-BEE2-2D9C-5006F0C2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1121434"/>
            <a:ext cx="8878824" cy="1069848"/>
          </a:xfrm>
        </p:spPr>
        <p:txBody>
          <a:bodyPr anchor="t"/>
          <a:lstStyle/>
          <a:p>
            <a:r>
              <a:rPr lang="fr-FR" dirty="0"/>
              <a:t>CAHIER DES CHARGES</a:t>
            </a:r>
          </a:p>
        </p:txBody>
      </p:sp>
      <p:sp>
        <p:nvSpPr>
          <p:cNvPr id="16" name="Footer Placeholder 137">
            <a:extLst>
              <a:ext uri="{FF2B5EF4-FFF2-40B4-BE49-F238E27FC236}">
                <a16:creationId xmlns:a16="http://schemas.microsoft.com/office/drawing/2014/main" id="{0571EE42-7488-DB80-5917-1D007FE6CBCC}"/>
              </a:ext>
            </a:extLst>
          </p:cNvPr>
          <p:cNvSpPr txBox="1">
            <a:spLocks/>
          </p:cNvSpPr>
          <p:nvPr/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bg1"/>
                </a:solidFill>
              </a:rPr>
              <a:t>2CCPP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Présentation</a:t>
            </a:r>
            <a:r>
              <a:rPr lang="en-US" dirty="0"/>
              <a:t> des </a:t>
            </a:r>
            <a:r>
              <a:rPr lang="en-US" dirty="0" err="1"/>
              <a:t>règles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2CCPP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88788-208E-75A2-9291-88CBDAA5E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32204" y="1950634"/>
            <a:ext cx="3621024" cy="493776"/>
          </a:xfrm>
        </p:spPr>
        <p:txBody>
          <a:bodyPr/>
          <a:lstStyle/>
          <a:p>
            <a:r>
              <a:rPr lang="fr-FR" dirty="0" err="1"/>
              <a:t>Laying</a:t>
            </a:r>
            <a:r>
              <a:rPr lang="fr-FR" dirty="0"/>
              <a:t> Grass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1A66D84-F40E-9783-E682-1F22748B4066}"/>
              </a:ext>
            </a:extLst>
          </p:cNvPr>
          <p:cNvSpPr txBox="1">
            <a:spLocks/>
          </p:cNvSpPr>
          <p:nvPr/>
        </p:nvSpPr>
        <p:spPr>
          <a:xfrm>
            <a:off x="1632204" y="2832569"/>
            <a:ext cx="3621024" cy="291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0" dirty="0">
              <a:effectLst/>
              <a:latin typeface="Söhne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639381-EB59-F1B3-4771-D28B0E8A4DFD}"/>
              </a:ext>
            </a:extLst>
          </p:cNvPr>
          <p:cNvCxnSpPr>
            <a:cxnSpLocks/>
          </p:cNvCxnSpPr>
          <p:nvPr/>
        </p:nvCxnSpPr>
        <p:spPr>
          <a:xfrm>
            <a:off x="1706822" y="2366398"/>
            <a:ext cx="1717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17E7F-5442-265A-1926-D96AB2F4F4AD}"/>
              </a:ext>
            </a:extLst>
          </p:cNvPr>
          <p:cNvSpPr txBox="1"/>
          <p:nvPr/>
        </p:nvSpPr>
        <p:spPr>
          <a:xfrm>
            <a:off x="1545336" y="2444410"/>
            <a:ext cx="533622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  <a:latin typeface="Söhne"/>
              </a:rPr>
              <a:t>Plateau de Jeu : </a:t>
            </a:r>
            <a:r>
              <a:rPr lang="fr-FR" dirty="0">
                <a:solidFill>
                  <a:schemeClr val="bg1"/>
                </a:solidFill>
                <a:latin typeface="Söhne"/>
              </a:rPr>
              <a:t>Le plateau est soit une grille de 20x20 carrés ou de 30x30.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  <a:latin typeface="Söhne"/>
              </a:rPr>
              <a:t>Début du Jeu : </a:t>
            </a:r>
            <a:r>
              <a:rPr lang="fr-FR" dirty="0">
                <a:solidFill>
                  <a:schemeClr val="bg1"/>
                </a:solidFill>
                <a:latin typeface="Söhne"/>
              </a:rPr>
              <a:t>Chaque joueur commence avec une tuile d'herbe et un coupon d'échange de tuile. Les joueurs placent leur tuile de départ sur le plateau, établissant ainsi leur territoire initial.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  <a:latin typeface="Söhne"/>
              </a:rPr>
              <a:t>Les Tuiles : </a:t>
            </a:r>
            <a:r>
              <a:rPr lang="fr-FR" dirty="0">
                <a:solidFill>
                  <a:schemeClr val="bg1"/>
                </a:solidFill>
                <a:latin typeface="Söhne"/>
              </a:rPr>
              <a:t>Il existe 96 tuiles différentes.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  <a:latin typeface="Söhne"/>
              </a:rPr>
              <a:t>Placement des Tuiles : </a:t>
            </a:r>
            <a:r>
              <a:rPr lang="fr-FR" dirty="0">
                <a:solidFill>
                  <a:schemeClr val="bg1"/>
                </a:solidFill>
                <a:latin typeface="Söhne"/>
              </a:rPr>
              <a:t>La première tuile doit toucher au moins un côté de la tuile de départ du joueur.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9AD366-8181-EF51-7906-6084814D7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431" y="2252385"/>
            <a:ext cx="3381847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55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Présentation</a:t>
            </a:r>
            <a:r>
              <a:rPr lang="en-US" dirty="0"/>
              <a:t> des </a:t>
            </a:r>
            <a:r>
              <a:rPr lang="en-US" dirty="0" err="1"/>
              <a:t>règles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2CCPP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88788-208E-75A2-9291-88CBDAA5E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32204" y="1950634"/>
            <a:ext cx="3621024" cy="493776"/>
          </a:xfrm>
        </p:spPr>
        <p:txBody>
          <a:bodyPr/>
          <a:lstStyle/>
          <a:p>
            <a:r>
              <a:rPr lang="fr-FR" dirty="0" err="1"/>
              <a:t>Laying</a:t>
            </a:r>
            <a:r>
              <a:rPr lang="fr-FR" dirty="0"/>
              <a:t> Grass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1A66D84-F40E-9783-E682-1F22748B4066}"/>
              </a:ext>
            </a:extLst>
          </p:cNvPr>
          <p:cNvSpPr txBox="1">
            <a:spLocks/>
          </p:cNvSpPr>
          <p:nvPr/>
        </p:nvSpPr>
        <p:spPr>
          <a:xfrm>
            <a:off x="1632204" y="2832569"/>
            <a:ext cx="3621024" cy="291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0" dirty="0">
              <a:effectLst/>
              <a:latin typeface="Söhne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639381-EB59-F1B3-4771-D28B0E8A4DFD}"/>
              </a:ext>
            </a:extLst>
          </p:cNvPr>
          <p:cNvCxnSpPr>
            <a:cxnSpLocks/>
          </p:cNvCxnSpPr>
          <p:nvPr/>
        </p:nvCxnSpPr>
        <p:spPr>
          <a:xfrm>
            <a:off x="1706822" y="2366398"/>
            <a:ext cx="1700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BD2A6EB-2708-3CA5-B0B3-BAFF9A310FD5}"/>
              </a:ext>
            </a:extLst>
          </p:cNvPr>
          <p:cNvSpPr txBox="1"/>
          <p:nvPr/>
        </p:nvSpPr>
        <p:spPr>
          <a:xfrm>
            <a:off x="1632204" y="2625002"/>
            <a:ext cx="6101860" cy="332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  <a:latin typeface="Söhne"/>
              </a:rPr>
              <a:t>Territoire : </a:t>
            </a:r>
            <a:r>
              <a:rPr lang="fr-FR" dirty="0">
                <a:solidFill>
                  <a:schemeClr val="bg1"/>
                </a:solidFill>
                <a:latin typeface="Söhne"/>
              </a:rPr>
              <a:t>Le regroupement de tuiles en contact avec la tuile de départ forme le territoire du joueur. Les tuiles ne peuvent pas toucher le territoire des autres joueurs.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  <a:latin typeface="Söhne"/>
              </a:rPr>
              <a:t>Fin du Jeu : </a:t>
            </a:r>
            <a:r>
              <a:rPr lang="fr-FR" dirty="0">
                <a:solidFill>
                  <a:schemeClr val="bg1"/>
                </a:solidFill>
                <a:latin typeface="Söhne"/>
              </a:rPr>
              <a:t>La partie se déroule en neuf rounds, chaque joueur jouant neuf tuiles au total.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latin typeface="Söhne"/>
            </a:endParaRPr>
          </a:p>
          <a:p>
            <a:pPr marL="285750" lvl="0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u="sng" dirty="0">
                <a:solidFill>
                  <a:schemeClr val="bg1"/>
                </a:solidFill>
                <a:latin typeface="Söhne"/>
              </a:rPr>
              <a:t>Victoire : </a:t>
            </a:r>
            <a:r>
              <a:rPr lang="fr-FR" dirty="0">
                <a:solidFill>
                  <a:schemeClr val="bg1"/>
                </a:solidFill>
                <a:latin typeface="Söhne"/>
              </a:rPr>
              <a:t>Le joueur qui parvient à couvrir le plus grand carré est déclaré vainqueur. En cas d'égalité, la victoire revient au joueur avec le plus grand nombre de carrés d'herbe dans son territoire.</a:t>
            </a:r>
          </a:p>
        </p:txBody>
      </p:sp>
    </p:spTree>
    <p:extLst>
      <p:ext uri="{BB962C8B-B14F-4D97-AF65-F5344CB8AC3E}">
        <p14:creationId xmlns:p14="http://schemas.microsoft.com/office/powerpoint/2010/main" val="2121145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Diagramme</a:t>
            </a:r>
            <a:r>
              <a:rPr lang="en-US" dirty="0"/>
              <a:t> de classes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2CCPP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1A66D84-F40E-9783-E682-1F22748B4066}"/>
              </a:ext>
            </a:extLst>
          </p:cNvPr>
          <p:cNvSpPr txBox="1">
            <a:spLocks/>
          </p:cNvSpPr>
          <p:nvPr/>
        </p:nvSpPr>
        <p:spPr>
          <a:xfrm>
            <a:off x="1632204" y="2832569"/>
            <a:ext cx="3621024" cy="291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0" dirty="0">
              <a:effectLst/>
              <a:latin typeface="Söhne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18D2765-381F-896D-D7DD-C7B69006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36" y="1618488"/>
            <a:ext cx="7258050" cy="4572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AEC3C1-A77C-0E73-7900-33C1E3F9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413" y="2832569"/>
            <a:ext cx="1810003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58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CHOIX TECHNIQUES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2CCPP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1A66D84-F40E-9783-E682-1F22748B4066}"/>
              </a:ext>
            </a:extLst>
          </p:cNvPr>
          <p:cNvSpPr txBox="1">
            <a:spLocks/>
          </p:cNvSpPr>
          <p:nvPr/>
        </p:nvSpPr>
        <p:spPr>
          <a:xfrm>
            <a:off x="1632204" y="2832569"/>
            <a:ext cx="3621024" cy="291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0" dirty="0"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95608-5C9B-2255-2D70-6727E5B31C64}"/>
              </a:ext>
            </a:extLst>
          </p:cNvPr>
          <p:cNvSpPr txBox="1"/>
          <p:nvPr/>
        </p:nvSpPr>
        <p:spPr>
          <a:xfrm>
            <a:off x="1545336" y="1716876"/>
            <a:ext cx="6101860" cy="1549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Langage de programmation : C++ </a:t>
            </a:r>
          </a:p>
          <a:p>
            <a:pPr marL="285750" lvl="0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Editeur de code : Visual Studio 2022 </a:t>
            </a:r>
          </a:p>
          <a:p>
            <a:pPr marL="285750" lvl="0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Système de contrôle de version : Git et GitHub </a:t>
            </a:r>
          </a:p>
          <a:p>
            <a:pPr marL="285750" lvl="0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Système d’exploitation : Windows / Linux / </a:t>
            </a:r>
            <a:r>
              <a:rPr lang="fr-FR" dirty="0" err="1">
                <a:solidFill>
                  <a:schemeClr val="bg1"/>
                </a:solidFill>
              </a:rPr>
              <a:t>MacOS</a:t>
            </a:r>
            <a:r>
              <a:rPr lang="fr-FR" dirty="0">
                <a:solidFill>
                  <a:schemeClr val="bg1"/>
                </a:solidFill>
              </a:rPr>
              <a:t> </a:t>
            </a:r>
            <a:endParaRPr lang="fr-FR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50B1E-4F57-BD8F-52ED-983E5C6EBC94}"/>
              </a:ext>
            </a:extLst>
          </p:cNvPr>
          <p:cNvSpPr txBox="1"/>
          <p:nvPr/>
        </p:nvSpPr>
        <p:spPr>
          <a:xfrm>
            <a:off x="1545336" y="3800902"/>
            <a:ext cx="6101860" cy="2234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Structuration en plusieurs fichiers</a:t>
            </a:r>
          </a:p>
          <a:p>
            <a:pPr marL="742950" lvl="1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faciliter la lisibilité et la maintenance.</a:t>
            </a:r>
          </a:p>
          <a:p>
            <a:pPr marL="742950" lvl="1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  <a:p>
            <a:pPr marL="285750" lvl="0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Les fonctions sont découpées de manière modulaire et indépendante.</a:t>
            </a:r>
          </a:p>
          <a:p>
            <a:pPr marL="742950" lvl="1" indent="-285750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faciliter la réutilisation du code. </a:t>
            </a:r>
            <a:endParaRPr lang="fr-FR" dirty="0">
              <a:solidFill>
                <a:schemeClr val="bg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78129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5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Difficultés</a:t>
            </a:r>
            <a:r>
              <a:rPr lang="en-US" dirty="0"/>
              <a:t> </a:t>
            </a:r>
            <a:r>
              <a:rPr lang="en-US" dirty="0" err="1"/>
              <a:t>rencontrées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57080-19CA-8BBA-6050-8494551D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bg1"/>
                </a:solidFill>
              </a:rPr>
              <a:t>2CCPP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088788-208E-75A2-9291-88CBDAA5E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632204" y="1950634"/>
            <a:ext cx="3621024" cy="493776"/>
          </a:xfrm>
        </p:spPr>
        <p:txBody>
          <a:bodyPr/>
          <a:lstStyle/>
          <a:p>
            <a:r>
              <a:rPr lang="fr-FR" dirty="0"/>
              <a:t>Rotation des tuiles</a:t>
            </a: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1A66D84-F40E-9783-E682-1F22748B4066}"/>
              </a:ext>
            </a:extLst>
          </p:cNvPr>
          <p:cNvSpPr txBox="1">
            <a:spLocks/>
          </p:cNvSpPr>
          <p:nvPr/>
        </p:nvSpPr>
        <p:spPr>
          <a:xfrm>
            <a:off x="1632204" y="2832569"/>
            <a:ext cx="3621024" cy="2911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i="0" dirty="0">
              <a:effectLst/>
              <a:latin typeface="Söhne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639381-EB59-F1B3-4771-D28B0E8A4DFD}"/>
              </a:ext>
            </a:extLst>
          </p:cNvPr>
          <p:cNvCxnSpPr>
            <a:cxnSpLocks/>
          </p:cNvCxnSpPr>
          <p:nvPr/>
        </p:nvCxnSpPr>
        <p:spPr>
          <a:xfrm>
            <a:off x="1706822" y="2366398"/>
            <a:ext cx="2356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617E7F-5442-265A-1926-D96AB2F4F4AD}"/>
              </a:ext>
            </a:extLst>
          </p:cNvPr>
          <p:cNvSpPr txBox="1"/>
          <p:nvPr/>
        </p:nvSpPr>
        <p:spPr>
          <a:xfrm>
            <a:off x="1545336" y="2754558"/>
            <a:ext cx="61031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Söhne"/>
              </a:rPr>
              <a:t>Complexité de l’implémentation</a:t>
            </a:r>
            <a:endParaRPr lang="fr-FR" dirty="0">
              <a:solidFill>
                <a:schemeClr val="bg1"/>
              </a:solidFill>
              <a:latin typeface="Söhne"/>
            </a:endParaRPr>
          </a:p>
          <a:p>
            <a:endParaRPr lang="fr-FR" b="0" i="0" dirty="0">
              <a:solidFill>
                <a:schemeClr val="bg1"/>
              </a:solidFill>
              <a:effectLst/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Mise en place un système qui permet aux joueurs de visualiser et de sélectionner différentes orientations, tout en s'assurant que les règles du jeu sont respectées.</a:t>
            </a:r>
          </a:p>
        </p:txBody>
      </p:sp>
    </p:spTree>
    <p:extLst>
      <p:ext uri="{BB962C8B-B14F-4D97-AF65-F5344CB8AC3E}">
        <p14:creationId xmlns:p14="http://schemas.microsoft.com/office/powerpoint/2010/main" val="137690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1186</TotalTime>
  <Words>465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Segoe UI Light</vt:lpstr>
      <vt:lpstr>Söhne</vt:lpstr>
      <vt:lpstr>Tw Cen MT</vt:lpstr>
      <vt:lpstr>Office Theme</vt:lpstr>
      <vt:lpstr>   2Ccpp Laying Grass </vt:lpstr>
      <vt:lpstr>sommaire</vt:lpstr>
      <vt:lpstr>INTRODUCTION</vt:lpstr>
      <vt:lpstr>CAHIER DES CHARGES</vt:lpstr>
      <vt:lpstr>Présentation des règles</vt:lpstr>
      <vt:lpstr>Présentation des règles</vt:lpstr>
      <vt:lpstr>Diagramme de classes</vt:lpstr>
      <vt:lpstr>CHOIX TECHNIQUES</vt:lpstr>
      <vt:lpstr>Difficultés rencontrées</vt:lpstr>
      <vt:lpstr>Axes d’améliorations</vt:lpstr>
      <vt:lpstr>Présentation de notre travail</vt:lpstr>
      <vt:lpstr>CONCLUSION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Javascript: puissance4</dc:title>
  <dc:creator>Melvin Cureau</dc:creator>
  <cp:lastModifiedBy>Melvin Cureau</cp:lastModifiedBy>
  <cp:revision>89</cp:revision>
  <dcterms:created xsi:type="dcterms:W3CDTF">2022-12-13T17:03:07Z</dcterms:created>
  <dcterms:modified xsi:type="dcterms:W3CDTF">2023-12-01T12:57:30Z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