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2" r:id="rId1"/>
  </p:sldMasterIdLst>
  <p:sldIdLst>
    <p:sldId id="256" r:id="rId2"/>
    <p:sldId id="257" r:id="rId3"/>
    <p:sldId id="259" r:id="rId4"/>
    <p:sldId id="260" r:id="rId5"/>
    <p:sldId id="262" r:id="rId6"/>
    <p:sldId id="263" r:id="rId7"/>
    <p:sldId id="264" r:id="rId8"/>
    <p:sldId id="265" r:id="rId9"/>
    <p:sldId id="267" r:id="rId10"/>
    <p:sldId id="268"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lvin Joshua" userId="3c8dce78ae24e757" providerId="LiveId" clId="{CA666EE1-222A-4919-9115-EE3E0D973016}"/>
    <pc:docChg chg="modSld">
      <pc:chgData name="Melvin Joshua" userId="3c8dce78ae24e757" providerId="LiveId" clId="{CA666EE1-222A-4919-9115-EE3E0D973016}" dt="2025-03-30T21:52:33.966" v="2" actId="1076"/>
      <pc:docMkLst>
        <pc:docMk/>
      </pc:docMkLst>
      <pc:sldChg chg="modSp mod">
        <pc:chgData name="Melvin Joshua" userId="3c8dce78ae24e757" providerId="LiveId" clId="{CA666EE1-222A-4919-9115-EE3E0D973016}" dt="2025-03-30T21:52:25.257" v="1" actId="1076"/>
        <pc:sldMkLst>
          <pc:docMk/>
          <pc:sldMk cId="1903048069" sldId="265"/>
        </pc:sldMkLst>
        <pc:picChg chg="mod">
          <ac:chgData name="Melvin Joshua" userId="3c8dce78ae24e757" providerId="LiveId" clId="{CA666EE1-222A-4919-9115-EE3E0D973016}" dt="2025-03-30T21:52:25.257" v="1" actId="1076"/>
          <ac:picMkLst>
            <pc:docMk/>
            <pc:sldMk cId="1903048069" sldId="265"/>
            <ac:picMk id="10" creationId="{F9B84446-4FB4-409D-A1EB-7743FEE73106}"/>
          </ac:picMkLst>
        </pc:picChg>
      </pc:sldChg>
      <pc:sldChg chg="modSp mod">
        <pc:chgData name="Melvin Joshua" userId="3c8dce78ae24e757" providerId="LiveId" clId="{CA666EE1-222A-4919-9115-EE3E0D973016}" dt="2025-03-30T21:52:33.966" v="2" actId="1076"/>
        <pc:sldMkLst>
          <pc:docMk/>
          <pc:sldMk cId="2420876218" sldId="267"/>
        </pc:sldMkLst>
        <pc:picChg chg="mod">
          <ac:chgData name="Melvin Joshua" userId="3c8dce78ae24e757" providerId="LiveId" clId="{CA666EE1-222A-4919-9115-EE3E0D973016}" dt="2025-03-30T21:52:33.966" v="2" actId="1076"/>
          <ac:picMkLst>
            <pc:docMk/>
            <pc:sldMk cId="2420876218" sldId="267"/>
            <ac:picMk id="4" creationId="{E845F2E4-7ECF-4726-94EA-8727A69E6C48}"/>
          </ac:picMkLst>
        </pc:picChg>
      </pc:sldChg>
    </pc:docChg>
  </pc:docChgLst>
  <pc:docChgLst>
    <pc:chgData name="Melvin Joshua" userId="3c8dce78ae24e757" providerId="LiveId" clId="{0C8B82C6-8AB3-42A8-A6CE-E819A60E72EE}"/>
    <pc:docChg chg="custSel modSld">
      <pc:chgData name="Melvin Joshua" userId="3c8dce78ae24e757" providerId="LiveId" clId="{0C8B82C6-8AB3-42A8-A6CE-E819A60E72EE}" dt="2025-04-28T11:16:03.030" v="4" actId="113"/>
      <pc:docMkLst>
        <pc:docMk/>
      </pc:docMkLst>
      <pc:sldChg chg="modSp mod">
        <pc:chgData name="Melvin Joshua" userId="3c8dce78ae24e757" providerId="LiveId" clId="{0C8B82C6-8AB3-42A8-A6CE-E819A60E72EE}" dt="2025-04-28T11:16:03.030" v="4" actId="113"/>
        <pc:sldMkLst>
          <pc:docMk/>
          <pc:sldMk cId="1858451576" sldId="256"/>
        </pc:sldMkLst>
        <pc:spChg chg="mod">
          <ac:chgData name="Melvin Joshua" userId="3c8dce78ae24e757" providerId="LiveId" clId="{0C8B82C6-8AB3-42A8-A6CE-E819A60E72EE}" dt="2025-04-28T11:16:03.030" v="4" actId="113"/>
          <ac:spMkLst>
            <pc:docMk/>
            <pc:sldMk cId="1858451576" sldId="256"/>
            <ac:spMk id="3" creationId="{7F6F1F20-470C-4830-98CD-4A02B352F8C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5722B0-A928-40C1-BCAC-DFA29AC4C133}" type="datetimeFigureOut">
              <a:rPr lang="en-IN" smtClean="0"/>
              <a:t>28-04-2025</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7C564B12-EDAB-42C0-8D30-D74F30A6BBA1}" type="slidenum">
              <a:rPr lang="en-IN" smtClean="0"/>
              <a:t>‹#›</a:t>
            </a:fld>
            <a:endParaRPr lang="en-IN"/>
          </a:p>
        </p:txBody>
      </p:sp>
    </p:spTree>
    <p:extLst>
      <p:ext uri="{BB962C8B-B14F-4D97-AF65-F5344CB8AC3E}">
        <p14:creationId xmlns:p14="http://schemas.microsoft.com/office/powerpoint/2010/main" val="2023186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722B0-A928-40C1-BCAC-DFA29AC4C133}"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64B12-EDAB-42C0-8D30-D74F30A6BBA1}" type="slidenum">
              <a:rPr lang="en-IN" smtClean="0"/>
              <a:t>‹#›</a:t>
            </a:fld>
            <a:endParaRPr lang="en-IN"/>
          </a:p>
        </p:txBody>
      </p:sp>
    </p:spTree>
    <p:extLst>
      <p:ext uri="{BB962C8B-B14F-4D97-AF65-F5344CB8AC3E}">
        <p14:creationId xmlns:p14="http://schemas.microsoft.com/office/powerpoint/2010/main" val="141195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722B0-A928-40C1-BCAC-DFA29AC4C133}"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64B12-EDAB-42C0-8D30-D74F30A6BBA1}" type="slidenum">
              <a:rPr lang="en-IN" smtClean="0"/>
              <a:t>‹#›</a:t>
            </a:fld>
            <a:endParaRPr lang="en-IN"/>
          </a:p>
        </p:txBody>
      </p:sp>
    </p:spTree>
    <p:extLst>
      <p:ext uri="{BB962C8B-B14F-4D97-AF65-F5344CB8AC3E}">
        <p14:creationId xmlns:p14="http://schemas.microsoft.com/office/powerpoint/2010/main" val="2882575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5722B0-A928-40C1-BCAC-DFA29AC4C133}"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64B12-EDAB-42C0-8D30-D74F30A6BBA1}" type="slidenum">
              <a:rPr lang="en-IN" smtClean="0"/>
              <a:t>‹#›</a:t>
            </a:fld>
            <a:endParaRPr lang="en-IN"/>
          </a:p>
        </p:txBody>
      </p:sp>
    </p:spTree>
    <p:extLst>
      <p:ext uri="{BB962C8B-B14F-4D97-AF65-F5344CB8AC3E}">
        <p14:creationId xmlns:p14="http://schemas.microsoft.com/office/powerpoint/2010/main" val="903832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5722B0-A928-40C1-BCAC-DFA29AC4C133}" type="datetimeFigureOut">
              <a:rPr lang="en-IN" smtClean="0"/>
              <a:t>28-04-2025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564B12-EDAB-42C0-8D30-D74F30A6BBA1}" type="slidenum">
              <a:rPr lang="en-IN" smtClean="0"/>
              <a:t>‹#›</a:t>
            </a:fld>
            <a:endParaRPr lang="en-IN"/>
          </a:p>
        </p:txBody>
      </p:sp>
    </p:spTree>
    <p:extLst>
      <p:ext uri="{BB962C8B-B14F-4D97-AF65-F5344CB8AC3E}">
        <p14:creationId xmlns:p14="http://schemas.microsoft.com/office/powerpoint/2010/main" val="3916931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5722B0-A928-40C1-BCAC-DFA29AC4C133}"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564B12-EDAB-42C0-8D30-D74F30A6BBA1}" type="slidenum">
              <a:rPr lang="en-IN" smtClean="0"/>
              <a:t>‹#›</a:t>
            </a:fld>
            <a:endParaRPr lang="en-IN"/>
          </a:p>
        </p:txBody>
      </p:sp>
    </p:spTree>
    <p:extLst>
      <p:ext uri="{BB962C8B-B14F-4D97-AF65-F5344CB8AC3E}">
        <p14:creationId xmlns:p14="http://schemas.microsoft.com/office/powerpoint/2010/main" val="3005591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5722B0-A928-40C1-BCAC-DFA29AC4C133}" type="datetimeFigureOut">
              <a:rPr lang="en-IN" smtClean="0"/>
              <a:t>28-04-2025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564B12-EDAB-42C0-8D30-D74F30A6BBA1}" type="slidenum">
              <a:rPr lang="en-IN" smtClean="0"/>
              <a:t>‹#›</a:t>
            </a:fld>
            <a:endParaRPr lang="en-IN"/>
          </a:p>
        </p:txBody>
      </p:sp>
    </p:spTree>
    <p:extLst>
      <p:ext uri="{BB962C8B-B14F-4D97-AF65-F5344CB8AC3E}">
        <p14:creationId xmlns:p14="http://schemas.microsoft.com/office/powerpoint/2010/main" val="1249636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5722B0-A928-40C1-BCAC-DFA29AC4C133}" type="datetimeFigureOut">
              <a:rPr lang="en-IN" smtClean="0"/>
              <a:t>28-04-2025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C564B12-EDAB-42C0-8D30-D74F30A6BBA1}" type="slidenum">
              <a:rPr lang="en-IN" smtClean="0"/>
              <a:t>‹#›</a:t>
            </a:fld>
            <a:endParaRPr lang="en-IN"/>
          </a:p>
        </p:txBody>
      </p:sp>
    </p:spTree>
    <p:extLst>
      <p:ext uri="{BB962C8B-B14F-4D97-AF65-F5344CB8AC3E}">
        <p14:creationId xmlns:p14="http://schemas.microsoft.com/office/powerpoint/2010/main" val="1713888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5722B0-A928-40C1-BCAC-DFA29AC4C133}" type="datetimeFigureOut">
              <a:rPr lang="en-IN" smtClean="0"/>
              <a:t>28-04-2025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C564B12-EDAB-42C0-8D30-D74F30A6BBA1}" type="slidenum">
              <a:rPr lang="en-IN" smtClean="0"/>
              <a:t>‹#›</a:t>
            </a:fld>
            <a:endParaRPr lang="en-IN"/>
          </a:p>
        </p:txBody>
      </p:sp>
    </p:spTree>
    <p:extLst>
      <p:ext uri="{BB962C8B-B14F-4D97-AF65-F5344CB8AC3E}">
        <p14:creationId xmlns:p14="http://schemas.microsoft.com/office/powerpoint/2010/main" val="1832904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5722B0-A928-40C1-BCAC-DFA29AC4C133}" type="datetimeFigureOut">
              <a:rPr lang="en-IN" smtClean="0"/>
              <a:t>28-04-2025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564B12-EDAB-42C0-8D30-D74F30A6BBA1}" type="slidenum">
              <a:rPr lang="en-IN" smtClean="0"/>
              <a:t>‹#›</a:t>
            </a:fld>
            <a:endParaRPr lang="en-IN"/>
          </a:p>
        </p:txBody>
      </p:sp>
    </p:spTree>
    <p:extLst>
      <p:ext uri="{BB962C8B-B14F-4D97-AF65-F5344CB8AC3E}">
        <p14:creationId xmlns:p14="http://schemas.microsoft.com/office/powerpoint/2010/main" val="2167206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15722B0-A928-40C1-BCAC-DFA29AC4C133}" type="datetimeFigureOut">
              <a:rPr lang="en-IN" smtClean="0"/>
              <a:t>28-04-2025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C564B12-EDAB-42C0-8D30-D74F30A6BBA1}" type="slidenum">
              <a:rPr lang="en-IN" smtClean="0"/>
              <a:t>‹#›</a:t>
            </a:fld>
            <a:endParaRPr lang="en-IN"/>
          </a:p>
        </p:txBody>
      </p:sp>
    </p:spTree>
    <p:extLst>
      <p:ext uri="{BB962C8B-B14F-4D97-AF65-F5344CB8AC3E}">
        <p14:creationId xmlns:p14="http://schemas.microsoft.com/office/powerpoint/2010/main" val="145131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15722B0-A928-40C1-BCAC-DFA29AC4C133}" type="datetimeFigureOut">
              <a:rPr lang="en-IN" smtClean="0"/>
              <a:t>28-04-2025</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C564B12-EDAB-42C0-8D30-D74F30A6BBA1}"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373734"/>
      </p:ext>
    </p:extLst>
  </p:cSld>
  <p:clrMap bg1="dk1" tx1="lt1" bg2="dk2" tx2="lt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 id="2147483950" r:id="rId8"/>
    <p:sldLayoutId id="2147483951" r:id="rId9"/>
    <p:sldLayoutId id="2147483952" r:id="rId10"/>
    <p:sldLayoutId id="214748395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AA21D-143C-4878-B5F4-8E6A4BAC0283}"/>
              </a:ext>
            </a:extLst>
          </p:cNvPr>
          <p:cNvSpPr>
            <a:spLocks noGrp="1"/>
          </p:cNvSpPr>
          <p:nvPr>
            <p:ph type="ctrTitle"/>
          </p:nvPr>
        </p:nvSpPr>
        <p:spPr>
          <a:xfrm>
            <a:off x="1146051" y="1972235"/>
            <a:ext cx="9899897" cy="1671111"/>
          </a:xfrm>
        </p:spPr>
        <p:txBody>
          <a:bodyPr>
            <a:normAutofit/>
          </a:bodyPr>
          <a:lstStyle/>
          <a:p>
            <a:r>
              <a:rPr lang="en-IN" sz="5400" dirty="0"/>
              <a:t>Liver Disease Prediction</a:t>
            </a:r>
          </a:p>
        </p:txBody>
      </p:sp>
      <p:sp>
        <p:nvSpPr>
          <p:cNvPr id="3" name="Subtitle 2">
            <a:extLst>
              <a:ext uri="{FF2B5EF4-FFF2-40B4-BE49-F238E27FC236}">
                <a16:creationId xmlns:a16="http://schemas.microsoft.com/office/drawing/2014/main" id="{7F6F1F20-470C-4830-98CD-4A02B352F8CA}"/>
              </a:ext>
            </a:extLst>
          </p:cNvPr>
          <p:cNvSpPr>
            <a:spLocks noGrp="1"/>
          </p:cNvSpPr>
          <p:nvPr>
            <p:ph type="subTitle" idx="1"/>
          </p:nvPr>
        </p:nvSpPr>
        <p:spPr/>
        <p:txBody>
          <a:bodyPr>
            <a:normAutofit/>
          </a:bodyPr>
          <a:lstStyle/>
          <a:p>
            <a:pPr algn="ctr"/>
            <a:r>
              <a:rPr lang="en-IN" sz="2400" dirty="0"/>
              <a:t>Melvin Joshua </a:t>
            </a:r>
          </a:p>
        </p:txBody>
      </p:sp>
    </p:spTree>
    <p:extLst>
      <p:ext uri="{BB962C8B-B14F-4D97-AF65-F5344CB8AC3E}">
        <p14:creationId xmlns:p14="http://schemas.microsoft.com/office/powerpoint/2010/main" val="185845157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ACF3C-0017-4359-B6F9-2CCDD3DE05E7}"/>
              </a:ext>
            </a:extLst>
          </p:cNvPr>
          <p:cNvSpPr>
            <a:spLocks noGrp="1"/>
          </p:cNvSpPr>
          <p:nvPr>
            <p:ph type="title"/>
          </p:nvPr>
        </p:nvSpPr>
        <p:spPr/>
        <p:txBody>
          <a:bodyPr/>
          <a:lstStyle/>
          <a:p>
            <a:r>
              <a:rPr lang="en-IN" dirty="0"/>
              <a:t>Hyperparameter Tuning</a:t>
            </a:r>
          </a:p>
        </p:txBody>
      </p:sp>
      <p:sp>
        <p:nvSpPr>
          <p:cNvPr id="3" name="Content Placeholder 2">
            <a:extLst>
              <a:ext uri="{FF2B5EF4-FFF2-40B4-BE49-F238E27FC236}">
                <a16:creationId xmlns:a16="http://schemas.microsoft.com/office/drawing/2014/main" id="{029B6109-2C5D-4945-8F1E-18B23D864919}"/>
              </a:ext>
            </a:extLst>
          </p:cNvPr>
          <p:cNvSpPr>
            <a:spLocks noGrp="1"/>
          </p:cNvSpPr>
          <p:nvPr>
            <p:ph idx="1"/>
          </p:nvPr>
        </p:nvSpPr>
        <p:spPr/>
        <p:txBody>
          <a:bodyPr/>
          <a:lstStyle/>
          <a:p>
            <a:r>
              <a:rPr lang="en-GB" dirty="0"/>
              <a:t>Decision Tree seems to be overfitting and Random Forest is on the verge of overfitting. </a:t>
            </a:r>
          </a:p>
          <a:p>
            <a:r>
              <a:rPr lang="en-GB" dirty="0"/>
              <a:t>The following hyperparameters of the models are tuned to fix this issue:</a:t>
            </a:r>
            <a:br>
              <a:rPr lang="en-GB" dirty="0"/>
            </a:br>
            <a:r>
              <a:rPr lang="en-GB" dirty="0"/>
              <a:t>1. Decision Tree: Limiting max_depths and splits.</a:t>
            </a:r>
            <a:br>
              <a:rPr lang="en-GB" dirty="0"/>
            </a:br>
            <a:r>
              <a:rPr lang="en-IN" dirty="0"/>
              <a:t>2. Random Forest: Limiting </a:t>
            </a:r>
            <a:r>
              <a:rPr lang="en-IN" dirty="0" err="1"/>
              <a:t>max_depths</a:t>
            </a:r>
            <a:r>
              <a:rPr lang="en-IN" dirty="0"/>
              <a:t>, splits and adding number of trees.</a:t>
            </a:r>
          </a:p>
          <a:p>
            <a:r>
              <a:rPr lang="en-GB" dirty="0"/>
              <a:t>None of the models now overfit.</a:t>
            </a:r>
          </a:p>
        </p:txBody>
      </p:sp>
    </p:spTree>
    <p:extLst>
      <p:ext uri="{BB962C8B-B14F-4D97-AF65-F5344CB8AC3E}">
        <p14:creationId xmlns:p14="http://schemas.microsoft.com/office/powerpoint/2010/main" val="410520338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E0D50-C3AD-4AB1-A27B-0DD96BDBDFA5}"/>
              </a:ext>
            </a:extLst>
          </p:cNvPr>
          <p:cNvSpPr>
            <a:spLocks noGrp="1"/>
          </p:cNvSpPr>
          <p:nvPr>
            <p:ph type="title"/>
          </p:nvPr>
        </p:nvSpPr>
        <p:spPr/>
        <p:txBody>
          <a:bodyPr>
            <a:normAutofit/>
          </a:bodyPr>
          <a:lstStyle/>
          <a:p>
            <a:r>
              <a:rPr lang="en-IN" sz="2800" dirty="0"/>
              <a:t>Logistic Regression with Weight of Evidence</a:t>
            </a:r>
          </a:p>
        </p:txBody>
      </p:sp>
      <p:sp>
        <p:nvSpPr>
          <p:cNvPr id="3" name="Content Placeholder 2">
            <a:extLst>
              <a:ext uri="{FF2B5EF4-FFF2-40B4-BE49-F238E27FC236}">
                <a16:creationId xmlns:a16="http://schemas.microsoft.com/office/drawing/2014/main" id="{58147E82-6EE5-4C5C-9DA4-6E1105880A00}"/>
              </a:ext>
            </a:extLst>
          </p:cNvPr>
          <p:cNvSpPr>
            <a:spLocks noGrp="1"/>
          </p:cNvSpPr>
          <p:nvPr>
            <p:ph idx="1"/>
          </p:nvPr>
        </p:nvSpPr>
        <p:spPr/>
        <p:txBody>
          <a:bodyPr/>
          <a:lstStyle/>
          <a:p>
            <a:r>
              <a:rPr lang="en-IN" dirty="0"/>
              <a:t>After replacing the categories with their corresponding WoE values and scaling the numeric features, we get the following dataset for modelling:</a:t>
            </a:r>
            <a:br>
              <a:rPr lang="en-IN" dirty="0"/>
            </a:br>
            <a:endParaRPr lang="en-IN" dirty="0"/>
          </a:p>
        </p:txBody>
      </p:sp>
      <p:pic>
        <p:nvPicPr>
          <p:cNvPr id="5" name="Picture 4">
            <a:extLst>
              <a:ext uri="{FF2B5EF4-FFF2-40B4-BE49-F238E27FC236}">
                <a16:creationId xmlns:a16="http://schemas.microsoft.com/office/drawing/2014/main" id="{0F40CA34-7AF1-4707-B7BE-19DDB5A961BC}"/>
              </a:ext>
            </a:extLst>
          </p:cNvPr>
          <p:cNvPicPr>
            <a:picLocks noChangeAspect="1"/>
          </p:cNvPicPr>
          <p:nvPr/>
        </p:nvPicPr>
        <p:blipFill>
          <a:blip r:embed="rId2"/>
          <a:stretch>
            <a:fillRect/>
          </a:stretch>
        </p:blipFill>
        <p:spPr>
          <a:xfrm>
            <a:off x="1268311" y="2967541"/>
            <a:ext cx="9655377" cy="1546994"/>
          </a:xfrm>
          <a:prstGeom prst="rect">
            <a:avLst/>
          </a:prstGeom>
        </p:spPr>
      </p:pic>
    </p:spTree>
    <p:extLst>
      <p:ext uri="{BB962C8B-B14F-4D97-AF65-F5344CB8AC3E}">
        <p14:creationId xmlns:p14="http://schemas.microsoft.com/office/powerpoint/2010/main" val="3473523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EBA3-A11A-4E01-9A0E-5A3D645EDBCE}"/>
              </a:ext>
            </a:extLst>
          </p:cNvPr>
          <p:cNvSpPr>
            <a:spLocks noGrp="1"/>
          </p:cNvSpPr>
          <p:nvPr>
            <p:ph type="title"/>
          </p:nvPr>
        </p:nvSpPr>
        <p:spPr/>
        <p:txBody>
          <a:bodyPr>
            <a:normAutofit/>
          </a:bodyPr>
          <a:lstStyle/>
          <a:p>
            <a:r>
              <a:rPr lang="en-IN" sz="2800" dirty="0"/>
              <a:t>Logistic Regression with Weight of Evidence</a:t>
            </a:r>
          </a:p>
        </p:txBody>
      </p:sp>
      <p:sp>
        <p:nvSpPr>
          <p:cNvPr id="3" name="Content Placeholder 2">
            <a:extLst>
              <a:ext uri="{FF2B5EF4-FFF2-40B4-BE49-F238E27FC236}">
                <a16:creationId xmlns:a16="http://schemas.microsoft.com/office/drawing/2014/main" id="{FD3F4B26-BDAF-49F3-9CA5-86174B353153}"/>
              </a:ext>
            </a:extLst>
          </p:cNvPr>
          <p:cNvSpPr>
            <a:spLocks noGrp="1"/>
          </p:cNvSpPr>
          <p:nvPr>
            <p:ph idx="1"/>
          </p:nvPr>
        </p:nvSpPr>
        <p:spPr>
          <a:xfrm>
            <a:off x="1451579" y="2015732"/>
            <a:ext cx="4572703" cy="3450613"/>
          </a:xfrm>
        </p:spPr>
        <p:txBody>
          <a:bodyPr/>
          <a:lstStyle/>
          <a:p>
            <a:pPr marL="0" indent="0">
              <a:buNone/>
            </a:pPr>
            <a:r>
              <a:rPr lang="en-GB" dirty="0"/>
              <a:t>The F1-score for this model is 0.82, showing a 1% improvement compared to the previous Logistic Regression model without Weight of Evidence (WoE). This difference could change further as more data is collected.</a:t>
            </a:r>
            <a:endParaRPr lang="en-IN" dirty="0"/>
          </a:p>
        </p:txBody>
      </p:sp>
      <p:pic>
        <p:nvPicPr>
          <p:cNvPr id="7170" name="Picture 2">
            <a:extLst>
              <a:ext uri="{FF2B5EF4-FFF2-40B4-BE49-F238E27FC236}">
                <a16:creationId xmlns:a16="http://schemas.microsoft.com/office/drawing/2014/main" id="{75BDF6A1-33E0-4684-83CB-5AE599DF5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15732"/>
            <a:ext cx="4572702" cy="3619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02941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A047C-4D42-4C6C-9AF0-A2025FFCCDD1}"/>
              </a:ext>
            </a:extLst>
          </p:cNvPr>
          <p:cNvSpPr>
            <a:spLocks noGrp="1"/>
          </p:cNvSpPr>
          <p:nvPr>
            <p:ph type="title"/>
          </p:nvPr>
        </p:nvSpPr>
        <p:spPr/>
        <p:txBody>
          <a:bodyPr/>
          <a:lstStyle/>
          <a:p>
            <a:r>
              <a:rPr lang="en-IN" dirty="0"/>
              <a:t>Logistic Regression Using Decision Tree Segments as Inputs</a:t>
            </a:r>
          </a:p>
        </p:txBody>
      </p:sp>
      <p:sp>
        <p:nvSpPr>
          <p:cNvPr id="3" name="Content Placeholder 2">
            <a:extLst>
              <a:ext uri="{FF2B5EF4-FFF2-40B4-BE49-F238E27FC236}">
                <a16:creationId xmlns:a16="http://schemas.microsoft.com/office/drawing/2014/main" id="{21115FDC-A98C-4A88-BB23-19291FAB0830}"/>
              </a:ext>
            </a:extLst>
          </p:cNvPr>
          <p:cNvSpPr>
            <a:spLocks noGrp="1"/>
          </p:cNvSpPr>
          <p:nvPr>
            <p:ph idx="1"/>
          </p:nvPr>
        </p:nvSpPr>
        <p:spPr/>
        <p:txBody>
          <a:bodyPr/>
          <a:lstStyle/>
          <a:p>
            <a:r>
              <a:rPr lang="en-IN" dirty="0"/>
              <a:t>Segments from Decision Tree are used as inputs in Logistic Regression to boost the accuracy of the model.</a:t>
            </a:r>
          </a:p>
          <a:p>
            <a:r>
              <a:rPr lang="en-IN" dirty="0"/>
              <a:t>A trial modelling has been done, which resulted in 89% Train Accuracy and 88% Test Accuracy, which is a huge difference compared to the regular Logistic Regression and Decision Tree models, which individually resulted in 81% and 83% Accuracy respectively.</a:t>
            </a:r>
          </a:p>
          <a:p>
            <a:endParaRPr lang="en-IN" dirty="0"/>
          </a:p>
        </p:txBody>
      </p:sp>
    </p:spTree>
    <p:extLst>
      <p:ext uri="{BB962C8B-B14F-4D97-AF65-F5344CB8AC3E}">
        <p14:creationId xmlns:p14="http://schemas.microsoft.com/office/powerpoint/2010/main" val="1920496147"/>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09BFD-9F23-421B-8088-D89990E27567}"/>
              </a:ext>
            </a:extLst>
          </p:cNvPr>
          <p:cNvSpPr>
            <a:spLocks noGrp="1"/>
          </p:cNvSpPr>
          <p:nvPr>
            <p:ph type="title"/>
          </p:nvPr>
        </p:nvSpPr>
        <p:spPr>
          <a:xfrm>
            <a:off x="1450391" y="658446"/>
            <a:ext cx="9291215" cy="1049235"/>
          </a:xfrm>
        </p:spPr>
        <p:txBody>
          <a:bodyPr/>
          <a:lstStyle/>
          <a:p>
            <a:r>
              <a:rPr lang="en-IN" dirty="0"/>
              <a:t>Model Deployment</a:t>
            </a:r>
          </a:p>
        </p:txBody>
      </p:sp>
      <p:pic>
        <p:nvPicPr>
          <p:cNvPr id="5" name="Content Placeholder 4">
            <a:extLst>
              <a:ext uri="{FF2B5EF4-FFF2-40B4-BE49-F238E27FC236}">
                <a16:creationId xmlns:a16="http://schemas.microsoft.com/office/drawing/2014/main" id="{F8196833-E4E2-4265-8979-CD52FFEBF956}"/>
              </a:ext>
            </a:extLst>
          </p:cNvPr>
          <p:cNvPicPr>
            <a:picLocks noGrp="1" noChangeAspect="1"/>
          </p:cNvPicPr>
          <p:nvPr>
            <p:ph idx="1"/>
          </p:nvPr>
        </p:nvPicPr>
        <p:blipFill>
          <a:blip r:embed="rId2"/>
          <a:stretch>
            <a:fillRect/>
          </a:stretch>
        </p:blipFill>
        <p:spPr>
          <a:xfrm>
            <a:off x="1061369" y="1479388"/>
            <a:ext cx="10069261" cy="4580753"/>
          </a:xfrm>
        </p:spPr>
      </p:pic>
    </p:spTree>
    <p:extLst>
      <p:ext uri="{BB962C8B-B14F-4D97-AF65-F5344CB8AC3E}">
        <p14:creationId xmlns:p14="http://schemas.microsoft.com/office/powerpoint/2010/main" val="1731768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EDA14-6E2E-47C3-AC6C-5C104D7562EA}"/>
              </a:ext>
            </a:extLst>
          </p:cNvPr>
          <p:cNvSpPr>
            <a:spLocks noGrp="1"/>
          </p:cNvSpPr>
          <p:nvPr>
            <p:ph type="title"/>
          </p:nvPr>
        </p:nvSpPr>
        <p:spPr/>
        <p:txBody>
          <a:bodyPr/>
          <a:lstStyle/>
          <a:p>
            <a:r>
              <a:rPr lang="en-IN" dirty="0"/>
              <a:t>Project Abstract</a:t>
            </a:r>
          </a:p>
        </p:txBody>
      </p:sp>
      <p:sp>
        <p:nvSpPr>
          <p:cNvPr id="3" name="Content Placeholder 2">
            <a:extLst>
              <a:ext uri="{FF2B5EF4-FFF2-40B4-BE49-F238E27FC236}">
                <a16:creationId xmlns:a16="http://schemas.microsoft.com/office/drawing/2014/main" id="{97481FC8-15D5-4DA7-97D9-5BDAC232CA38}"/>
              </a:ext>
            </a:extLst>
          </p:cNvPr>
          <p:cNvSpPr>
            <a:spLocks noGrp="1"/>
          </p:cNvSpPr>
          <p:nvPr>
            <p:ph idx="1"/>
          </p:nvPr>
        </p:nvSpPr>
        <p:spPr>
          <a:xfrm>
            <a:off x="1451579" y="2015732"/>
            <a:ext cx="9291215" cy="3793397"/>
          </a:xfrm>
        </p:spPr>
        <p:txBody>
          <a:bodyPr>
            <a:normAutofit lnSpcReduction="10000"/>
          </a:bodyPr>
          <a:lstStyle/>
          <a:p>
            <a:pPr marL="0" indent="0" algn="just">
              <a:buNone/>
            </a:pPr>
            <a:r>
              <a:rPr lang="en-GB" dirty="0"/>
              <a:t>This project focuses on predicting liver disease using a dataset of 1700 records. Through exploratory data analysis (EDA), key risk factors such as BMI, alcohol consumption, and liver function tests were identified. Various machine learning models, including Logistic Regression, Decision Tree, Random Forest, Support Vector Classifier, and Naive Bayes, were trained and evaluated using ROC curves. Model calibration was performed on the Decision Tree, and hyperparameters were fine-tuned for both Decision Tree and Random Forest to address overfitting. Among the models tested, Random Forest achieved the highest accuracy, offering valuable insights for early detection and potential prevention of liver disease. The tool used for modelling is the programming language, Python.</a:t>
            </a:r>
          </a:p>
          <a:p>
            <a:endParaRPr lang="en-GB" dirty="0"/>
          </a:p>
          <a:p>
            <a:endParaRPr lang="en-IN" dirty="0"/>
          </a:p>
        </p:txBody>
      </p:sp>
    </p:spTree>
    <p:extLst>
      <p:ext uri="{BB962C8B-B14F-4D97-AF65-F5344CB8AC3E}">
        <p14:creationId xmlns:p14="http://schemas.microsoft.com/office/powerpoint/2010/main" val="237975529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E89A8-B9F6-4011-AC42-21C2D6D53D4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1690253B-097E-462B-8B11-C54D8B41EF5E}"/>
              </a:ext>
            </a:extLst>
          </p:cNvPr>
          <p:cNvSpPr>
            <a:spLocks noGrp="1"/>
          </p:cNvSpPr>
          <p:nvPr>
            <p:ph idx="1"/>
          </p:nvPr>
        </p:nvSpPr>
        <p:spPr/>
        <p:txBody>
          <a:bodyPr/>
          <a:lstStyle/>
          <a:p>
            <a:r>
              <a:rPr lang="en-IN" dirty="0"/>
              <a:t>In Healthcare, diagnosing a patient is the most important step because it provides a clear understanding of the patient’s medical condition.</a:t>
            </a:r>
          </a:p>
          <a:p>
            <a:r>
              <a:rPr lang="en-IN" dirty="0"/>
              <a:t>This helps in the </a:t>
            </a:r>
            <a:r>
              <a:rPr lang="en-GB" dirty="0"/>
              <a:t>development of an appropriate treatment plan, finding the right treatment to increase the chances of successful recovery or improvement in health.</a:t>
            </a:r>
          </a:p>
          <a:p>
            <a:r>
              <a:rPr lang="en-GB" dirty="0"/>
              <a:t>Misdiagnosis can lead to causing psychological stress and administering the wrong treatment may lead to severe consequences.</a:t>
            </a:r>
          </a:p>
          <a:p>
            <a:pPr marL="0" indent="0">
              <a:buNone/>
            </a:pPr>
            <a:endParaRPr lang="en-IN" dirty="0"/>
          </a:p>
          <a:p>
            <a:endParaRPr lang="en-IN" dirty="0"/>
          </a:p>
        </p:txBody>
      </p:sp>
    </p:spTree>
    <p:extLst>
      <p:ext uri="{BB962C8B-B14F-4D97-AF65-F5344CB8AC3E}">
        <p14:creationId xmlns:p14="http://schemas.microsoft.com/office/powerpoint/2010/main" val="233547094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05448-7D37-4E38-9B67-E38BFFAF3787}"/>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FD7127E9-7E43-439C-864B-57029464F82F}"/>
              </a:ext>
            </a:extLst>
          </p:cNvPr>
          <p:cNvSpPr>
            <a:spLocks noGrp="1"/>
          </p:cNvSpPr>
          <p:nvPr>
            <p:ph idx="1"/>
          </p:nvPr>
        </p:nvSpPr>
        <p:spPr/>
        <p:txBody>
          <a:bodyPr/>
          <a:lstStyle/>
          <a:p>
            <a:pPr marL="457200" indent="-457200">
              <a:buAutoNum type="arabicPeriod"/>
            </a:pPr>
            <a:r>
              <a:rPr lang="en-IN" dirty="0"/>
              <a:t>Find the significant factors in predicting the Liver Disease.</a:t>
            </a:r>
          </a:p>
          <a:p>
            <a:pPr marL="457200" indent="-457200">
              <a:buAutoNum type="arabicPeriod"/>
            </a:pPr>
            <a:r>
              <a:rPr lang="en-IN" dirty="0"/>
              <a:t>Find the best model for diagnosing the patients correctly.</a:t>
            </a:r>
          </a:p>
          <a:p>
            <a:endParaRPr lang="en-IN" dirty="0"/>
          </a:p>
        </p:txBody>
      </p:sp>
    </p:spTree>
    <p:extLst>
      <p:ext uri="{BB962C8B-B14F-4D97-AF65-F5344CB8AC3E}">
        <p14:creationId xmlns:p14="http://schemas.microsoft.com/office/powerpoint/2010/main" val="319585073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DC742-248B-4E1F-A9CC-D49767B93E26}"/>
              </a:ext>
            </a:extLst>
          </p:cNvPr>
          <p:cNvSpPr>
            <a:spLocks noGrp="1"/>
          </p:cNvSpPr>
          <p:nvPr>
            <p:ph type="title"/>
          </p:nvPr>
        </p:nvSpPr>
        <p:spPr/>
        <p:txBody>
          <a:bodyPr/>
          <a:lstStyle/>
          <a:p>
            <a:r>
              <a:rPr lang="en-IN" dirty="0"/>
              <a:t>Data </a:t>
            </a:r>
            <a:r>
              <a:rPr lang="en-IN" dirty="0" err="1"/>
              <a:t>DescriptIon</a:t>
            </a:r>
            <a:endParaRPr lang="en-IN" dirty="0"/>
          </a:p>
        </p:txBody>
      </p:sp>
      <p:sp>
        <p:nvSpPr>
          <p:cNvPr id="11" name="Content Placeholder 10">
            <a:extLst>
              <a:ext uri="{FF2B5EF4-FFF2-40B4-BE49-F238E27FC236}">
                <a16:creationId xmlns:a16="http://schemas.microsoft.com/office/drawing/2014/main" id="{C7D87249-C3DB-45D9-BF45-8E13A5083751}"/>
              </a:ext>
            </a:extLst>
          </p:cNvPr>
          <p:cNvSpPr>
            <a:spLocks noGrp="1"/>
          </p:cNvSpPr>
          <p:nvPr>
            <p:ph idx="1"/>
          </p:nvPr>
        </p:nvSpPr>
        <p:spPr>
          <a:xfrm>
            <a:off x="878394" y="3830148"/>
            <a:ext cx="10360945" cy="1817710"/>
          </a:xfrm>
        </p:spPr>
        <p:txBody>
          <a:bodyPr/>
          <a:lstStyle/>
          <a:p>
            <a:pPr marL="0" indent="0" algn="ctr">
              <a:buNone/>
            </a:pPr>
            <a:r>
              <a:rPr lang="en-IN" dirty="0"/>
              <a:t>This dataset has 1700 rows and 11 columns.</a:t>
            </a:r>
          </a:p>
          <a:p>
            <a:pPr marL="0" indent="0" algn="ctr">
              <a:buNone/>
            </a:pPr>
            <a:r>
              <a:rPr lang="en-IN" dirty="0"/>
              <a:t>There is neither a missing record nor a duplicated record.</a:t>
            </a:r>
          </a:p>
          <a:p>
            <a:pPr marL="0" indent="0" algn="ctr">
              <a:buNone/>
            </a:pPr>
            <a:r>
              <a:rPr lang="en-GB" dirty="0"/>
              <a:t>55% of patients are diagnosed as positive, and 45% as negative.</a:t>
            </a:r>
            <a:endParaRPr lang="en-IN" dirty="0"/>
          </a:p>
        </p:txBody>
      </p:sp>
      <p:pic>
        <p:nvPicPr>
          <p:cNvPr id="13" name="Content Placeholder 4">
            <a:extLst>
              <a:ext uri="{FF2B5EF4-FFF2-40B4-BE49-F238E27FC236}">
                <a16:creationId xmlns:a16="http://schemas.microsoft.com/office/drawing/2014/main" id="{967DBEC5-7961-4D13-BC69-C2BB738C5C03}"/>
              </a:ext>
            </a:extLst>
          </p:cNvPr>
          <p:cNvPicPr>
            <a:picLocks noChangeAspect="1"/>
          </p:cNvPicPr>
          <p:nvPr/>
        </p:nvPicPr>
        <p:blipFill>
          <a:blip r:embed="rId2"/>
          <a:stretch>
            <a:fillRect/>
          </a:stretch>
        </p:blipFill>
        <p:spPr>
          <a:xfrm>
            <a:off x="878394" y="1933096"/>
            <a:ext cx="10360945" cy="1817710"/>
          </a:xfrm>
          <a:prstGeom prst="rect">
            <a:avLst/>
          </a:prstGeom>
        </p:spPr>
      </p:pic>
    </p:spTree>
    <p:extLst>
      <p:ext uri="{BB962C8B-B14F-4D97-AF65-F5344CB8AC3E}">
        <p14:creationId xmlns:p14="http://schemas.microsoft.com/office/powerpoint/2010/main" val="280245906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2402-C4F5-4F6B-AC49-9288E8E25BFA}"/>
              </a:ext>
            </a:extLst>
          </p:cNvPr>
          <p:cNvSpPr>
            <a:spLocks noGrp="1"/>
          </p:cNvSpPr>
          <p:nvPr>
            <p:ph type="title"/>
          </p:nvPr>
        </p:nvSpPr>
        <p:spPr>
          <a:xfrm>
            <a:off x="1450392" y="594892"/>
            <a:ext cx="9291215" cy="1049235"/>
          </a:xfrm>
        </p:spPr>
        <p:txBody>
          <a:bodyPr/>
          <a:lstStyle/>
          <a:p>
            <a:r>
              <a:rPr lang="en-IN"/>
              <a:t>Attribute Information</a:t>
            </a:r>
            <a:endParaRPr lang="en-IN" dirty="0"/>
          </a:p>
        </p:txBody>
      </p:sp>
      <p:graphicFrame>
        <p:nvGraphicFramePr>
          <p:cNvPr id="7" name="Content Placeholder 6">
            <a:extLst>
              <a:ext uri="{FF2B5EF4-FFF2-40B4-BE49-F238E27FC236}">
                <a16:creationId xmlns:a16="http://schemas.microsoft.com/office/drawing/2014/main" id="{F1989B0A-F0C2-4C05-98EC-153C74220FFD}"/>
              </a:ext>
            </a:extLst>
          </p:cNvPr>
          <p:cNvGraphicFramePr>
            <a:graphicFrameLocks noGrp="1"/>
          </p:cNvGraphicFramePr>
          <p:nvPr>
            <p:ph idx="1"/>
            <p:extLst>
              <p:ext uri="{D42A27DB-BD31-4B8C-83A1-F6EECF244321}">
                <p14:modId xmlns:p14="http://schemas.microsoft.com/office/powerpoint/2010/main" val="2884951742"/>
              </p:ext>
            </p:extLst>
          </p:nvPr>
        </p:nvGraphicFramePr>
        <p:xfrm>
          <a:off x="2653553" y="1644127"/>
          <a:ext cx="6688920" cy="3866952"/>
        </p:xfrm>
        <a:graphic>
          <a:graphicData uri="http://schemas.openxmlformats.org/drawingml/2006/table">
            <a:tbl>
              <a:tblPr/>
              <a:tblGrid>
                <a:gridCol w="2229640">
                  <a:extLst>
                    <a:ext uri="{9D8B030D-6E8A-4147-A177-3AD203B41FA5}">
                      <a16:colId xmlns:a16="http://schemas.microsoft.com/office/drawing/2014/main" val="2055171567"/>
                    </a:ext>
                  </a:extLst>
                </a:gridCol>
                <a:gridCol w="2229640">
                  <a:extLst>
                    <a:ext uri="{9D8B030D-6E8A-4147-A177-3AD203B41FA5}">
                      <a16:colId xmlns:a16="http://schemas.microsoft.com/office/drawing/2014/main" val="647288150"/>
                    </a:ext>
                  </a:extLst>
                </a:gridCol>
                <a:gridCol w="2229640">
                  <a:extLst>
                    <a:ext uri="{9D8B030D-6E8A-4147-A177-3AD203B41FA5}">
                      <a16:colId xmlns:a16="http://schemas.microsoft.com/office/drawing/2014/main" val="382407968"/>
                    </a:ext>
                  </a:extLst>
                </a:gridCol>
              </a:tblGrid>
              <a:tr h="286179">
                <a:tc>
                  <a:txBody>
                    <a:bodyPr/>
                    <a:lstStyle/>
                    <a:p>
                      <a:pPr algn="l"/>
                      <a:r>
                        <a:rPr lang="en-IN" sz="1300" b="1">
                          <a:effectLst/>
                        </a:rPr>
                        <a:t>Attribute</a:t>
                      </a:r>
                    </a:p>
                  </a:txBody>
                  <a:tcPr marL="63882" marR="63882" marT="31941" marB="31941" anchor="ctr">
                    <a:lnL>
                      <a:noFill/>
                    </a:lnL>
                    <a:lnR>
                      <a:noFill/>
                    </a:lnR>
                    <a:lnT>
                      <a:noFill/>
                    </a:lnT>
                    <a:lnB>
                      <a:noFill/>
                    </a:lnB>
                    <a:solidFill>
                      <a:srgbClr val="292A2D"/>
                    </a:solidFill>
                  </a:tcPr>
                </a:tc>
                <a:tc>
                  <a:txBody>
                    <a:bodyPr/>
                    <a:lstStyle/>
                    <a:p>
                      <a:pPr algn="l"/>
                      <a:r>
                        <a:rPr lang="en-IN" sz="1300" b="1" dirty="0">
                          <a:effectLst/>
                        </a:rPr>
                        <a:t>Range/Categories</a:t>
                      </a:r>
                    </a:p>
                  </a:txBody>
                  <a:tcPr marL="63882" marR="63882" marT="31941" marB="31941" anchor="ctr">
                    <a:lnL>
                      <a:noFill/>
                    </a:lnL>
                    <a:lnR>
                      <a:noFill/>
                    </a:lnR>
                    <a:lnT>
                      <a:noFill/>
                    </a:lnT>
                    <a:lnB>
                      <a:noFill/>
                    </a:lnB>
                    <a:solidFill>
                      <a:srgbClr val="292A2D"/>
                    </a:solidFill>
                  </a:tcPr>
                </a:tc>
                <a:tc>
                  <a:txBody>
                    <a:bodyPr/>
                    <a:lstStyle/>
                    <a:p>
                      <a:pPr algn="l"/>
                      <a:r>
                        <a:rPr lang="en-IN" sz="1300" b="1">
                          <a:effectLst/>
                        </a:rPr>
                        <a:t>Description</a:t>
                      </a:r>
                    </a:p>
                  </a:txBody>
                  <a:tcPr marL="63882" marR="63882" marT="31941" marB="31941" anchor="ctr">
                    <a:lnL>
                      <a:noFill/>
                    </a:lnL>
                    <a:lnR>
                      <a:noFill/>
                    </a:lnR>
                    <a:lnT>
                      <a:noFill/>
                    </a:lnT>
                    <a:lnB>
                      <a:noFill/>
                    </a:lnB>
                    <a:solidFill>
                      <a:srgbClr val="292A2D"/>
                    </a:solidFill>
                  </a:tcPr>
                </a:tc>
                <a:extLst>
                  <a:ext uri="{0D108BD9-81ED-4DB2-BD59-A6C34878D82A}">
                    <a16:rowId xmlns:a16="http://schemas.microsoft.com/office/drawing/2014/main" val="2953566168"/>
                  </a:ext>
                </a:extLst>
              </a:tr>
              <a:tr h="286179">
                <a:tc>
                  <a:txBody>
                    <a:bodyPr/>
                    <a:lstStyle/>
                    <a:p>
                      <a:r>
                        <a:rPr lang="en-IN" sz="1300">
                          <a:effectLst/>
                        </a:rPr>
                        <a:t>Age</a:t>
                      </a:r>
                    </a:p>
                  </a:txBody>
                  <a:tcPr marL="63882" marR="63882" marT="31941" marB="31941" anchor="ctr">
                    <a:lnL>
                      <a:noFill/>
                    </a:lnL>
                    <a:lnR>
                      <a:noFill/>
                    </a:lnR>
                    <a:lnT>
                      <a:noFill/>
                    </a:lnT>
                    <a:lnB>
                      <a:noFill/>
                    </a:lnB>
                    <a:solidFill>
                      <a:srgbClr val="292A2D"/>
                    </a:solidFill>
                  </a:tcPr>
                </a:tc>
                <a:tc>
                  <a:txBody>
                    <a:bodyPr/>
                    <a:lstStyle/>
                    <a:p>
                      <a:r>
                        <a:rPr lang="en-IN" sz="1300">
                          <a:effectLst/>
                        </a:rPr>
                        <a:t>20 to 80 years</a:t>
                      </a:r>
                    </a:p>
                  </a:txBody>
                  <a:tcPr marL="63882" marR="63882" marT="31941" marB="31941" anchor="ctr">
                    <a:lnL>
                      <a:noFill/>
                    </a:lnL>
                    <a:lnR>
                      <a:noFill/>
                    </a:lnR>
                    <a:lnT>
                      <a:noFill/>
                    </a:lnT>
                    <a:lnB>
                      <a:noFill/>
                    </a:lnB>
                    <a:solidFill>
                      <a:srgbClr val="292A2D"/>
                    </a:solidFill>
                  </a:tcPr>
                </a:tc>
                <a:tc>
                  <a:txBody>
                    <a:bodyPr/>
                    <a:lstStyle/>
                    <a:p>
                      <a:r>
                        <a:rPr lang="en-IN" sz="1300">
                          <a:effectLst/>
                        </a:rPr>
                        <a:t>Age of the patient.</a:t>
                      </a:r>
                    </a:p>
                  </a:txBody>
                  <a:tcPr marL="63882" marR="63882" marT="31941" marB="31941" anchor="ctr">
                    <a:lnL>
                      <a:noFill/>
                    </a:lnL>
                    <a:lnR>
                      <a:noFill/>
                    </a:lnR>
                    <a:lnT>
                      <a:noFill/>
                    </a:lnT>
                    <a:lnB>
                      <a:noFill/>
                    </a:lnB>
                    <a:solidFill>
                      <a:srgbClr val="292A2D"/>
                    </a:solidFill>
                  </a:tcPr>
                </a:tc>
                <a:extLst>
                  <a:ext uri="{0D108BD9-81ED-4DB2-BD59-A6C34878D82A}">
                    <a16:rowId xmlns:a16="http://schemas.microsoft.com/office/drawing/2014/main" val="3332148347"/>
                  </a:ext>
                </a:extLst>
              </a:tr>
              <a:tr h="286179">
                <a:tc>
                  <a:txBody>
                    <a:bodyPr/>
                    <a:lstStyle/>
                    <a:p>
                      <a:r>
                        <a:rPr lang="en-IN" sz="1300">
                          <a:effectLst/>
                        </a:rPr>
                        <a:t>Gender</a:t>
                      </a:r>
                    </a:p>
                  </a:txBody>
                  <a:tcPr marL="63882" marR="63882" marT="31941" marB="31941" anchor="ctr">
                    <a:lnL>
                      <a:noFill/>
                    </a:lnL>
                    <a:lnR>
                      <a:noFill/>
                    </a:lnR>
                    <a:lnT>
                      <a:noFill/>
                    </a:lnT>
                    <a:lnB>
                      <a:noFill/>
                    </a:lnB>
                    <a:solidFill>
                      <a:srgbClr val="292A2D"/>
                    </a:solidFill>
                  </a:tcPr>
                </a:tc>
                <a:tc>
                  <a:txBody>
                    <a:bodyPr/>
                    <a:lstStyle/>
                    <a:p>
                      <a:r>
                        <a:rPr lang="en-IN" sz="1300">
                          <a:effectLst/>
                        </a:rPr>
                        <a:t>Male, Female</a:t>
                      </a:r>
                    </a:p>
                  </a:txBody>
                  <a:tcPr marL="63882" marR="63882" marT="31941" marB="31941" anchor="ctr">
                    <a:lnL>
                      <a:noFill/>
                    </a:lnL>
                    <a:lnR>
                      <a:noFill/>
                    </a:lnR>
                    <a:lnT>
                      <a:noFill/>
                    </a:lnT>
                    <a:lnB>
                      <a:noFill/>
                    </a:lnB>
                    <a:solidFill>
                      <a:srgbClr val="292A2D"/>
                    </a:solidFill>
                  </a:tcPr>
                </a:tc>
                <a:tc>
                  <a:txBody>
                    <a:bodyPr/>
                    <a:lstStyle/>
                    <a:p>
                      <a:r>
                        <a:rPr lang="en-IN" sz="1300">
                          <a:effectLst/>
                        </a:rPr>
                        <a:t>Gender of the patient.</a:t>
                      </a:r>
                    </a:p>
                  </a:txBody>
                  <a:tcPr marL="63882" marR="63882" marT="31941" marB="31941" anchor="ctr">
                    <a:lnL>
                      <a:noFill/>
                    </a:lnL>
                    <a:lnR>
                      <a:noFill/>
                    </a:lnR>
                    <a:lnT>
                      <a:noFill/>
                    </a:lnT>
                    <a:lnB>
                      <a:noFill/>
                    </a:lnB>
                    <a:solidFill>
                      <a:srgbClr val="292A2D"/>
                    </a:solidFill>
                  </a:tcPr>
                </a:tc>
                <a:extLst>
                  <a:ext uri="{0D108BD9-81ED-4DB2-BD59-A6C34878D82A}">
                    <a16:rowId xmlns:a16="http://schemas.microsoft.com/office/drawing/2014/main" val="3930909974"/>
                  </a:ext>
                </a:extLst>
              </a:tr>
              <a:tr h="286179">
                <a:tc>
                  <a:txBody>
                    <a:bodyPr/>
                    <a:lstStyle/>
                    <a:p>
                      <a:r>
                        <a:rPr lang="en-IN" sz="1300">
                          <a:effectLst/>
                        </a:rPr>
                        <a:t>BMI</a:t>
                      </a:r>
                    </a:p>
                  </a:txBody>
                  <a:tcPr marL="63882" marR="63882" marT="31941" marB="31941" anchor="ctr">
                    <a:lnL>
                      <a:noFill/>
                    </a:lnL>
                    <a:lnR>
                      <a:noFill/>
                    </a:lnR>
                    <a:lnT>
                      <a:noFill/>
                    </a:lnT>
                    <a:lnB>
                      <a:noFill/>
                    </a:lnB>
                    <a:solidFill>
                      <a:srgbClr val="292A2D"/>
                    </a:solidFill>
                  </a:tcPr>
                </a:tc>
                <a:tc>
                  <a:txBody>
                    <a:bodyPr/>
                    <a:lstStyle/>
                    <a:p>
                      <a:r>
                        <a:rPr lang="en-IN" sz="1300">
                          <a:effectLst/>
                        </a:rPr>
                        <a:t>15 to 40</a:t>
                      </a:r>
                    </a:p>
                  </a:txBody>
                  <a:tcPr marL="63882" marR="63882" marT="31941" marB="31941" anchor="ctr">
                    <a:lnL>
                      <a:noFill/>
                    </a:lnL>
                    <a:lnR>
                      <a:noFill/>
                    </a:lnR>
                    <a:lnT>
                      <a:noFill/>
                    </a:lnT>
                    <a:lnB>
                      <a:noFill/>
                    </a:lnB>
                    <a:solidFill>
                      <a:srgbClr val="292A2D"/>
                    </a:solidFill>
                  </a:tcPr>
                </a:tc>
                <a:tc>
                  <a:txBody>
                    <a:bodyPr/>
                    <a:lstStyle/>
                    <a:p>
                      <a:r>
                        <a:rPr lang="en-IN" sz="1300">
                          <a:effectLst/>
                        </a:rPr>
                        <a:t>Body Mass Index.</a:t>
                      </a:r>
                    </a:p>
                  </a:txBody>
                  <a:tcPr marL="63882" marR="63882" marT="31941" marB="31941" anchor="ctr">
                    <a:lnL>
                      <a:noFill/>
                    </a:lnL>
                    <a:lnR>
                      <a:noFill/>
                    </a:lnR>
                    <a:lnT>
                      <a:noFill/>
                    </a:lnT>
                    <a:lnB>
                      <a:noFill/>
                    </a:lnB>
                    <a:solidFill>
                      <a:srgbClr val="292A2D"/>
                    </a:solidFill>
                  </a:tcPr>
                </a:tc>
                <a:extLst>
                  <a:ext uri="{0D108BD9-81ED-4DB2-BD59-A6C34878D82A}">
                    <a16:rowId xmlns:a16="http://schemas.microsoft.com/office/drawing/2014/main" val="543537191"/>
                  </a:ext>
                </a:extLst>
              </a:tr>
              <a:tr h="286179">
                <a:tc>
                  <a:txBody>
                    <a:bodyPr/>
                    <a:lstStyle/>
                    <a:p>
                      <a:r>
                        <a:rPr lang="en-IN" sz="1300">
                          <a:effectLst/>
                        </a:rPr>
                        <a:t>Alcohol Consumption</a:t>
                      </a:r>
                    </a:p>
                  </a:txBody>
                  <a:tcPr marL="63882" marR="63882" marT="31941" marB="31941" anchor="ctr">
                    <a:lnL>
                      <a:noFill/>
                    </a:lnL>
                    <a:lnR>
                      <a:noFill/>
                    </a:lnR>
                    <a:lnT>
                      <a:noFill/>
                    </a:lnT>
                    <a:lnB>
                      <a:noFill/>
                    </a:lnB>
                    <a:solidFill>
                      <a:srgbClr val="292A2D"/>
                    </a:solidFill>
                  </a:tcPr>
                </a:tc>
                <a:tc>
                  <a:txBody>
                    <a:bodyPr/>
                    <a:lstStyle/>
                    <a:p>
                      <a:r>
                        <a:rPr lang="en-GB" sz="1300">
                          <a:effectLst/>
                        </a:rPr>
                        <a:t>0 to 20 units/week</a:t>
                      </a:r>
                    </a:p>
                  </a:txBody>
                  <a:tcPr marL="63882" marR="63882" marT="31941" marB="31941" anchor="ctr">
                    <a:lnL>
                      <a:noFill/>
                    </a:lnL>
                    <a:lnR>
                      <a:noFill/>
                    </a:lnR>
                    <a:lnT>
                      <a:noFill/>
                    </a:lnT>
                    <a:lnB>
                      <a:noFill/>
                    </a:lnB>
                    <a:solidFill>
                      <a:srgbClr val="292A2D"/>
                    </a:solidFill>
                  </a:tcPr>
                </a:tc>
                <a:tc>
                  <a:txBody>
                    <a:bodyPr/>
                    <a:lstStyle/>
                    <a:p>
                      <a:r>
                        <a:rPr lang="en-IN" sz="1300">
                          <a:effectLst/>
                        </a:rPr>
                        <a:t>Weekly alcohol intake.</a:t>
                      </a:r>
                    </a:p>
                  </a:txBody>
                  <a:tcPr marL="63882" marR="63882" marT="31941" marB="31941" anchor="ctr">
                    <a:lnL>
                      <a:noFill/>
                    </a:lnL>
                    <a:lnR>
                      <a:noFill/>
                    </a:lnR>
                    <a:lnT>
                      <a:noFill/>
                    </a:lnT>
                    <a:lnB>
                      <a:noFill/>
                    </a:lnB>
                    <a:solidFill>
                      <a:srgbClr val="292A2D"/>
                    </a:solidFill>
                  </a:tcPr>
                </a:tc>
                <a:extLst>
                  <a:ext uri="{0D108BD9-81ED-4DB2-BD59-A6C34878D82A}">
                    <a16:rowId xmlns:a16="http://schemas.microsoft.com/office/drawing/2014/main" val="3336532578"/>
                  </a:ext>
                </a:extLst>
              </a:tr>
              <a:tr h="286179">
                <a:tc>
                  <a:txBody>
                    <a:bodyPr/>
                    <a:lstStyle/>
                    <a:p>
                      <a:r>
                        <a:rPr lang="en-IN" sz="1300">
                          <a:effectLst/>
                        </a:rPr>
                        <a:t>Smoking</a:t>
                      </a:r>
                    </a:p>
                  </a:txBody>
                  <a:tcPr marL="63882" marR="63882" marT="31941" marB="31941" anchor="ctr">
                    <a:lnL>
                      <a:noFill/>
                    </a:lnL>
                    <a:lnR>
                      <a:noFill/>
                    </a:lnR>
                    <a:lnT>
                      <a:noFill/>
                    </a:lnT>
                    <a:lnB>
                      <a:noFill/>
                    </a:lnB>
                    <a:solidFill>
                      <a:srgbClr val="292A2D"/>
                    </a:solidFill>
                  </a:tcPr>
                </a:tc>
                <a:tc>
                  <a:txBody>
                    <a:bodyPr/>
                    <a:lstStyle/>
                    <a:p>
                      <a:r>
                        <a:rPr lang="en-IN" sz="1300">
                          <a:effectLst/>
                        </a:rPr>
                        <a:t>Yes, No</a:t>
                      </a:r>
                    </a:p>
                  </a:txBody>
                  <a:tcPr marL="63882" marR="63882" marT="31941" marB="31941" anchor="ctr">
                    <a:lnL>
                      <a:noFill/>
                    </a:lnL>
                    <a:lnR>
                      <a:noFill/>
                    </a:lnR>
                    <a:lnT>
                      <a:noFill/>
                    </a:lnT>
                    <a:lnB>
                      <a:noFill/>
                    </a:lnB>
                    <a:solidFill>
                      <a:srgbClr val="292A2D"/>
                    </a:solidFill>
                  </a:tcPr>
                </a:tc>
                <a:tc>
                  <a:txBody>
                    <a:bodyPr/>
                    <a:lstStyle/>
                    <a:p>
                      <a:r>
                        <a:rPr lang="en-IN" sz="1300">
                          <a:effectLst/>
                        </a:rPr>
                        <a:t>Smoking habit.</a:t>
                      </a:r>
                    </a:p>
                  </a:txBody>
                  <a:tcPr marL="63882" marR="63882" marT="31941" marB="31941" anchor="ctr">
                    <a:lnL>
                      <a:noFill/>
                    </a:lnL>
                    <a:lnR>
                      <a:noFill/>
                    </a:lnR>
                    <a:lnT>
                      <a:noFill/>
                    </a:lnT>
                    <a:lnB>
                      <a:noFill/>
                    </a:lnB>
                    <a:solidFill>
                      <a:srgbClr val="292A2D"/>
                    </a:solidFill>
                  </a:tcPr>
                </a:tc>
                <a:extLst>
                  <a:ext uri="{0D108BD9-81ED-4DB2-BD59-A6C34878D82A}">
                    <a16:rowId xmlns:a16="http://schemas.microsoft.com/office/drawing/2014/main" val="2588921148"/>
                  </a:ext>
                </a:extLst>
              </a:tr>
              <a:tr h="502581">
                <a:tc>
                  <a:txBody>
                    <a:bodyPr/>
                    <a:lstStyle/>
                    <a:p>
                      <a:r>
                        <a:rPr lang="en-IN" sz="1300">
                          <a:effectLst/>
                        </a:rPr>
                        <a:t>Genetic Risk</a:t>
                      </a:r>
                    </a:p>
                  </a:txBody>
                  <a:tcPr marL="63882" marR="63882" marT="31941" marB="31941" anchor="ctr">
                    <a:lnL>
                      <a:noFill/>
                    </a:lnL>
                    <a:lnR>
                      <a:noFill/>
                    </a:lnR>
                    <a:lnT>
                      <a:noFill/>
                    </a:lnT>
                    <a:lnB>
                      <a:noFill/>
                    </a:lnB>
                    <a:solidFill>
                      <a:srgbClr val="292A2D"/>
                    </a:solidFill>
                  </a:tcPr>
                </a:tc>
                <a:tc>
                  <a:txBody>
                    <a:bodyPr/>
                    <a:lstStyle/>
                    <a:p>
                      <a:r>
                        <a:rPr lang="en-IN" sz="1300">
                          <a:effectLst/>
                        </a:rPr>
                        <a:t>Low, Medium, High</a:t>
                      </a:r>
                    </a:p>
                  </a:txBody>
                  <a:tcPr marL="63882" marR="63882" marT="31941" marB="31941" anchor="ctr">
                    <a:lnL>
                      <a:noFill/>
                    </a:lnL>
                    <a:lnR>
                      <a:noFill/>
                    </a:lnR>
                    <a:lnT>
                      <a:noFill/>
                    </a:lnT>
                    <a:lnB>
                      <a:noFill/>
                    </a:lnB>
                    <a:solidFill>
                      <a:srgbClr val="292A2D"/>
                    </a:solidFill>
                  </a:tcPr>
                </a:tc>
                <a:tc>
                  <a:txBody>
                    <a:bodyPr/>
                    <a:lstStyle/>
                    <a:p>
                      <a:r>
                        <a:rPr lang="en-GB" sz="1300">
                          <a:effectLst/>
                        </a:rPr>
                        <a:t>Genetic predisposition to liver disease.</a:t>
                      </a:r>
                    </a:p>
                  </a:txBody>
                  <a:tcPr marL="63882" marR="63882" marT="31941" marB="31941" anchor="ctr">
                    <a:lnL>
                      <a:noFill/>
                    </a:lnL>
                    <a:lnR>
                      <a:noFill/>
                    </a:lnR>
                    <a:lnT>
                      <a:noFill/>
                    </a:lnT>
                    <a:lnB>
                      <a:noFill/>
                    </a:lnB>
                    <a:solidFill>
                      <a:srgbClr val="292A2D"/>
                    </a:solidFill>
                  </a:tcPr>
                </a:tc>
                <a:extLst>
                  <a:ext uri="{0D108BD9-81ED-4DB2-BD59-A6C34878D82A}">
                    <a16:rowId xmlns:a16="http://schemas.microsoft.com/office/drawing/2014/main" val="1306941122"/>
                  </a:ext>
                </a:extLst>
              </a:tr>
              <a:tr h="286179">
                <a:tc>
                  <a:txBody>
                    <a:bodyPr/>
                    <a:lstStyle/>
                    <a:p>
                      <a:r>
                        <a:rPr lang="en-IN" sz="1300">
                          <a:effectLst/>
                        </a:rPr>
                        <a:t>Physical Activity</a:t>
                      </a:r>
                    </a:p>
                  </a:txBody>
                  <a:tcPr marL="63882" marR="63882" marT="31941" marB="31941" anchor="ctr">
                    <a:lnL>
                      <a:noFill/>
                    </a:lnL>
                    <a:lnR>
                      <a:noFill/>
                    </a:lnR>
                    <a:lnT>
                      <a:noFill/>
                    </a:lnT>
                    <a:lnB>
                      <a:noFill/>
                    </a:lnB>
                    <a:solidFill>
                      <a:srgbClr val="292A2D"/>
                    </a:solidFill>
                  </a:tcPr>
                </a:tc>
                <a:tc>
                  <a:txBody>
                    <a:bodyPr/>
                    <a:lstStyle/>
                    <a:p>
                      <a:r>
                        <a:rPr lang="en-GB" sz="1300">
                          <a:effectLst/>
                        </a:rPr>
                        <a:t>0 to 10 hours/week</a:t>
                      </a:r>
                    </a:p>
                  </a:txBody>
                  <a:tcPr marL="63882" marR="63882" marT="31941" marB="31941" anchor="ctr">
                    <a:lnL>
                      <a:noFill/>
                    </a:lnL>
                    <a:lnR>
                      <a:noFill/>
                    </a:lnR>
                    <a:lnT>
                      <a:noFill/>
                    </a:lnT>
                    <a:lnB>
                      <a:noFill/>
                    </a:lnB>
                    <a:solidFill>
                      <a:srgbClr val="292A2D"/>
                    </a:solidFill>
                  </a:tcPr>
                </a:tc>
                <a:tc>
                  <a:txBody>
                    <a:bodyPr/>
                    <a:lstStyle/>
                    <a:p>
                      <a:r>
                        <a:rPr lang="en-IN" sz="1300">
                          <a:effectLst/>
                        </a:rPr>
                        <a:t>Weekly physical activity.</a:t>
                      </a:r>
                    </a:p>
                  </a:txBody>
                  <a:tcPr marL="63882" marR="63882" marT="31941" marB="31941" anchor="ctr">
                    <a:lnL>
                      <a:noFill/>
                    </a:lnL>
                    <a:lnR>
                      <a:noFill/>
                    </a:lnR>
                    <a:lnT>
                      <a:noFill/>
                    </a:lnT>
                    <a:lnB>
                      <a:noFill/>
                    </a:lnB>
                    <a:solidFill>
                      <a:srgbClr val="292A2D"/>
                    </a:solidFill>
                  </a:tcPr>
                </a:tc>
                <a:extLst>
                  <a:ext uri="{0D108BD9-81ED-4DB2-BD59-A6C34878D82A}">
                    <a16:rowId xmlns:a16="http://schemas.microsoft.com/office/drawing/2014/main" val="3587552951"/>
                  </a:ext>
                </a:extLst>
              </a:tr>
              <a:tr h="286179">
                <a:tc>
                  <a:txBody>
                    <a:bodyPr/>
                    <a:lstStyle/>
                    <a:p>
                      <a:r>
                        <a:rPr lang="en-IN" sz="1300">
                          <a:effectLst/>
                        </a:rPr>
                        <a:t>Diabetes</a:t>
                      </a:r>
                    </a:p>
                  </a:txBody>
                  <a:tcPr marL="63882" marR="63882" marT="31941" marB="31941" anchor="ctr">
                    <a:lnL>
                      <a:noFill/>
                    </a:lnL>
                    <a:lnR>
                      <a:noFill/>
                    </a:lnR>
                    <a:lnT>
                      <a:noFill/>
                    </a:lnT>
                    <a:lnB>
                      <a:noFill/>
                    </a:lnB>
                    <a:solidFill>
                      <a:srgbClr val="292A2D"/>
                    </a:solidFill>
                  </a:tcPr>
                </a:tc>
                <a:tc>
                  <a:txBody>
                    <a:bodyPr/>
                    <a:lstStyle/>
                    <a:p>
                      <a:r>
                        <a:rPr lang="en-IN" sz="1300">
                          <a:effectLst/>
                        </a:rPr>
                        <a:t>Yes, No</a:t>
                      </a:r>
                    </a:p>
                  </a:txBody>
                  <a:tcPr marL="63882" marR="63882" marT="31941" marB="31941" anchor="ctr">
                    <a:lnL>
                      <a:noFill/>
                    </a:lnL>
                    <a:lnR>
                      <a:noFill/>
                    </a:lnR>
                    <a:lnT>
                      <a:noFill/>
                    </a:lnT>
                    <a:lnB>
                      <a:noFill/>
                    </a:lnB>
                    <a:solidFill>
                      <a:srgbClr val="292A2D"/>
                    </a:solidFill>
                  </a:tcPr>
                </a:tc>
                <a:tc>
                  <a:txBody>
                    <a:bodyPr/>
                    <a:lstStyle/>
                    <a:p>
                      <a:r>
                        <a:rPr lang="en-IN" sz="1300">
                          <a:effectLst/>
                        </a:rPr>
                        <a:t>Presence of diabetes.</a:t>
                      </a:r>
                    </a:p>
                  </a:txBody>
                  <a:tcPr marL="63882" marR="63882" marT="31941" marB="31941" anchor="ctr">
                    <a:lnL>
                      <a:noFill/>
                    </a:lnL>
                    <a:lnR>
                      <a:noFill/>
                    </a:lnR>
                    <a:lnT>
                      <a:noFill/>
                    </a:lnT>
                    <a:lnB>
                      <a:noFill/>
                    </a:lnB>
                    <a:solidFill>
                      <a:srgbClr val="292A2D"/>
                    </a:solidFill>
                  </a:tcPr>
                </a:tc>
                <a:extLst>
                  <a:ext uri="{0D108BD9-81ED-4DB2-BD59-A6C34878D82A}">
                    <a16:rowId xmlns:a16="http://schemas.microsoft.com/office/drawing/2014/main" val="2814654689"/>
                  </a:ext>
                </a:extLst>
              </a:tr>
              <a:tr h="502581">
                <a:tc>
                  <a:txBody>
                    <a:bodyPr/>
                    <a:lstStyle/>
                    <a:p>
                      <a:r>
                        <a:rPr lang="en-IN" sz="1300">
                          <a:effectLst/>
                        </a:rPr>
                        <a:t>Hypertension</a:t>
                      </a:r>
                    </a:p>
                  </a:txBody>
                  <a:tcPr marL="63882" marR="63882" marT="31941" marB="31941" anchor="ctr">
                    <a:lnL>
                      <a:noFill/>
                    </a:lnL>
                    <a:lnR>
                      <a:noFill/>
                    </a:lnR>
                    <a:lnT>
                      <a:noFill/>
                    </a:lnT>
                    <a:lnB>
                      <a:noFill/>
                    </a:lnB>
                    <a:solidFill>
                      <a:srgbClr val="292A2D"/>
                    </a:solidFill>
                  </a:tcPr>
                </a:tc>
                <a:tc>
                  <a:txBody>
                    <a:bodyPr/>
                    <a:lstStyle/>
                    <a:p>
                      <a:r>
                        <a:rPr lang="en-IN" sz="1300">
                          <a:effectLst/>
                        </a:rPr>
                        <a:t>Yes, No</a:t>
                      </a:r>
                    </a:p>
                  </a:txBody>
                  <a:tcPr marL="63882" marR="63882" marT="31941" marB="31941" anchor="ctr">
                    <a:lnL>
                      <a:noFill/>
                    </a:lnL>
                    <a:lnR>
                      <a:noFill/>
                    </a:lnR>
                    <a:lnT>
                      <a:noFill/>
                    </a:lnT>
                    <a:lnB>
                      <a:noFill/>
                    </a:lnB>
                    <a:solidFill>
                      <a:srgbClr val="292A2D"/>
                    </a:solidFill>
                  </a:tcPr>
                </a:tc>
                <a:tc>
                  <a:txBody>
                    <a:bodyPr/>
                    <a:lstStyle/>
                    <a:p>
                      <a:r>
                        <a:rPr lang="en-GB" sz="1300">
                          <a:effectLst/>
                        </a:rPr>
                        <a:t>Presence of high blood pressure.</a:t>
                      </a:r>
                    </a:p>
                  </a:txBody>
                  <a:tcPr marL="63882" marR="63882" marT="31941" marB="31941" anchor="ctr">
                    <a:lnL>
                      <a:noFill/>
                    </a:lnL>
                    <a:lnR>
                      <a:noFill/>
                    </a:lnR>
                    <a:lnT>
                      <a:noFill/>
                    </a:lnT>
                    <a:lnB>
                      <a:noFill/>
                    </a:lnB>
                    <a:solidFill>
                      <a:srgbClr val="292A2D"/>
                    </a:solidFill>
                  </a:tcPr>
                </a:tc>
                <a:extLst>
                  <a:ext uri="{0D108BD9-81ED-4DB2-BD59-A6C34878D82A}">
                    <a16:rowId xmlns:a16="http://schemas.microsoft.com/office/drawing/2014/main" val="4194558946"/>
                  </a:ext>
                </a:extLst>
              </a:tr>
              <a:tr h="286179">
                <a:tc>
                  <a:txBody>
                    <a:bodyPr/>
                    <a:lstStyle/>
                    <a:p>
                      <a:r>
                        <a:rPr lang="en-IN" sz="1300">
                          <a:effectLst/>
                        </a:rPr>
                        <a:t>Liver Function Test</a:t>
                      </a:r>
                    </a:p>
                  </a:txBody>
                  <a:tcPr marL="63882" marR="63882" marT="31941" marB="31941" anchor="ctr">
                    <a:lnL>
                      <a:noFill/>
                    </a:lnL>
                    <a:lnR>
                      <a:noFill/>
                    </a:lnR>
                    <a:lnT>
                      <a:noFill/>
                    </a:lnT>
                    <a:lnB>
                      <a:noFill/>
                    </a:lnB>
                    <a:solidFill>
                      <a:srgbClr val="292A2D"/>
                    </a:solidFill>
                  </a:tcPr>
                </a:tc>
                <a:tc>
                  <a:txBody>
                    <a:bodyPr/>
                    <a:lstStyle/>
                    <a:p>
                      <a:r>
                        <a:rPr lang="en-IN" sz="1300">
                          <a:effectLst/>
                        </a:rPr>
                        <a:t>20 to 100</a:t>
                      </a:r>
                    </a:p>
                  </a:txBody>
                  <a:tcPr marL="63882" marR="63882" marT="31941" marB="31941" anchor="ctr">
                    <a:lnL>
                      <a:noFill/>
                    </a:lnL>
                    <a:lnR>
                      <a:noFill/>
                    </a:lnR>
                    <a:lnT>
                      <a:noFill/>
                    </a:lnT>
                    <a:lnB>
                      <a:noFill/>
                    </a:lnB>
                    <a:solidFill>
                      <a:srgbClr val="292A2D"/>
                    </a:solidFill>
                  </a:tcPr>
                </a:tc>
                <a:tc>
                  <a:txBody>
                    <a:bodyPr/>
                    <a:lstStyle/>
                    <a:p>
                      <a:r>
                        <a:rPr lang="en-IN" sz="1300">
                          <a:effectLst/>
                        </a:rPr>
                        <a:t>Liver health score.</a:t>
                      </a:r>
                    </a:p>
                  </a:txBody>
                  <a:tcPr marL="63882" marR="63882" marT="31941" marB="31941" anchor="ctr">
                    <a:lnL>
                      <a:noFill/>
                    </a:lnL>
                    <a:lnR>
                      <a:noFill/>
                    </a:lnR>
                    <a:lnT>
                      <a:noFill/>
                    </a:lnT>
                    <a:lnB>
                      <a:noFill/>
                    </a:lnB>
                    <a:solidFill>
                      <a:srgbClr val="292A2D"/>
                    </a:solidFill>
                  </a:tcPr>
                </a:tc>
                <a:extLst>
                  <a:ext uri="{0D108BD9-81ED-4DB2-BD59-A6C34878D82A}">
                    <a16:rowId xmlns:a16="http://schemas.microsoft.com/office/drawing/2014/main" val="3514141940"/>
                  </a:ext>
                </a:extLst>
              </a:tr>
              <a:tr h="286179">
                <a:tc>
                  <a:txBody>
                    <a:bodyPr/>
                    <a:lstStyle/>
                    <a:p>
                      <a:r>
                        <a:rPr lang="en-IN" sz="1300">
                          <a:effectLst/>
                        </a:rPr>
                        <a:t>Diagnosis</a:t>
                      </a:r>
                    </a:p>
                  </a:txBody>
                  <a:tcPr marL="63882" marR="63882" marT="31941" marB="31941" anchor="ctr">
                    <a:lnL>
                      <a:noFill/>
                    </a:lnL>
                    <a:lnR>
                      <a:noFill/>
                    </a:lnR>
                    <a:lnT>
                      <a:noFill/>
                    </a:lnT>
                    <a:lnB>
                      <a:noFill/>
                    </a:lnB>
                    <a:solidFill>
                      <a:srgbClr val="292A2D"/>
                    </a:solidFill>
                  </a:tcPr>
                </a:tc>
                <a:tc>
                  <a:txBody>
                    <a:bodyPr/>
                    <a:lstStyle/>
                    <a:p>
                      <a:r>
                        <a:rPr lang="en-IN" sz="1300">
                          <a:effectLst/>
                        </a:rPr>
                        <a:t>Positive, Negative</a:t>
                      </a:r>
                    </a:p>
                  </a:txBody>
                  <a:tcPr marL="63882" marR="63882" marT="31941" marB="31941" anchor="ctr">
                    <a:lnL>
                      <a:noFill/>
                    </a:lnL>
                    <a:lnR>
                      <a:noFill/>
                    </a:lnR>
                    <a:lnT>
                      <a:noFill/>
                    </a:lnT>
                    <a:lnB>
                      <a:noFill/>
                    </a:lnB>
                    <a:solidFill>
                      <a:srgbClr val="292A2D"/>
                    </a:solidFill>
                  </a:tcPr>
                </a:tc>
                <a:tc>
                  <a:txBody>
                    <a:bodyPr/>
                    <a:lstStyle/>
                    <a:p>
                      <a:r>
                        <a:rPr lang="en-IN" sz="1300" dirty="0">
                          <a:effectLst/>
                        </a:rPr>
                        <a:t>Presence of liver disease.</a:t>
                      </a:r>
                    </a:p>
                  </a:txBody>
                  <a:tcPr marL="63882" marR="63882" marT="31941" marB="31941" anchor="ctr">
                    <a:lnL>
                      <a:noFill/>
                    </a:lnL>
                    <a:lnR>
                      <a:noFill/>
                    </a:lnR>
                    <a:lnT>
                      <a:noFill/>
                    </a:lnT>
                    <a:lnB>
                      <a:noFill/>
                    </a:lnB>
                    <a:solidFill>
                      <a:srgbClr val="292A2D"/>
                    </a:solidFill>
                  </a:tcPr>
                </a:tc>
                <a:extLst>
                  <a:ext uri="{0D108BD9-81ED-4DB2-BD59-A6C34878D82A}">
                    <a16:rowId xmlns:a16="http://schemas.microsoft.com/office/drawing/2014/main" val="1649493739"/>
                  </a:ext>
                </a:extLst>
              </a:tr>
            </a:tbl>
          </a:graphicData>
        </a:graphic>
      </p:graphicFrame>
    </p:spTree>
    <p:extLst>
      <p:ext uri="{BB962C8B-B14F-4D97-AF65-F5344CB8AC3E}">
        <p14:creationId xmlns:p14="http://schemas.microsoft.com/office/powerpoint/2010/main" val="272962906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E642E-D348-432C-B84A-372D7512F174}"/>
              </a:ext>
            </a:extLst>
          </p:cNvPr>
          <p:cNvSpPr>
            <a:spLocks noGrp="1"/>
          </p:cNvSpPr>
          <p:nvPr>
            <p:ph type="title"/>
          </p:nvPr>
        </p:nvSpPr>
        <p:spPr>
          <a:xfrm>
            <a:off x="1451579" y="741531"/>
            <a:ext cx="9291215" cy="1049235"/>
          </a:xfrm>
        </p:spPr>
        <p:txBody>
          <a:bodyPr/>
          <a:lstStyle/>
          <a:p>
            <a:r>
              <a:rPr lang="en-IN" dirty="0"/>
              <a:t>Classification Models USED</a:t>
            </a:r>
          </a:p>
        </p:txBody>
      </p:sp>
      <p:sp>
        <p:nvSpPr>
          <p:cNvPr id="3" name="Content Placeholder 2">
            <a:extLst>
              <a:ext uri="{FF2B5EF4-FFF2-40B4-BE49-F238E27FC236}">
                <a16:creationId xmlns:a16="http://schemas.microsoft.com/office/drawing/2014/main" id="{F76B1F2E-0E18-4DFA-B180-BC8C9E2B2CE3}"/>
              </a:ext>
            </a:extLst>
          </p:cNvPr>
          <p:cNvSpPr>
            <a:spLocks noGrp="1"/>
          </p:cNvSpPr>
          <p:nvPr>
            <p:ph idx="1"/>
          </p:nvPr>
        </p:nvSpPr>
        <p:spPr>
          <a:xfrm>
            <a:off x="1451579" y="1916272"/>
            <a:ext cx="9539150" cy="3975231"/>
          </a:xfrm>
        </p:spPr>
        <p:txBody>
          <a:bodyPr>
            <a:normAutofit/>
          </a:bodyPr>
          <a:lstStyle/>
          <a:p>
            <a:pPr marL="800100" lvl="1" indent="-342900">
              <a:buFont typeface="+mj-lt"/>
              <a:buAutoNum type="arabicPeriod"/>
            </a:pPr>
            <a:r>
              <a:rPr lang="en-IN" sz="1600" dirty="0"/>
              <a:t>Logistic Regression: </a:t>
            </a:r>
            <a:br>
              <a:rPr lang="en-IN" sz="1600" dirty="0"/>
            </a:br>
            <a:r>
              <a:rPr lang="en-IN" sz="1600" dirty="0"/>
              <a:t>Simple, interpretable, effective for binary classification, baseline model.</a:t>
            </a:r>
          </a:p>
          <a:p>
            <a:pPr marL="800100" lvl="1" indent="-342900">
              <a:buFont typeface="+mj-lt"/>
              <a:buAutoNum type="arabicPeriod"/>
            </a:pPr>
            <a:r>
              <a:rPr lang="en-IN" sz="1600" dirty="0"/>
              <a:t>Decision Tree:</a:t>
            </a:r>
            <a:br>
              <a:rPr lang="en-IN" sz="1600" dirty="0"/>
            </a:br>
            <a:r>
              <a:rPr lang="en-GB" sz="1600" dirty="0"/>
              <a:t>Easy to interpret, handles non-linear relationships, provides feature importance.</a:t>
            </a:r>
            <a:endParaRPr lang="en-IN" sz="1600" dirty="0"/>
          </a:p>
          <a:p>
            <a:pPr marL="800100" lvl="1" indent="-342900">
              <a:buFont typeface="+mj-lt"/>
              <a:buAutoNum type="arabicPeriod"/>
            </a:pPr>
            <a:r>
              <a:rPr lang="en-IN" sz="1600" dirty="0"/>
              <a:t>Random Forest:</a:t>
            </a:r>
            <a:br>
              <a:rPr lang="en-IN" sz="1600" dirty="0"/>
            </a:br>
            <a:r>
              <a:rPr lang="en-GB" sz="1600" dirty="0"/>
              <a:t>Combines multiple decision trees to reduce variance and improve predictive performance.</a:t>
            </a:r>
          </a:p>
          <a:p>
            <a:pPr marL="800100" lvl="1" indent="-342900">
              <a:buFont typeface="+mj-lt"/>
              <a:buAutoNum type="arabicPeriod"/>
            </a:pPr>
            <a:r>
              <a:rPr lang="en-IN" sz="1600" dirty="0"/>
              <a:t>Support Vector Classifier:</a:t>
            </a:r>
            <a:br>
              <a:rPr lang="en-IN" sz="1600" dirty="0"/>
            </a:br>
            <a:r>
              <a:rPr lang="en-GB" sz="1600" dirty="0"/>
              <a:t>Effective for high-dimensional data, handles complex decision boundaries.</a:t>
            </a:r>
          </a:p>
          <a:p>
            <a:pPr marL="800100" lvl="1" indent="-342900">
              <a:buFont typeface="+mj-lt"/>
              <a:buAutoNum type="arabicPeriod"/>
            </a:pPr>
            <a:r>
              <a:rPr lang="en-GB" sz="1600" dirty="0"/>
              <a:t>Naïve Bayes Classifier:</a:t>
            </a:r>
            <a:br>
              <a:rPr lang="en-GB" sz="1600" dirty="0"/>
            </a:br>
            <a:r>
              <a:rPr lang="en-GB" sz="1600" dirty="0"/>
              <a:t>Fast, efficient with high-dimensional data, works well with smaller datasets.</a:t>
            </a:r>
            <a:endParaRPr lang="en-IN" sz="1600" dirty="0"/>
          </a:p>
        </p:txBody>
      </p:sp>
    </p:spTree>
    <p:extLst>
      <p:ext uri="{BB962C8B-B14F-4D97-AF65-F5344CB8AC3E}">
        <p14:creationId xmlns:p14="http://schemas.microsoft.com/office/powerpoint/2010/main" val="3768312274"/>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A93F4-3C4D-45F6-83CC-CD395F50C981}"/>
              </a:ext>
            </a:extLst>
          </p:cNvPr>
          <p:cNvSpPr>
            <a:spLocks noGrp="1"/>
          </p:cNvSpPr>
          <p:nvPr>
            <p:ph type="title"/>
          </p:nvPr>
        </p:nvSpPr>
        <p:spPr>
          <a:xfrm>
            <a:off x="1350267" y="664945"/>
            <a:ext cx="9291215" cy="1049235"/>
          </a:xfrm>
        </p:spPr>
        <p:txBody>
          <a:bodyPr/>
          <a:lstStyle/>
          <a:p>
            <a:r>
              <a:rPr lang="en-IN" dirty="0"/>
              <a:t>Model Evaluation</a:t>
            </a:r>
          </a:p>
        </p:txBody>
      </p:sp>
      <p:pic>
        <p:nvPicPr>
          <p:cNvPr id="5" name="Picture 4">
            <a:extLst>
              <a:ext uri="{FF2B5EF4-FFF2-40B4-BE49-F238E27FC236}">
                <a16:creationId xmlns:a16="http://schemas.microsoft.com/office/drawing/2014/main" id="{07103F39-8F72-4BA2-AF84-4C43DBF74013}"/>
              </a:ext>
            </a:extLst>
          </p:cNvPr>
          <p:cNvPicPr>
            <a:picLocks noChangeAspect="1"/>
          </p:cNvPicPr>
          <p:nvPr/>
        </p:nvPicPr>
        <p:blipFill>
          <a:blip r:embed="rId2"/>
          <a:stretch>
            <a:fillRect/>
          </a:stretch>
        </p:blipFill>
        <p:spPr>
          <a:xfrm>
            <a:off x="5935123" y="1697652"/>
            <a:ext cx="5416067" cy="3501877"/>
          </a:xfrm>
          <a:prstGeom prst="rect">
            <a:avLst/>
          </a:prstGeom>
        </p:spPr>
      </p:pic>
      <p:pic>
        <p:nvPicPr>
          <p:cNvPr id="10" name="Content Placeholder 9">
            <a:extLst>
              <a:ext uri="{FF2B5EF4-FFF2-40B4-BE49-F238E27FC236}">
                <a16:creationId xmlns:a16="http://schemas.microsoft.com/office/drawing/2014/main" id="{F9B84446-4FB4-409D-A1EB-7743FEE73106}"/>
              </a:ext>
            </a:extLst>
          </p:cNvPr>
          <p:cNvPicPr>
            <a:picLocks noGrp="1" noChangeAspect="1"/>
          </p:cNvPicPr>
          <p:nvPr>
            <p:ph idx="1"/>
          </p:nvPr>
        </p:nvPicPr>
        <p:blipFill>
          <a:blip r:embed="rId3"/>
          <a:stretch>
            <a:fillRect/>
          </a:stretch>
        </p:blipFill>
        <p:spPr>
          <a:xfrm>
            <a:off x="935078" y="1697652"/>
            <a:ext cx="4762913" cy="1348857"/>
          </a:xfrm>
        </p:spPr>
      </p:pic>
      <p:sp>
        <p:nvSpPr>
          <p:cNvPr id="11" name="TextBox 10">
            <a:extLst>
              <a:ext uri="{FF2B5EF4-FFF2-40B4-BE49-F238E27FC236}">
                <a16:creationId xmlns:a16="http://schemas.microsoft.com/office/drawing/2014/main" id="{0C13221B-CF8A-4FA0-81C9-A9485E33D713}"/>
              </a:ext>
            </a:extLst>
          </p:cNvPr>
          <p:cNvSpPr txBox="1"/>
          <p:nvPr/>
        </p:nvSpPr>
        <p:spPr>
          <a:xfrm>
            <a:off x="840810" y="3282949"/>
            <a:ext cx="4762913" cy="1938992"/>
          </a:xfrm>
          <a:prstGeom prst="rect">
            <a:avLst/>
          </a:prstGeom>
          <a:noFill/>
        </p:spPr>
        <p:txBody>
          <a:bodyPr wrap="square" rtlCol="0">
            <a:spAutoFit/>
          </a:bodyPr>
          <a:lstStyle/>
          <a:p>
            <a:pPr algn="just"/>
            <a:r>
              <a:rPr lang="en-GB" sz="1200" dirty="0"/>
              <a:t>The Random Forest model demonstrated the highest accuracy and AUC score among the evaluated models. Therefore, it is considered the most reliable model for classification of Liver Disease. </a:t>
            </a:r>
          </a:p>
          <a:p>
            <a:pPr algn="just"/>
            <a:r>
              <a:rPr lang="en-GB" sz="1200" dirty="0"/>
              <a:t>However, the Optimal Cut Value for Decision Tree turned out to be 1, which is suspicious because it means the model diagnoses all the patients as negative in having Liver Disease, which is a huge risk for misclassification in the medical field. This issue should be fixed immediately to avoid severe consequences of getting False Negatives.</a:t>
            </a:r>
            <a:endParaRPr lang="en-IN" sz="1200" dirty="0"/>
          </a:p>
        </p:txBody>
      </p:sp>
    </p:spTree>
    <p:extLst>
      <p:ext uri="{BB962C8B-B14F-4D97-AF65-F5344CB8AC3E}">
        <p14:creationId xmlns:p14="http://schemas.microsoft.com/office/powerpoint/2010/main" val="190304806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A93F4-3C4D-45F6-83CC-CD395F50C981}"/>
              </a:ext>
            </a:extLst>
          </p:cNvPr>
          <p:cNvSpPr>
            <a:spLocks noGrp="1"/>
          </p:cNvSpPr>
          <p:nvPr>
            <p:ph type="title"/>
          </p:nvPr>
        </p:nvSpPr>
        <p:spPr>
          <a:xfrm>
            <a:off x="1350267" y="664945"/>
            <a:ext cx="9291215" cy="1049235"/>
          </a:xfrm>
        </p:spPr>
        <p:txBody>
          <a:bodyPr/>
          <a:lstStyle/>
          <a:p>
            <a:r>
              <a:rPr lang="en-IN" dirty="0"/>
              <a:t>Model Calibration</a:t>
            </a:r>
          </a:p>
        </p:txBody>
      </p:sp>
      <p:sp>
        <p:nvSpPr>
          <p:cNvPr id="11" name="TextBox 10">
            <a:extLst>
              <a:ext uri="{FF2B5EF4-FFF2-40B4-BE49-F238E27FC236}">
                <a16:creationId xmlns:a16="http://schemas.microsoft.com/office/drawing/2014/main" id="{0C13221B-CF8A-4FA0-81C9-A9485E33D713}"/>
              </a:ext>
            </a:extLst>
          </p:cNvPr>
          <p:cNvSpPr txBox="1"/>
          <p:nvPr/>
        </p:nvSpPr>
        <p:spPr>
          <a:xfrm>
            <a:off x="840810" y="3282949"/>
            <a:ext cx="4762913" cy="1169551"/>
          </a:xfrm>
          <a:prstGeom prst="rect">
            <a:avLst/>
          </a:prstGeom>
          <a:noFill/>
        </p:spPr>
        <p:txBody>
          <a:bodyPr wrap="square" rtlCol="0">
            <a:spAutoFit/>
          </a:bodyPr>
          <a:lstStyle/>
          <a:p>
            <a:pPr algn="just"/>
            <a:r>
              <a:rPr lang="en-GB" sz="1400" dirty="0"/>
              <a:t>The Decision Tree model has been calibrated with the help of this classifier:</a:t>
            </a:r>
          </a:p>
          <a:p>
            <a:pPr algn="just"/>
            <a:endParaRPr lang="en-GB" sz="1400" dirty="0"/>
          </a:p>
          <a:p>
            <a:pPr algn="just"/>
            <a:r>
              <a:rPr lang="en-GB" sz="1400" dirty="0"/>
              <a:t>CalibratedClassifierCV(DecisionTreeClassifier(), method='sigmoid')</a:t>
            </a:r>
            <a:endParaRPr lang="en-IN" sz="1400" dirty="0"/>
          </a:p>
        </p:txBody>
      </p:sp>
      <p:pic>
        <p:nvPicPr>
          <p:cNvPr id="4" name="Picture 3">
            <a:extLst>
              <a:ext uri="{FF2B5EF4-FFF2-40B4-BE49-F238E27FC236}">
                <a16:creationId xmlns:a16="http://schemas.microsoft.com/office/drawing/2014/main" id="{E845F2E4-7ECF-4726-94EA-8727A69E6C48}"/>
              </a:ext>
            </a:extLst>
          </p:cNvPr>
          <p:cNvPicPr>
            <a:picLocks noChangeAspect="1"/>
          </p:cNvPicPr>
          <p:nvPr/>
        </p:nvPicPr>
        <p:blipFill>
          <a:blip r:embed="rId2"/>
          <a:stretch>
            <a:fillRect/>
          </a:stretch>
        </p:blipFill>
        <p:spPr>
          <a:xfrm>
            <a:off x="935078" y="1697653"/>
            <a:ext cx="4747671" cy="1333616"/>
          </a:xfrm>
          <a:prstGeom prst="rect">
            <a:avLst/>
          </a:prstGeom>
        </p:spPr>
      </p:pic>
      <p:pic>
        <p:nvPicPr>
          <p:cNvPr id="6148" name="Picture 4">
            <a:extLst>
              <a:ext uri="{FF2B5EF4-FFF2-40B4-BE49-F238E27FC236}">
                <a16:creationId xmlns:a16="http://schemas.microsoft.com/office/drawing/2014/main" id="{B20AF0E1-E0A5-4F2E-98F8-0D9FCCAEC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0463" y="1697653"/>
            <a:ext cx="5450727" cy="3524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0876218"/>
      </p:ext>
    </p:extLst>
  </p:cSld>
  <p:clrMapOvr>
    <a:masterClrMapping/>
  </p:clrMapOvr>
  <p:transition spd="slow">
    <p:wipe/>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1001</TotalTime>
  <Words>802</Words>
  <Application>Microsoft Office PowerPoint</Application>
  <PresentationFormat>Widescreen</PresentationFormat>
  <Paragraphs>77</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Rockwell</vt:lpstr>
      <vt:lpstr>Gallery</vt:lpstr>
      <vt:lpstr>Liver Disease Prediction</vt:lpstr>
      <vt:lpstr>Project Abstract</vt:lpstr>
      <vt:lpstr>Problem Statement</vt:lpstr>
      <vt:lpstr>Objectives</vt:lpstr>
      <vt:lpstr>Data DescriptIon</vt:lpstr>
      <vt:lpstr>Attribute Information</vt:lpstr>
      <vt:lpstr>Classification Models USED</vt:lpstr>
      <vt:lpstr>Model Evaluation</vt:lpstr>
      <vt:lpstr>Model Calibration</vt:lpstr>
      <vt:lpstr>Hyperparameter Tuning</vt:lpstr>
      <vt:lpstr>Logistic Regression with Weight of Evidence</vt:lpstr>
      <vt:lpstr>Logistic Regression with Weight of Evidence</vt:lpstr>
      <vt:lpstr>Logistic Regression Using Decision Tree Segments as Inputs</vt:lpstr>
      <vt:lpstr>Model Deployment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Liver Disease Prediction</dc:title>
  <dc:creator>Melvin Joshua</dc:creator>
  <cp:lastModifiedBy>Melvin Joshua</cp:lastModifiedBy>
  <cp:revision>3</cp:revision>
  <dcterms:created xsi:type="dcterms:W3CDTF">2025-02-03T11:24:24Z</dcterms:created>
  <dcterms:modified xsi:type="dcterms:W3CDTF">2025-04-28T11:16:20Z</dcterms:modified>
</cp:coreProperties>
</file>