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9" r:id="rId4"/>
    <p:sldId id="263" r:id="rId5"/>
    <p:sldId id="261" r:id="rId6"/>
    <p:sldId id="264" r:id="rId7"/>
    <p:sldId id="265" r:id="rId8"/>
    <p:sldId id="271" r:id="rId9"/>
    <p:sldId id="272" r:id="rId10"/>
    <p:sldId id="273" r:id="rId11"/>
    <p:sldId id="274" r:id="rId12"/>
    <p:sldId id="269" r:id="rId13"/>
    <p:sldId id="275" r:id="rId14"/>
    <p:sldId id="276" r:id="rId15"/>
    <p:sldId id="277" r:id="rId16"/>
    <p:sldId id="278" r:id="rId17"/>
    <p:sldId id="282" r:id="rId18"/>
    <p:sldId id="270" r:id="rId19"/>
    <p:sldId id="279" r:id="rId20"/>
    <p:sldId id="280" r:id="rId21"/>
    <p:sldId id="281" r:id="rId22"/>
    <p:sldId id="283" r:id="rId23"/>
    <p:sldId id="284" r:id="rId24"/>
    <p:sldId id="285" r:id="rId25"/>
    <p:sldId id="286"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Joshua" userId="3c8dce78ae24e757" providerId="LiveId" clId="{7CBB7EC6-9F9D-429C-AB47-C6762D30931C}"/>
    <pc:docChg chg="undo custSel addSld delSld modSld">
      <pc:chgData name="Melvin Joshua" userId="3c8dce78ae24e757" providerId="LiveId" clId="{7CBB7EC6-9F9D-429C-AB47-C6762D30931C}" dt="2025-04-28T11:15:34.158" v="76" actId="47"/>
      <pc:docMkLst>
        <pc:docMk/>
      </pc:docMkLst>
      <pc:sldChg chg="modSp mod">
        <pc:chgData name="Melvin Joshua" userId="3c8dce78ae24e757" providerId="LiveId" clId="{7CBB7EC6-9F9D-429C-AB47-C6762D30931C}" dt="2025-04-28T11:14:53.001" v="74" actId="404"/>
        <pc:sldMkLst>
          <pc:docMk/>
          <pc:sldMk cId="2707719943" sldId="256"/>
        </pc:sldMkLst>
        <pc:spChg chg="mod">
          <ac:chgData name="Melvin Joshua" userId="3c8dce78ae24e757" providerId="LiveId" clId="{7CBB7EC6-9F9D-429C-AB47-C6762D30931C}" dt="2025-04-28T11:14:39.685" v="63" actId="20577"/>
          <ac:spMkLst>
            <pc:docMk/>
            <pc:sldMk cId="2707719943" sldId="256"/>
            <ac:spMk id="2" creationId="{A90B0436-0E1F-402D-AA1A-27765D8C7EDD}"/>
          </ac:spMkLst>
        </pc:spChg>
        <pc:spChg chg="mod">
          <ac:chgData name="Melvin Joshua" userId="3c8dce78ae24e757" providerId="LiveId" clId="{7CBB7EC6-9F9D-429C-AB47-C6762D30931C}" dt="2025-04-28T11:14:53.001" v="74" actId="404"/>
          <ac:spMkLst>
            <pc:docMk/>
            <pc:sldMk cId="2707719943" sldId="256"/>
            <ac:spMk id="3" creationId="{E5E655B8-649E-4C27-A6F8-43A649D81CD8}"/>
          </ac:spMkLst>
        </pc:spChg>
      </pc:sldChg>
      <pc:sldChg chg="add del">
        <pc:chgData name="Melvin Joshua" userId="3c8dce78ae24e757" providerId="LiveId" clId="{7CBB7EC6-9F9D-429C-AB47-C6762D30931C}" dt="2025-04-28T11:15:34.158" v="76" actId="47"/>
        <pc:sldMkLst>
          <pc:docMk/>
          <pc:sldMk cId="295757144"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607568-770A-4D3D-8996-0C7DA5C0FAE0}" type="datetimeFigureOut">
              <a:rPr lang="en-IN" smtClean="0"/>
              <a:t>28-04-2025</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191321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07568-770A-4D3D-8996-0C7DA5C0FAE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36822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07568-770A-4D3D-8996-0C7DA5C0FAE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172787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607568-770A-4D3D-8996-0C7DA5C0FAE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94364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607568-770A-4D3D-8996-0C7DA5C0FAE0}"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14685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607568-770A-4D3D-8996-0C7DA5C0FAE0}"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1348260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607568-770A-4D3D-8996-0C7DA5C0FAE0}"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124449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607568-770A-4D3D-8996-0C7DA5C0FAE0}"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303158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07568-770A-4D3D-8996-0C7DA5C0FAE0}" type="datetimeFigureOut">
              <a:rPr lang="en-IN" smtClean="0"/>
              <a:t>28-04-2025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329613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607568-770A-4D3D-8996-0C7DA5C0FAE0}"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103746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B607568-770A-4D3D-8996-0C7DA5C0FAE0}" type="datetimeFigureOut">
              <a:rPr lang="en-IN" smtClean="0"/>
              <a:t>28-04-2025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CDE8420-DDC9-42BF-815D-09981887A877}" type="slidenum">
              <a:rPr lang="en-IN" smtClean="0"/>
              <a:t>‹#›</a:t>
            </a:fld>
            <a:endParaRPr lang="en-IN"/>
          </a:p>
        </p:txBody>
      </p:sp>
    </p:spTree>
    <p:extLst>
      <p:ext uri="{BB962C8B-B14F-4D97-AF65-F5344CB8AC3E}">
        <p14:creationId xmlns:p14="http://schemas.microsoft.com/office/powerpoint/2010/main" val="277604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B607568-770A-4D3D-8996-0C7DA5C0FAE0}" type="datetimeFigureOut">
              <a:rPr lang="en-IN" smtClean="0"/>
              <a:t>28-04-2025</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CDE8420-DDC9-42BF-815D-09981887A877}"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884419"/>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abstract/document/9787574" TargetMode="External"/><Relationship Id="rId2" Type="http://schemas.openxmlformats.org/officeDocument/2006/relationships/hyperlink" Target="https://www.mdpi.com/2673-4389/1/4/23"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9758929" TargetMode="External"/><Relationship Id="rId5" Type="http://schemas.openxmlformats.org/officeDocument/2006/relationships/hyperlink" Target="https://d1wqtxts1xzle7.cloudfront.net/59165831/V5I2-197920190507-33940-1jr6fea-libre.pdf?1557294272=&amp;response-content-disposition=inline%3B+filename%3DLiver_disease_prediction_using_machine_l.pdf&amp;Expires=1738622162&amp;Signature=XjH-bPC5pDMShELP118O1QnGgQqZ8s~4K6VcPlvwdCd-MBoBZQr6fvcngXjpwc-bBV5zJgoaE6GZFYhjwPLmVgT~JA4VGwZ5wneFSn93x2dFTljguEGDK04ROei2EaqJ-zIcwM-VzJ0SNU-6dk7DanmF5Osn4Wjr2UjwwdTuBFIpbYjWW-lh3B8hcO7lDNHb53a0EwRwGvMg1QLns5BUaKM55wOKcLX5RrntCmhtGEP88x4auApCGvBhufc28PFaYH92lyEjUYoK1cN8F6YwgPLKIwGuKzl52odyXwXYGWQFpXLzf~PkGXY7Ho8NXWXMKNMhLvWyI-Zu5QW4o3WQcw__&amp;Key-Pair-Id=APKAJLOHF5GGSLRBV4ZA" TargetMode="External"/><Relationship Id="rId4" Type="http://schemas.openxmlformats.org/officeDocument/2006/relationships/hyperlink" Target="https://d1wqtxts1xzle7.cloudfront.net/55848081/IRJET-V5I142-libre.pdf?1519107590=&amp;response-content-disposition=inline%3B+filename%3DPerformance_Analysis_of_Liver_Disease_Pr.pdf&amp;Expires=1738612484&amp;Signature=diBg7sPR0QuZRdvAQHW-XvRVwUCpFtcTisi6aSbaT6VLT43nr3dO838DXMLMGoXQq8FBUsd9Vc4PeS2uQtEgiODHikDNSlo62hhS5uLBl~wTaLbYa8bqNeTXRH-6Yw~hlpH7ttZ2lcnjerDI208JxGJi5tb5ChkmLuyi1Ir7bulySLFtW8YqzJwS2Egfft1f7j9G~TdXxMCZLx1w~LsWrkz9tsBFtR8yPmX~TR--dEQcfwYjpK~c6fWVho9JpooCQj0H4xpyHjq8BulkPKTDZVqpVk8STIoGtGq9aqxBdw-RFs~b1-l4P9EvrZ6OLjxZRMTQVE3zAlrNlN-dPIDTuA__&amp;Key-Pair-Id=APKAJLOHF5GGSLRBV4Z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0436-0E1F-402D-AA1A-27765D8C7EDD}"/>
              </a:ext>
            </a:extLst>
          </p:cNvPr>
          <p:cNvSpPr>
            <a:spLocks noGrp="1"/>
          </p:cNvSpPr>
          <p:nvPr>
            <p:ph type="ctrTitle"/>
          </p:nvPr>
        </p:nvSpPr>
        <p:spPr>
          <a:xfrm>
            <a:off x="645458" y="802298"/>
            <a:ext cx="10865223" cy="2987795"/>
          </a:xfrm>
        </p:spPr>
        <p:txBody>
          <a:bodyPr>
            <a:normAutofit/>
          </a:bodyPr>
          <a:lstStyle/>
          <a:p>
            <a:r>
              <a:rPr lang="en-IN" sz="4400" dirty="0"/>
              <a:t>Statistical Exploration </a:t>
            </a:r>
            <a:br>
              <a:rPr lang="en-IN" sz="4400" dirty="0"/>
            </a:br>
            <a:r>
              <a:rPr lang="en-IN" sz="4400" dirty="0"/>
              <a:t>on Liver Disease Data</a:t>
            </a:r>
          </a:p>
        </p:txBody>
      </p:sp>
      <p:sp>
        <p:nvSpPr>
          <p:cNvPr id="3" name="Subtitle 2">
            <a:extLst>
              <a:ext uri="{FF2B5EF4-FFF2-40B4-BE49-F238E27FC236}">
                <a16:creationId xmlns:a16="http://schemas.microsoft.com/office/drawing/2014/main" id="{E5E655B8-649E-4C27-A6F8-43A649D81CD8}"/>
              </a:ext>
            </a:extLst>
          </p:cNvPr>
          <p:cNvSpPr>
            <a:spLocks noGrp="1"/>
          </p:cNvSpPr>
          <p:nvPr>
            <p:ph type="subTitle" idx="1"/>
          </p:nvPr>
        </p:nvSpPr>
        <p:spPr>
          <a:xfrm>
            <a:off x="1370693" y="3790093"/>
            <a:ext cx="9440034" cy="1049867"/>
          </a:xfrm>
        </p:spPr>
        <p:txBody>
          <a:bodyPr>
            <a:normAutofit/>
          </a:bodyPr>
          <a:lstStyle/>
          <a:p>
            <a:r>
              <a:rPr lang="en-IN" sz="2400" dirty="0"/>
              <a:t>Melvin Joshua </a:t>
            </a:r>
          </a:p>
          <a:p>
            <a:endParaRPr lang="en-IN" sz="700" dirty="0"/>
          </a:p>
        </p:txBody>
      </p:sp>
    </p:spTree>
    <p:extLst>
      <p:ext uri="{BB962C8B-B14F-4D97-AF65-F5344CB8AC3E}">
        <p14:creationId xmlns:p14="http://schemas.microsoft.com/office/powerpoint/2010/main" val="270771994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FD9C-0CCC-4552-934F-35E1910B3E74}"/>
              </a:ext>
            </a:extLst>
          </p:cNvPr>
          <p:cNvSpPr>
            <a:spLocks noGrp="1"/>
          </p:cNvSpPr>
          <p:nvPr>
            <p:ph type="title"/>
          </p:nvPr>
        </p:nvSpPr>
        <p:spPr>
          <a:xfrm>
            <a:off x="1450392" y="593848"/>
            <a:ext cx="9291215" cy="1049235"/>
          </a:xfrm>
        </p:spPr>
        <p:txBody>
          <a:bodyPr>
            <a:normAutofit/>
          </a:bodyPr>
          <a:lstStyle/>
          <a:p>
            <a:r>
              <a:rPr lang="en-GB" sz="2400" dirty="0"/>
              <a:t>Physical Activity Vs Diagnosis</a:t>
            </a:r>
            <a:endParaRPr lang="en-IN" sz="2400" dirty="0"/>
          </a:p>
        </p:txBody>
      </p:sp>
      <p:sp>
        <p:nvSpPr>
          <p:cNvPr id="4" name="TextBox 3">
            <a:extLst>
              <a:ext uri="{FF2B5EF4-FFF2-40B4-BE49-F238E27FC236}">
                <a16:creationId xmlns:a16="http://schemas.microsoft.com/office/drawing/2014/main" id="{400B1957-5D9B-4F21-931B-798AF40498CA}"/>
              </a:ext>
            </a:extLst>
          </p:cNvPr>
          <p:cNvSpPr txBox="1"/>
          <p:nvPr/>
        </p:nvSpPr>
        <p:spPr>
          <a:xfrm>
            <a:off x="1043075" y="4923583"/>
            <a:ext cx="10373226" cy="954107"/>
          </a:xfrm>
          <a:prstGeom prst="rect">
            <a:avLst/>
          </a:prstGeom>
          <a:noFill/>
        </p:spPr>
        <p:txBody>
          <a:bodyPr wrap="square" rtlCol="0">
            <a:spAutoFit/>
          </a:bodyPr>
          <a:lstStyle/>
          <a:p>
            <a:pPr algn="ctr"/>
            <a:r>
              <a:rPr lang="en-GB" sz="1400" dirty="0"/>
              <a:t>Physical Activity shows a weaker relationship with liver disease diagnosis. The box plot shows only slightly higher physical activity levels in negative cases (median approx. 5.5) versus positive cases (median approx. ~4.5). The stacked bar chart reveals no clear trend, with diagnosis ratios remaining relatively consistent across different physical activity levels, though there's a slight indication that very low activity (0-2) may be associated with higher positive diagnoses.</a:t>
            </a:r>
            <a:endParaRPr lang="en-IN" sz="1400" dirty="0"/>
          </a:p>
        </p:txBody>
      </p:sp>
      <p:pic>
        <p:nvPicPr>
          <p:cNvPr id="8194" name="Picture 2">
            <a:extLst>
              <a:ext uri="{FF2B5EF4-FFF2-40B4-BE49-F238E27FC236}">
                <a16:creationId xmlns:a16="http://schemas.microsoft.com/office/drawing/2014/main" id="{728D62DE-5540-4C93-B2C5-7D554B8413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075" y="1457363"/>
            <a:ext cx="5397336" cy="334771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96C1E051-6DFE-4155-99B2-256D8CCCB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062" y="1457363"/>
            <a:ext cx="4886239" cy="334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52695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FD9C-0CCC-4552-934F-35E1910B3E74}"/>
              </a:ext>
            </a:extLst>
          </p:cNvPr>
          <p:cNvSpPr>
            <a:spLocks noGrp="1"/>
          </p:cNvSpPr>
          <p:nvPr>
            <p:ph type="title"/>
          </p:nvPr>
        </p:nvSpPr>
        <p:spPr>
          <a:xfrm>
            <a:off x="1450392" y="593848"/>
            <a:ext cx="9291215" cy="1049235"/>
          </a:xfrm>
        </p:spPr>
        <p:txBody>
          <a:bodyPr>
            <a:normAutofit/>
          </a:bodyPr>
          <a:lstStyle/>
          <a:p>
            <a:r>
              <a:rPr lang="en-GB" sz="2400" dirty="0"/>
              <a:t>Liver Function Test Vs Diagnosis</a:t>
            </a:r>
            <a:endParaRPr lang="en-IN" sz="2400" dirty="0"/>
          </a:p>
        </p:txBody>
      </p:sp>
      <p:sp>
        <p:nvSpPr>
          <p:cNvPr id="4" name="TextBox 3">
            <a:extLst>
              <a:ext uri="{FF2B5EF4-FFF2-40B4-BE49-F238E27FC236}">
                <a16:creationId xmlns:a16="http://schemas.microsoft.com/office/drawing/2014/main" id="{400B1957-5D9B-4F21-931B-798AF40498CA}"/>
              </a:ext>
            </a:extLst>
          </p:cNvPr>
          <p:cNvSpPr txBox="1"/>
          <p:nvPr/>
        </p:nvSpPr>
        <p:spPr>
          <a:xfrm>
            <a:off x="1043075" y="4940713"/>
            <a:ext cx="10373226" cy="954107"/>
          </a:xfrm>
          <a:prstGeom prst="rect">
            <a:avLst/>
          </a:prstGeom>
          <a:noFill/>
        </p:spPr>
        <p:txBody>
          <a:bodyPr wrap="square" rtlCol="0">
            <a:spAutoFit/>
          </a:bodyPr>
          <a:lstStyle/>
          <a:p>
            <a:pPr algn="ctr"/>
            <a:r>
              <a:rPr lang="en-GB" sz="1400" dirty="0"/>
              <a:t>The liver function test shows a strong correlation with diagnosis outcomes. In the box plot, positive cases have notably higher test values (median approx. 70) compared to negative cases (median approx. 4). The stacked bar chart demonstrates a clear progression: as liver function test values increase beyond approx. 50, the proportion of positive diagnoses dramatically rises from around 30% to over 70%. This suggests that liver function test values are a strong predictor of liver disease diagnosis.</a:t>
            </a:r>
            <a:endParaRPr lang="en-IN" sz="1400" dirty="0"/>
          </a:p>
        </p:txBody>
      </p:sp>
      <p:pic>
        <p:nvPicPr>
          <p:cNvPr id="7170" name="Picture 2">
            <a:extLst>
              <a:ext uri="{FF2B5EF4-FFF2-40B4-BE49-F238E27FC236}">
                <a16:creationId xmlns:a16="http://schemas.microsoft.com/office/drawing/2014/main" id="{211541CE-EE87-49D1-8700-0F14DA1FE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075" y="1481754"/>
            <a:ext cx="5358013" cy="33233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1680726-93FB-4EC9-B1F6-8A7502F4E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024" y="1481754"/>
            <a:ext cx="4914277" cy="332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8705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D1C2-379B-4757-83C6-3A9DD6D08139}"/>
              </a:ext>
            </a:extLst>
          </p:cNvPr>
          <p:cNvSpPr>
            <a:spLocks noGrp="1"/>
          </p:cNvSpPr>
          <p:nvPr>
            <p:ph type="title"/>
          </p:nvPr>
        </p:nvSpPr>
        <p:spPr>
          <a:xfrm>
            <a:off x="1450391" y="678614"/>
            <a:ext cx="9291215" cy="1049235"/>
          </a:xfrm>
        </p:spPr>
        <p:txBody>
          <a:bodyPr>
            <a:normAutofit/>
          </a:bodyPr>
          <a:lstStyle/>
          <a:p>
            <a:r>
              <a:rPr lang="en-IN" sz="2400" dirty="0"/>
              <a:t>Gender Vs Diagnosis</a:t>
            </a:r>
          </a:p>
        </p:txBody>
      </p:sp>
      <p:pic>
        <p:nvPicPr>
          <p:cNvPr id="10242" name="Picture 2">
            <a:extLst>
              <a:ext uri="{FF2B5EF4-FFF2-40B4-BE49-F238E27FC236}">
                <a16:creationId xmlns:a16="http://schemas.microsoft.com/office/drawing/2014/main" id="{E5BDB5BA-3D06-4F70-88BE-02705F78D2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5168" y="1599830"/>
            <a:ext cx="5561660" cy="34496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B7E681-D6CA-46CF-9998-F3B045F95764}"/>
              </a:ext>
            </a:extLst>
          </p:cNvPr>
          <p:cNvSpPr txBox="1"/>
          <p:nvPr/>
        </p:nvSpPr>
        <p:spPr>
          <a:xfrm>
            <a:off x="1761564" y="5130151"/>
            <a:ext cx="8668871" cy="923330"/>
          </a:xfrm>
          <a:prstGeom prst="rect">
            <a:avLst/>
          </a:prstGeom>
          <a:noFill/>
        </p:spPr>
        <p:txBody>
          <a:bodyPr wrap="square" rtlCol="0">
            <a:spAutoFit/>
          </a:bodyPr>
          <a:lstStyle/>
          <a:p>
            <a:pPr algn="just"/>
            <a:r>
              <a:rPr lang="en-GB" dirty="0"/>
              <a:t>The data shows a gender disparity in liver disease diagnosis. Women have a higher positive diagnosis rate (64.4%) compared to men (45.6%). Men show more negative cases (54.4%) than women (35.6%).</a:t>
            </a:r>
            <a:endParaRPr lang="en-IN" dirty="0"/>
          </a:p>
        </p:txBody>
      </p:sp>
    </p:spTree>
    <p:extLst>
      <p:ext uri="{BB962C8B-B14F-4D97-AF65-F5344CB8AC3E}">
        <p14:creationId xmlns:p14="http://schemas.microsoft.com/office/powerpoint/2010/main" val="17444525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D1C2-379B-4757-83C6-3A9DD6D08139}"/>
              </a:ext>
            </a:extLst>
          </p:cNvPr>
          <p:cNvSpPr>
            <a:spLocks noGrp="1"/>
          </p:cNvSpPr>
          <p:nvPr>
            <p:ph type="title"/>
          </p:nvPr>
        </p:nvSpPr>
        <p:spPr>
          <a:xfrm>
            <a:off x="1450391" y="678614"/>
            <a:ext cx="9291215" cy="1049235"/>
          </a:xfrm>
        </p:spPr>
        <p:txBody>
          <a:bodyPr>
            <a:normAutofit/>
          </a:bodyPr>
          <a:lstStyle/>
          <a:p>
            <a:r>
              <a:rPr lang="en-IN" sz="2400" dirty="0"/>
              <a:t>Smoking Vs Diagnosis</a:t>
            </a:r>
          </a:p>
        </p:txBody>
      </p:sp>
      <p:sp>
        <p:nvSpPr>
          <p:cNvPr id="5" name="TextBox 4">
            <a:extLst>
              <a:ext uri="{FF2B5EF4-FFF2-40B4-BE49-F238E27FC236}">
                <a16:creationId xmlns:a16="http://schemas.microsoft.com/office/drawing/2014/main" id="{B6B7E681-D6CA-46CF-9998-F3B045F95764}"/>
              </a:ext>
            </a:extLst>
          </p:cNvPr>
          <p:cNvSpPr txBox="1"/>
          <p:nvPr/>
        </p:nvSpPr>
        <p:spPr>
          <a:xfrm>
            <a:off x="1761564" y="5130151"/>
            <a:ext cx="8668871" cy="923330"/>
          </a:xfrm>
          <a:prstGeom prst="rect">
            <a:avLst/>
          </a:prstGeom>
          <a:noFill/>
        </p:spPr>
        <p:txBody>
          <a:bodyPr wrap="square" rtlCol="0">
            <a:spAutoFit/>
          </a:bodyPr>
          <a:lstStyle/>
          <a:p>
            <a:pPr algn="just"/>
            <a:r>
              <a:rPr lang="en-GB" dirty="0"/>
              <a:t>Smokers show significantly higher liver disease rates (70.6% positive) compared to non-smokers (48.7% positive). Non-smokers have a more balanced distribution with slightly more negative cases (51.3%) than positive.</a:t>
            </a:r>
            <a:endParaRPr lang="en-IN" dirty="0"/>
          </a:p>
        </p:txBody>
      </p:sp>
      <p:pic>
        <p:nvPicPr>
          <p:cNvPr id="14338" name="Picture 2">
            <a:extLst>
              <a:ext uri="{FF2B5EF4-FFF2-40B4-BE49-F238E27FC236}">
                <a16:creationId xmlns:a16="http://schemas.microsoft.com/office/drawing/2014/main" id="{612532B8-21C0-4F80-B384-F30C3ECBE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168" y="1599830"/>
            <a:ext cx="5563233"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5728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D1C2-379B-4757-83C6-3A9DD6D08139}"/>
              </a:ext>
            </a:extLst>
          </p:cNvPr>
          <p:cNvSpPr>
            <a:spLocks noGrp="1"/>
          </p:cNvSpPr>
          <p:nvPr>
            <p:ph type="title"/>
          </p:nvPr>
        </p:nvSpPr>
        <p:spPr>
          <a:xfrm>
            <a:off x="1450391" y="678614"/>
            <a:ext cx="9291215" cy="1049235"/>
          </a:xfrm>
        </p:spPr>
        <p:txBody>
          <a:bodyPr>
            <a:normAutofit/>
          </a:bodyPr>
          <a:lstStyle/>
          <a:p>
            <a:r>
              <a:rPr lang="en-IN" sz="2400" dirty="0"/>
              <a:t>Genetic Risk Vs Diagnosis</a:t>
            </a:r>
          </a:p>
        </p:txBody>
      </p:sp>
      <p:sp>
        <p:nvSpPr>
          <p:cNvPr id="5" name="TextBox 4">
            <a:extLst>
              <a:ext uri="{FF2B5EF4-FFF2-40B4-BE49-F238E27FC236}">
                <a16:creationId xmlns:a16="http://schemas.microsoft.com/office/drawing/2014/main" id="{B6B7E681-D6CA-46CF-9998-F3B045F95764}"/>
              </a:ext>
            </a:extLst>
          </p:cNvPr>
          <p:cNvSpPr txBox="1"/>
          <p:nvPr/>
        </p:nvSpPr>
        <p:spPr>
          <a:xfrm>
            <a:off x="1761564" y="5130151"/>
            <a:ext cx="8668871" cy="830997"/>
          </a:xfrm>
          <a:prstGeom prst="rect">
            <a:avLst/>
          </a:prstGeom>
          <a:noFill/>
        </p:spPr>
        <p:txBody>
          <a:bodyPr wrap="square" rtlCol="0">
            <a:spAutoFit/>
          </a:bodyPr>
          <a:lstStyle/>
          <a:p>
            <a:pPr algn="just"/>
            <a:r>
              <a:rPr lang="en-GB" sz="1600" dirty="0"/>
              <a:t>Genetic risk is a significant factor in the likelihood of a positive diagnosis. Higher genetic risk correlates strongly with a higher percentage of positive diagnoses. Individuals with low genetic risk are much more likely to have a negative diagnosis.</a:t>
            </a:r>
            <a:endParaRPr lang="en-IN" sz="1600" dirty="0"/>
          </a:p>
        </p:txBody>
      </p:sp>
      <p:pic>
        <p:nvPicPr>
          <p:cNvPr id="13314" name="Picture 2">
            <a:extLst>
              <a:ext uri="{FF2B5EF4-FFF2-40B4-BE49-F238E27FC236}">
                <a16:creationId xmlns:a16="http://schemas.microsoft.com/office/drawing/2014/main" id="{2C8ACA9A-F808-470C-8149-DB8D828BC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167" y="1604307"/>
            <a:ext cx="5536220" cy="3433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13226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D1C2-379B-4757-83C6-3A9DD6D08139}"/>
              </a:ext>
            </a:extLst>
          </p:cNvPr>
          <p:cNvSpPr>
            <a:spLocks noGrp="1"/>
          </p:cNvSpPr>
          <p:nvPr>
            <p:ph type="title"/>
          </p:nvPr>
        </p:nvSpPr>
        <p:spPr>
          <a:xfrm>
            <a:off x="1450391" y="678614"/>
            <a:ext cx="9291215" cy="1049235"/>
          </a:xfrm>
        </p:spPr>
        <p:txBody>
          <a:bodyPr>
            <a:normAutofit/>
          </a:bodyPr>
          <a:lstStyle/>
          <a:p>
            <a:r>
              <a:rPr lang="en-IN" sz="2400" dirty="0"/>
              <a:t>Diabetes Vs Diagnosis</a:t>
            </a:r>
          </a:p>
        </p:txBody>
      </p:sp>
      <p:sp>
        <p:nvSpPr>
          <p:cNvPr id="5" name="TextBox 4">
            <a:extLst>
              <a:ext uri="{FF2B5EF4-FFF2-40B4-BE49-F238E27FC236}">
                <a16:creationId xmlns:a16="http://schemas.microsoft.com/office/drawing/2014/main" id="{B6B7E681-D6CA-46CF-9998-F3B045F95764}"/>
              </a:ext>
            </a:extLst>
          </p:cNvPr>
          <p:cNvSpPr txBox="1"/>
          <p:nvPr/>
        </p:nvSpPr>
        <p:spPr>
          <a:xfrm>
            <a:off x="1761564" y="5130151"/>
            <a:ext cx="8668871" cy="923330"/>
          </a:xfrm>
          <a:prstGeom prst="rect">
            <a:avLst/>
          </a:prstGeom>
          <a:noFill/>
        </p:spPr>
        <p:txBody>
          <a:bodyPr wrap="square" rtlCol="0">
            <a:spAutoFit/>
          </a:bodyPr>
          <a:lstStyle/>
          <a:p>
            <a:pPr algn="just"/>
            <a:r>
              <a:rPr lang="en-GB" dirty="0"/>
              <a:t>There is a 15.3% increase in positive diagnoses among individuals with diabetes (68.2%) compared to those without diabetes (52.9%). This indicates that diabetes significantly elevates the risk of a positive diagnosis for liver disease.</a:t>
            </a:r>
            <a:endParaRPr lang="en-IN" dirty="0"/>
          </a:p>
        </p:txBody>
      </p:sp>
      <p:pic>
        <p:nvPicPr>
          <p:cNvPr id="12290" name="Picture 2">
            <a:extLst>
              <a:ext uri="{FF2B5EF4-FFF2-40B4-BE49-F238E27FC236}">
                <a16:creationId xmlns:a16="http://schemas.microsoft.com/office/drawing/2014/main" id="{D1008057-06D6-4509-9AA4-591C394D6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168" y="1599829"/>
            <a:ext cx="5586797" cy="346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42516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D1C2-379B-4757-83C6-3A9DD6D08139}"/>
              </a:ext>
            </a:extLst>
          </p:cNvPr>
          <p:cNvSpPr>
            <a:spLocks noGrp="1"/>
          </p:cNvSpPr>
          <p:nvPr>
            <p:ph type="title"/>
          </p:nvPr>
        </p:nvSpPr>
        <p:spPr>
          <a:xfrm>
            <a:off x="1450391" y="678614"/>
            <a:ext cx="9291215" cy="1049235"/>
          </a:xfrm>
        </p:spPr>
        <p:txBody>
          <a:bodyPr>
            <a:normAutofit/>
          </a:bodyPr>
          <a:lstStyle/>
          <a:p>
            <a:r>
              <a:rPr lang="en-IN" sz="2400" dirty="0"/>
              <a:t>Hypertension Vs Diagnosis</a:t>
            </a:r>
          </a:p>
        </p:txBody>
      </p:sp>
      <p:sp>
        <p:nvSpPr>
          <p:cNvPr id="5" name="TextBox 4">
            <a:extLst>
              <a:ext uri="{FF2B5EF4-FFF2-40B4-BE49-F238E27FC236}">
                <a16:creationId xmlns:a16="http://schemas.microsoft.com/office/drawing/2014/main" id="{B6B7E681-D6CA-46CF-9998-F3B045F95764}"/>
              </a:ext>
            </a:extLst>
          </p:cNvPr>
          <p:cNvSpPr txBox="1"/>
          <p:nvPr/>
        </p:nvSpPr>
        <p:spPr>
          <a:xfrm>
            <a:off x="1761562" y="5242581"/>
            <a:ext cx="8668871" cy="738664"/>
          </a:xfrm>
          <a:prstGeom prst="rect">
            <a:avLst/>
          </a:prstGeom>
          <a:noFill/>
        </p:spPr>
        <p:txBody>
          <a:bodyPr wrap="square" rtlCol="0">
            <a:spAutoFit/>
          </a:bodyPr>
          <a:lstStyle/>
          <a:p>
            <a:pPr algn="just"/>
            <a:r>
              <a:rPr lang="en-GB" sz="1400" dirty="0"/>
              <a:t>The percentage of positive diagnoses increases significantly (from 51.4% to 74.9%) when hypertension is present. Individuals without hypertension have a nearly balanced distribution between positive and negative diagnoses, with a slight majority (51.4%) having a positive diagnosis.</a:t>
            </a:r>
            <a:endParaRPr lang="en-IN" sz="1400" dirty="0"/>
          </a:p>
        </p:txBody>
      </p:sp>
      <p:pic>
        <p:nvPicPr>
          <p:cNvPr id="11266" name="Picture 2">
            <a:extLst>
              <a:ext uri="{FF2B5EF4-FFF2-40B4-BE49-F238E27FC236}">
                <a16:creationId xmlns:a16="http://schemas.microsoft.com/office/drawing/2014/main" id="{C1D05BC8-AF85-4044-9372-39A5D06F6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167" y="1599830"/>
            <a:ext cx="5667468" cy="3515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78891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A9B5-AE3C-440E-BDEA-4F2009CD8C8B}"/>
              </a:ext>
            </a:extLst>
          </p:cNvPr>
          <p:cNvSpPr>
            <a:spLocks noGrp="1"/>
          </p:cNvSpPr>
          <p:nvPr>
            <p:ph type="title"/>
          </p:nvPr>
        </p:nvSpPr>
        <p:spPr/>
        <p:txBody>
          <a:bodyPr/>
          <a:lstStyle/>
          <a:p>
            <a:r>
              <a:rPr lang="en-IN" dirty="0"/>
              <a:t>Hypothesis Testing</a:t>
            </a:r>
          </a:p>
        </p:txBody>
      </p:sp>
      <p:sp>
        <p:nvSpPr>
          <p:cNvPr id="3" name="Content Placeholder 2">
            <a:extLst>
              <a:ext uri="{FF2B5EF4-FFF2-40B4-BE49-F238E27FC236}">
                <a16:creationId xmlns:a16="http://schemas.microsoft.com/office/drawing/2014/main" id="{56DCC1DC-5DEA-4DE8-B45D-0AACF161C09D}"/>
              </a:ext>
            </a:extLst>
          </p:cNvPr>
          <p:cNvSpPr>
            <a:spLocks noGrp="1"/>
          </p:cNvSpPr>
          <p:nvPr>
            <p:ph idx="1"/>
          </p:nvPr>
        </p:nvSpPr>
        <p:spPr/>
        <p:txBody>
          <a:bodyPr/>
          <a:lstStyle/>
          <a:p>
            <a:r>
              <a:rPr lang="en-IN" dirty="0"/>
              <a:t>For numeric features, performed the Independent t-test for 2 Samples.</a:t>
            </a:r>
            <a:br>
              <a:rPr lang="en-IN" dirty="0"/>
            </a:br>
            <a:r>
              <a:rPr lang="en-IN" dirty="0"/>
              <a:t>H0: Means are the same.</a:t>
            </a:r>
            <a:br>
              <a:rPr lang="en-IN" dirty="0"/>
            </a:br>
            <a:r>
              <a:rPr lang="en-IN" dirty="0"/>
              <a:t>H1: Means are different.</a:t>
            </a:r>
          </a:p>
          <a:p>
            <a:r>
              <a:rPr lang="en-IN" dirty="0"/>
              <a:t>For categorical features, performed the Chi-Square test.</a:t>
            </a:r>
            <a:br>
              <a:rPr lang="en-IN" dirty="0"/>
            </a:br>
            <a:r>
              <a:rPr lang="en-IN" dirty="0"/>
              <a:t>H0: Variables are independent.</a:t>
            </a:r>
            <a:br>
              <a:rPr lang="en-IN" dirty="0"/>
            </a:br>
            <a:r>
              <a:rPr lang="en-IN" dirty="0"/>
              <a:t>H1: Variables are dependent.</a:t>
            </a:r>
          </a:p>
          <a:p>
            <a:r>
              <a:rPr lang="en-IN" dirty="0"/>
              <a:t>Result: All the testing proved to be significant, thereby rejecting the null hypotheses.  </a:t>
            </a:r>
          </a:p>
        </p:txBody>
      </p:sp>
    </p:spTree>
    <p:extLst>
      <p:ext uri="{BB962C8B-B14F-4D97-AF65-F5344CB8AC3E}">
        <p14:creationId xmlns:p14="http://schemas.microsoft.com/office/powerpoint/2010/main" val="3247949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C1E2-D851-406F-9825-676B4FA0FD83}"/>
              </a:ext>
            </a:extLst>
          </p:cNvPr>
          <p:cNvSpPr>
            <a:spLocks noGrp="1"/>
          </p:cNvSpPr>
          <p:nvPr>
            <p:ph type="title"/>
          </p:nvPr>
        </p:nvSpPr>
        <p:spPr>
          <a:xfrm>
            <a:off x="1451579" y="584882"/>
            <a:ext cx="9291215" cy="1049235"/>
          </a:xfrm>
        </p:spPr>
        <p:txBody>
          <a:bodyPr>
            <a:normAutofit/>
          </a:bodyPr>
          <a:lstStyle/>
          <a:p>
            <a:r>
              <a:rPr lang="en-IN" sz="2800" dirty="0"/>
              <a:t>Correlation Analysis</a:t>
            </a:r>
          </a:p>
        </p:txBody>
      </p:sp>
      <p:pic>
        <p:nvPicPr>
          <p:cNvPr id="15362" name="Picture 2">
            <a:extLst>
              <a:ext uri="{FF2B5EF4-FFF2-40B4-BE49-F238E27FC236}">
                <a16:creationId xmlns:a16="http://schemas.microsoft.com/office/drawing/2014/main" id="{170BF6B9-ADF4-4422-803C-622388E7FF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1634117"/>
            <a:ext cx="4820255" cy="43722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E390D0-EB09-4445-AEC6-E1BACE547EAD}"/>
              </a:ext>
            </a:extLst>
          </p:cNvPr>
          <p:cNvSpPr txBox="1"/>
          <p:nvPr/>
        </p:nvSpPr>
        <p:spPr>
          <a:xfrm>
            <a:off x="6562165" y="1634117"/>
            <a:ext cx="5172635" cy="4278094"/>
          </a:xfrm>
          <a:prstGeom prst="rect">
            <a:avLst/>
          </a:prstGeom>
          <a:noFill/>
        </p:spPr>
        <p:txBody>
          <a:bodyPr wrap="square" rtlCol="0">
            <a:spAutoFit/>
          </a:bodyPr>
          <a:lstStyle/>
          <a:p>
            <a:pPr algn="just"/>
            <a:r>
              <a:rPr lang="en-GB" sz="1600" dirty="0"/>
              <a:t>This correlation matrix reveals that the variables in the liver disease dataset have minimal correlation with one another. </a:t>
            </a:r>
          </a:p>
          <a:p>
            <a:pPr algn="just"/>
            <a:endParaRPr lang="en-GB" sz="1600" dirty="0"/>
          </a:p>
          <a:p>
            <a:pPr algn="just"/>
            <a:r>
              <a:rPr lang="en-GB" sz="1600" dirty="0"/>
              <a:t>The correlation values are close to 0, indicating weak linear relationships. No strong multicollinearity is observed, meaning the variables are likely independent.</a:t>
            </a:r>
          </a:p>
          <a:p>
            <a:pPr algn="just"/>
            <a:endParaRPr lang="en-GB" sz="1600" dirty="0"/>
          </a:p>
          <a:p>
            <a:pPr algn="just"/>
            <a:r>
              <a:rPr lang="en-GB" sz="1600" dirty="0"/>
              <a:t>LiverFunctionTest shows a weak positive correlation with BMI (0.0437) and weak negative correlations with other variables. Age, AlcoholConsumption, and PhysicalActivity show negligible correlations with one another or with LiverFunctionTest.</a:t>
            </a:r>
          </a:p>
          <a:p>
            <a:pPr algn="just"/>
            <a:endParaRPr lang="en-GB" sz="1600" dirty="0"/>
          </a:p>
          <a:p>
            <a:pPr algn="just"/>
            <a:r>
              <a:rPr lang="en-GB" sz="1600" dirty="0"/>
              <a:t>This suggests the dataset variables may contribute independently to liver disease prediction.</a:t>
            </a:r>
            <a:endParaRPr lang="en-IN" sz="1600" dirty="0"/>
          </a:p>
        </p:txBody>
      </p:sp>
    </p:spTree>
    <p:extLst>
      <p:ext uri="{BB962C8B-B14F-4D97-AF65-F5344CB8AC3E}">
        <p14:creationId xmlns:p14="http://schemas.microsoft.com/office/powerpoint/2010/main" val="34928628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7D24-BEE5-4BA9-B1DC-D32366E7EEEB}"/>
              </a:ext>
            </a:extLst>
          </p:cNvPr>
          <p:cNvSpPr>
            <a:spLocks noGrp="1"/>
          </p:cNvSpPr>
          <p:nvPr>
            <p:ph type="title"/>
          </p:nvPr>
        </p:nvSpPr>
        <p:spPr/>
        <p:txBody>
          <a:bodyPr/>
          <a:lstStyle/>
          <a:p>
            <a:r>
              <a:rPr lang="en-IN" dirty="0"/>
              <a:t>Weight of Evidence (WoE)</a:t>
            </a:r>
          </a:p>
        </p:txBody>
      </p:sp>
      <p:sp>
        <p:nvSpPr>
          <p:cNvPr id="3" name="Content Placeholder 2">
            <a:extLst>
              <a:ext uri="{FF2B5EF4-FFF2-40B4-BE49-F238E27FC236}">
                <a16:creationId xmlns:a16="http://schemas.microsoft.com/office/drawing/2014/main" id="{494BF4C0-900F-45FB-9FBB-EE92EA89BD9E}"/>
              </a:ext>
            </a:extLst>
          </p:cNvPr>
          <p:cNvSpPr>
            <a:spLocks noGrp="1"/>
          </p:cNvSpPr>
          <p:nvPr>
            <p:ph idx="1"/>
          </p:nvPr>
        </p:nvSpPr>
        <p:spPr/>
        <p:txBody>
          <a:bodyPr>
            <a:normAutofit fontScale="92500" lnSpcReduction="20000"/>
          </a:bodyPr>
          <a:lstStyle/>
          <a:p>
            <a:r>
              <a:rPr lang="en-GB" dirty="0"/>
              <a:t>Weight of Evidence (WoE) quantifies the predictive strength of an independent variable concerning the target variable. </a:t>
            </a:r>
          </a:p>
          <a:p>
            <a:r>
              <a:rPr lang="en-GB" dirty="0"/>
              <a:t>It can treat outliers. </a:t>
            </a:r>
          </a:p>
          <a:p>
            <a:r>
              <a:rPr lang="en-GB" dirty="0"/>
              <a:t>It can handle missing values as missing values can be binned separately.</a:t>
            </a:r>
          </a:p>
          <a:p>
            <a:r>
              <a:rPr lang="en-GB" dirty="0"/>
              <a:t>Since WoE transformation handles categorical variable, there is no need for dummy variables.</a:t>
            </a:r>
          </a:p>
          <a:p>
            <a:r>
              <a:rPr lang="en-GB" dirty="0"/>
              <a:t>WoE transformation helps you to build strict linear relationship with log odds. Otherwise, it is not easy to accomplish linear relationship using other transformation methods such as log, square-root, etc.</a:t>
            </a:r>
          </a:p>
          <a:p>
            <a:endParaRPr lang="en-IN" dirty="0"/>
          </a:p>
        </p:txBody>
      </p:sp>
    </p:spTree>
    <p:extLst>
      <p:ext uri="{BB962C8B-B14F-4D97-AF65-F5344CB8AC3E}">
        <p14:creationId xmlns:p14="http://schemas.microsoft.com/office/powerpoint/2010/main" val="284514595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2C86-6DFC-45F5-98C9-56ECB7978AA8}"/>
              </a:ext>
            </a:extLst>
          </p:cNvPr>
          <p:cNvSpPr>
            <a:spLocks noGrp="1"/>
          </p:cNvSpPr>
          <p:nvPr>
            <p:ph type="title"/>
          </p:nvPr>
        </p:nvSpPr>
        <p:spPr/>
        <p:txBody>
          <a:bodyPr/>
          <a:lstStyle/>
          <a:p>
            <a:r>
              <a:rPr lang="en-IN" dirty="0"/>
              <a:t>Research Abstract</a:t>
            </a:r>
          </a:p>
        </p:txBody>
      </p:sp>
      <p:sp>
        <p:nvSpPr>
          <p:cNvPr id="3" name="Content Placeholder 2">
            <a:extLst>
              <a:ext uri="{FF2B5EF4-FFF2-40B4-BE49-F238E27FC236}">
                <a16:creationId xmlns:a16="http://schemas.microsoft.com/office/drawing/2014/main" id="{5C93096D-078F-48A6-B0A2-F9B5D2E28719}"/>
              </a:ext>
            </a:extLst>
          </p:cNvPr>
          <p:cNvSpPr>
            <a:spLocks noGrp="1"/>
          </p:cNvSpPr>
          <p:nvPr>
            <p:ph idx="1"/>
          </p:nvPr>
        </p:nvSpPr>
        <p:spPr>
          <a:xfrm>
            <a:off x="1451579" y="2015732"/>
            <a:ext cx="9171597" cy="3450613"/>
          </a:xfrm>
        </p:spPr>
        <p:txBody>
          <a:bodyPr/>
          <a:lstStyle/>
          <a:p>
            <a:pPr marL="0" indent="0" algn="just">
              <a:buNone/>
            </a:pPr>
            <a:r>
              <a:rPr lang="en-GB" dirty="0"/>
              <a:t>This study explores the distribution of liver disease diagnosis across various features and evaluates the predictive power of categorical features using Information Value (IV) and Weight of Evidence (WoE). The dataset is obtained from Kaggle, which has 1700 records. Key findings reveal that patients with high BMI or those who are middle-aged are likelier to develop liver disease. The purpose of this research is to uncover critical insights that facilitate early detection, risk assessment, and informed decision-making in healthcare. The tool used is the programming language, Python, for performing Exploratory Data Analysis (EDA).</a:t>
            </a:r>
            <a:endParaRPr lang="en-IN" dirty="0"/>
          </a:p>
        </p:txBody>
      </p:sp>
    </p:spTree>
    <p:extLst>
      <p:ext uri="{BB962C8B-B14F-4D97-AF65-F5344CB8AC3E}">
        <p14:creationId xmlns:p14="http://schemas.microsoft.com/office/powerpoint/2010/main" val="83101378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9B9D-1ABF-4668-A506-7D02B96DEE21}"/>
              </a:ext>
            </a:extLst>
          </p:cNvPr>
          <p:cNvSpPr>
            <a:spLocks noGrp="1"/>
          </p:cNvSpPr>
          <p:nvPr>
            <p:ph type="title"/>
          </p:nvPr>
        </p:nvSpPr>
        <p:spPr/>
        <p:txBody>
          <a:bodyPr/>
          <a:lstStyle/>
          <a:p>
            <a:r>
              <a:rPr lang="en-IN" dirty="0"/>
              <a:t>Weight of Evidence (woE)</a:t>
            </a:r>
          </a:p>
        </p:txBody>
      </p:sp>
      <p:pic>
        <p:nvPicPr>
          <p:cNvPr id="5" name="Content Placeholder 4">
            <a:extLst>
              <a:ext uri="{FF2B5EF4-FFF2-40B4-BE49-F238E27FC236}">
                <a16:creationId xmlns:a16="http://schemas.microsoft.com/office/drawing/2014/main" id="{922BA5D1-CA76-4ED7-9C7F-970CC8B58C9E}"/>
              </a:ext>
            </a:extLst>
          </p:cNvPr>
          <p:cNvPicPr>
            <a:picLocks noGrp="1" noChangeAspect="1"/>
          </p:cNvPicPr>
          <p:nvPr>
            <p:ph idx="1"/>
          </p:nvPr>
        </p:nvPicPr>
        <p:blipFill>
          <a:blip r:embed="rId2"/>
          <a:stretch>
            <a:fillRect/>
          </a:stretch>
        </p:blipFill>
        <p:spPr>
          <a:xfrm>
            <a:off x="1451579" y="2080933"/>
            <a:ext cx="9291638" cy="1527080"/>
          </a:xfrm>
        </p:spPr>
      </p:pic>
      <p:sp>
        <p:nvSpPr>
          <p:cNvPr id="6" name="TextBox 5">
            <a:extLst>
              <a:ext uri="{FF2B5EF4-FFF2-40B4-BE49-F238E27FC236}">
                <a16:creationId xmlns:a16="http://schemas.microsoft.com/office/drawing/2014/main" id="{EED60E28-DEDB-4B01-90C1-12EC77BA0570}"/>
              </a:ext>
            </a:extLst>
          </p:cNvPr>
          <p:cNvSpPr txBox="1"/>
          <p:nvPr/>
        </p:nvSpPr>
        <p:spPr>
          <a:xfrm>
            <a:off x="1451579" y="3827929"/>
            <a:ext cx="9291215" cy="646331"/>
          </a:xfrm>
          <a:prstGeom prst="rect">
            <a:avLst/>
          </a:prstGeom>
          <a:noFill/>
        </p:spPr>
        <p:txBody>
          <a:bodyPr wrap="square" rtlCol="0">
            <a:spAutoFit/>
          </a:bodyPr>
          <a:lstStyle/>
          <a:p>
            <a:r>
              <a:rPr lang="en-IN" dirty="0"/>
              <a:t>Dataset after replacing the Categories with their corresponding WoE values, which capture the same behaviour, ensuring no loss of data.</a:t>
            </a:r>
          </a:p>
        </p:txBody>
      </p:sp>
    </p:spTree>
    <p:extLst>
      <p:ext uri="{BB962C8B-B14F-4D97-AF65-F5344CB8AC3E}">
        <p14:creationId xmlns:p14="http://schemas.microsoft.com/office/powerpoint/2010/main" val="381693554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B7BF-7860-43A6-9BB2-D9016D0D5FEA}"/>
              </a:ext>
            </a:extLst>
          </p:cNvPr>
          <p:cNvSpPr>
            <a:spLocks noGrp="1"/>
          </p:cNvSpPr>
          <p:nvPr>
            <p:ph type="title"/>
          </p:nvPr>
        </p:nvSpPr>
        <p:spPr/>
        <p:txBody>
          <a:bodyPr/>
          <a:lstStyle/>
          <a:p>
            <a:r>
              <a:rPr lang="en-IN" dirty="0"/>
              <a:t>Information Value (IV)</a:t>
            </a:r>
          </a:p>
        </p:txBody>
      </p:sp>
      <p:sp>
        <p:nvSpPr>
          <p:cNvPr id="3" name="Content Placeholder 2">
            <a:extLst>
              <a:ext uri="{FF2B5EF4-FFF2-40B4-BE49-F238E27FC236}">
                <a16:creationId xmlns:a16="http://schemas.microsoft.com/office/drawing/2014/main" id="{043D56D7-D452-46FE-843F-F6B419ADEE8D}"/>
              </a:ext>
            </a:extLst>
          </p:cNvPr>
          <p:cNvSpPr>
            <a:spLocks noGrp="1"/>
          </p:cNvSpPr>
          <p:nvPr>
            <p:ph idx="1"/>
          </p:nvPr>
        </p:nvSpPr>
        <p:spPr/>
        <p:txBody>
          <a:bodyPr/>
          <a:lstStyle/>
          <a:p>
            <a:r>
              <a:rPr lang="en-GB" dirty="0"/>
              <a:t>It is one of the most useful techniques to select important variables in a predictive model. It helps rank variables on the basis of their importance.</a:t>
            </a:r>
            <a:endParaRPr lang="en-IN" dirty="0"/>
          </a:p>
        </p:txBody>
      </p:sp>
      <p:pic>
        <p:nvPicPr>
          <p:cNvPr id="4" name="Picture 3">
            <a:extLst>
              <a:ext uri="{FF2B5EF4-FFF2-40B4-BE49-F238E27FC236}">
                <a16:creationId xmlns:a16="http://schemas.microsoft.com/office/drawing/2014/main" id="{4625EFBC-453D-4816-9F91-FD536D027399}"/>
              </a:ext>
            </a:extLst>
          </p:cNvPr>
          <p:cNvPicPr/>
          <p:nvPr/>
        </p:nvPicPr>
        <p:blipFill rotWithShape="1">
          <a:blip r:embed="rId2">
            <a:extLst>
              <a:ext uri="{28A0092B-C50C-407E-A947-70E740481C1C}">
                <a14:useLocalDpi xmlns:a14="http://schemas.microsoft.com/office/drawing/2010/main" val="0"/>
              </a:ext>
            </a:extLst>
          </a:blip>
          <a:srcRect l="1734" t="4384" r="2290" b="3553"/>
          <a:stretch/>
        </p:blipFill>
        <p:spPr bwMode="auto">
          <a:xfrm>
            <a:off x="6974542" y="2961641"/>
            <a:ext cx="3352800" cy="2730948"/>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F2D5CE82-7B91-4493-99C3-B479F8E9DAD0}"/>
              </a:ext>
            </a:extLst>
          </p:cNvPr>
          <p:cNvPicPr>
            <a:picLocks noChangeAspect="1"/>
          </p:cNvPicPr>
          <p:nvPr/>
        </p:nvPicPr>
        <p:blipFill rotWithShape="1">
          <a:blip r:embed="rId3"/>
          <a:srcRect l="7783"/>
          <a:stretch/>
        </p:blipFill>
        <p:spPr>
          <a:xfrm>
            <a:off x="1771936" y="2961641"/>
            <a:ext cx="3986679" cy="2730948"/>
          </a:xfrm>
          <a:prstGeom prst="rect">
            <a:avLst/>
          </a:prstGeom>
        </p:spPr>
      </p:pic>
    </p:spTree>
    <p:extLst>
      <p:ext uri="{BB962C8B-B14F-4D97-AF65-F5344CB8AC3E}">
        <p14:creationId xmlns:p14="http://schemas.microsoft.com/office/powerpoint/2010/main" val="222319850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2E9D-0920-4CA7-B44A-D080FC90FFB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AEC0B4D-FEEC-4215-AA68-2F08C3E56A44}"/>
              </a:ext>
            </a:extLst>
          </p:cNvPr>
          <p:cNvSpPr>
            <a:spLocks noGrp="1"/>
          </p:cNvSpPr>
          <p:nvPr>
            <p:ph idx="1"/>
          </p:nvPr>
        </p:nvSpPr>
        <p:spPr/>
        <p:txBody>
          <a:bodyPr/>
          <a:lstStyle/>
          <a:p>
            <a:r>
              <a:rPr lang="en-GB" dirty="0"/>
              <a:t>% of Non-Events in a Group is the percentage of non-event outcomes within a specific group relative to the total number of non-event outcomes in the entire dataset.</a:t>
            </a:r>
          </a:p>
          <a:p>
            <a:r>
              <a:rPr lang="en-GB" dirty="0"/>
              <a:t>% of Events in a Group is the percentage of event outcomes within the same group relative to the total number of event outcomes in the entire dataset.</a:t>
            </a:r>
          </a:p>
          <a:p>
            <a:r>
              <a:rPr lang="en-GB" dirty="0"/>
              <a:t>Positive WoE means % of Non-Events &gt; % of Events</a:t>
            </a:r>
          </a:p>
          <a:p>
            <a:r>
              <a:rPr lang="en-GB" dirty="0"/>
              <a:t>Negative WoE means % of Non-Events &lt; % of Events </a:t>
            </a:r>
          </a:p>
          <a:p>
            <a:endParaRPr lang="en-IN" dirty="0"/>
          </a:p>
        </p:txBody>
      </p:sp>
      <p:pic>
        <p:nvPicPr>
          <p:cNvPr id="5" name="Picture 4">
            <a:extLst>
              <a:ext uri="{FF2B5EF4-FFF2-40B4-BE49-F238E27FC236}">
                <a16:creationId xmlns:a16="http://schemas.microsoft.com/office/drawing/2014/main" id="{1B140ECE-ED39-4BCE-A13F-665DC8EC17DA}"/>
              </a:ext>
            </a:extLst>
          </p:cNvPr>
          <p:cNvPicPr/>
          <p:nvPr/>
        </p:nvPicPr>
        <p:blipFill>
          <a:blip r:embed="rId2">
            <a:extLst>
              <a:ext uri="{28A0092B-C50C-407E-A947-70E740481C1C}">
                <a14:useLocalDpi xmlns:a14="http://schemas.microsoft.com/office/drawing/2010/main" val="0"/>
              </a:ext>
            </a:extLst>
          </a:blip>
          <a:stretch>
            <a:fillRect/>
          </a:stretch>
        </p:blipFill>
        <p:spPr>
          <a:xfrm>
            <a:off x="4132205" y="5194980"/>
            <a:ext cx="3927589" cy="677919"/>
          </a:xfrm>
          <a:prstGeom prst="rect">
            <a:avLst/>
          </a:prstGeom>
        </p:spPr>
      </p:pic>
    </p:spTree>
    <p:extLst>
      <p:ext uri="{BB962C8B-B14F-4D97-AF65-F5344CB8AC3E}">
        <p14:creationId xmlns:p14="http://schemas.microsoft.com/office/powerpoint/2010/main" val="962918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0389-CDA1-4123-84ED-70A8E6D59F95}"/>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C47C4E9-7D9E-40A7-BC62-156ECDCAF2A8}"/>
              </a:ext>
            </a:extLst>
          </p:cNvPr>
          <p:cNvSpPr>
            <a:spLocks noGrp="1"/>
          </p:cNvSpPr>
          <p:nvPr>
            <p:ph idx="1"/>
          </p:nvPr>
        </p:nvSpPr>
        <p:spPr/>
        <p:txBody>
          <a:bodyPr>
            <a:normAutofit fontScale="92500" lnSpcReduction="20000"/>
          </a:bodyPr>
          <a:lstStyle/>
          <a:p>
            <a:pPr marL="0" indent="0">
              <a:buNone/>
            </a:pPr>
            <a:r>
              <a:rPr lang="en-GB" dirty="0"/>
              <a:t>Steps to calculate WoE:</a:t>
            </a:r>
          </a:p>
          <a:p>
            <a:r>
              <a:rPr lang="en-GB" dirty="0"/>
              <a:t>1. For a continuous variable, split data into 10 parts (or lesser depending on the distribution).</a:t>
            </a:r>
          </a:p>
          <a:p>
            <a:r>
              <a:rPr lang="en-GB" dirty="0"/>
              <a:t>2. Calculate the number of events and non-events in each group (bin)</a:t>
            </a:r>
          </a:p>
          <a:p>
            <a:r>
              <a:rPr lang="en-GB" dirty="0"/>
              <a:t>3. Calculate the % of events and % of non-events in each group.</a:t>
            </a:r>
          </a:p>
          <a:p>
            <a:r>
              <a:rPr lang="en-GB" dirty="0"/>
              <a:t>4. Calculate WoE by taking natural log of division of % of non-events and % of events.</a:t>
            </a:r>
          </a:p>
          <a:p>
            <a:r>
              <a:rPr lang="en-GB" dirty="0"/>
              <a:t>Note: For a categorical variable, you do not need to split the data. (Ignore Step 1 and follow the remaining steps)</a:t>
            </a:r>
          </a:p>
          <a:p>
            <a:endParaRPr lang="en-IN" dirty="0"/>
          </a:p>
        </p:txBody>
      </p:sp>
    </p:spTree>
    <p:extLst>
      <p:ext uri="{BB962C8B-B14F-4D97-AF65-F5344CB8AC3E}">
        <p14:creationId xmlns:p14="http://schemas.microsoft.com/office/powerpoint/2010/main" val="3574396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02BB-5684-42D2-80BD-F45ED9E33A7A}"/>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888CAD8-26CA-4A39-BC38-21A522BB4B21}"/>
              </a:ext>
            </a:extLst>
          </p:cNvPr>
          <p:cNvSpPr>
            <a:spLocks noGrp="1"/>
          </p:cNvSpPr>
          <p:nvPr>
            <p:ph idx="1"/>
          </p:nvPr>
        </p:nvSpPr>
        <p:spPr/>
        <p:txBody>
          <a:bodyPr>
            <a:normAutofit fontScale="85000" lnSpcReduction="10000"/>
          </a:bodyPr>
          <a:lstStyle/>
          <a:p>
            <a:pPr marL="0" indent="0">
              <a:buNone/>
            </a:pPr>
            <a:r>
              <a:rPr lang="en-GB" dirty="0"/>
              <a:t>Rules related to WoE:</a:t>
            </a:r>
          </a:p>
          <a:p>
            <a:r>
              <a:rPr lang="en-GB" dirty="0"/>
              <a:t>1. Each category (bin) should have at least 5% of the observations.</a:t>
            </a:r>
          </a:p>
          <a:p>
            <a:r>
              <a:rPr lang="en-GB" dirty="0"/>
              <a:t>2. Each category (bin) should be non-zero for both non-events and events.</a:t>
            </a:r>
          </a:p>
          <a:p>
            <a:r>
              <a:rPr lang="en-GB" dirty="0"/>
              <a:t>3. The WoE should be distinct for each category. Similar groups should be aggregated.</a:t>
            </a:r>
          </a:p>
          <a:p>
            <a:r>
              <a:rPr lang="en-GB" dirty="0"/>
              <a:t>4. The WoE should be monotonic, i.e., either growing or decreasing with the groupings.</a:t>
            </a:r>
          </a:p>
          <a:p>
            <a:r>
              <a:rPr lang="en-GB" dirty="0"/>
              <a:t>5. Missing values are binned separately. </a:t>
            </a:r>
          </a:p>
          <a:p>
            <a:r>
              <a:rPr lang="en-GB" dirty="0"/>
              <a:t>In general, 10 or 20 bins are taken. Ideally, each bin should contain at least 5% cases. Fewer bins capture important patterns in the data, while leaving out noise.</a:t>
            </a:r>
          </a:p>
          <a:p>
            <a:endParaRPr lang="en-IN" dirty="0"/>
          </a:p>
        </p:txBody>
      </p:sp>
    </p:spTree>
    <p:extLst>
      <p:ext uri="{BB962C8B-B14F-4D97-AF65-F5344CB8AC3E}">
        <p14:creationId xmlns:p14="http://schemas.microsoft.com/office/powerpoint/2010/main" val="2322478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9AFF-97F8-4287-B72D-CB4DADB7D52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BEE6837-69F8-463B-8CF1-841502300D22}"/>
              </a:ext>
            </a:extLst>
          </p:cNvPr>
          <p:cNvSpPr>
            <a:spLocks noGrp="1"/>
          </p:cNvSpPr>
          <p:nvPr>
            <p:ph idx="1"/>
          </p:nvPr>
        </p:nvSpPr>
        <p:spPr>
          <a:xfrm>
            <a:off x="1451579" y="2015732"/>
            <a:ext cx="9291215" cy="3951435"/>
          </a:xfrm>
        </p:spPr>
        <p:txBody>
          <a:bodyPr>
            <a:normAutofit/>
          </a:bodyPr>
          <a:lstStyle/>
          <a:p>
            <a:pPr marL="0" indent="0">
              <a:buNone/>
            </a:pPr>
            <a:r>
              <a:rPr lang="en-GB" dirty="0"/>
              <a:t>Handle Zero Event/ Non-Event:</a:t>
            </a:r>
          </a:p>
          <a:p>
            <a:r>
              <a:rPr lang="en-GB" dirty="0"/>
              <a:t>If a particular bin contains no event or non-event, you can use the formula below to ignore missing WOE. We are adding 0.5 to the number of events and non-events in a group.</a:t>
            </a:r>
          </a:p>
          <a:p>
            <a:r>
              <a:rPr lang="en-GB" dirty="0"/>
              <a:t>The IV is calculated using the following formula:</a:t>
            </a:r>
            <a:br>
              <a:rPr lang="en-GB" dirty="0"/>
            </a:br>
            <a:endParaRPr lang="en-GB" dirty="0"/>
          </a:p>
          <a:p>
            <a:r>
              <a:rPr lang="en-GB" dirty="0"/>
              <a:t>Information value increases as bins / groups increases for an independent variable. As it is specifically designed for Binary Logistic Regression, it is not an optimal feature for other classification models.</a:t>
            </a:r>
          </a:p>
        </p:txBody>
      </p:sp>
      <p:pic>
        <p:nvPicPr>
          <p:cNvPr id="4" name="Picture 3">
            <a:extLst>
              <a:ext uri="{FF2B5EF4-FFF2-40B4-BE49-F238E27FC236}">
                <a16:creationId xmlns:a16="http://schemas.microsoft.com/office/drawing/2014/main" id="{F68DE87A-EBF2-441E-B65E-CDC26356B3AF}"/>
              </a:ext>
            </a:extLst>
          </p:cNvPr>
          <p:cNvPicPr/>
          <p:nvPr/>
        </p:nvPicPr>
        <p:blipFill>
          <a:blip r:embed="rId2"/>
          <a:stretch>
            <a:fillRect/>
          </a:stretch>
        </p:blipFill>
        <p:spPr>
          <a:xfrm>
            <a:off x="4920791" y="3319092"/>
            <a:ext cx="5284168" cy="432775"/>
          </a:xfrm>
          <a:prstGeom prst="rect">
            <a:avLst/>
          </a:prstGeom>
        </p:spPr>
      </p:pic>
      <p:pic>
        <p:nvPicPr>
          <p:cNvPr id="5" name="Picture 4">
            <a:extLst>
              <a:ext uri="{FF2B5EF4-FFF2-40B4-BE49-F238E27FC236}">
                <a16:creationId xmlns:a16="http://schemas.microsoft.com/office/drawing/2014/main" id="{DF065674-2C93-4D1E-B43D-B82ECB54E492}"/>
              </a:ext>
            </a:extLst>
          </p:cNvPr>
          <p:cNvPicPr/>
          <p:nvPr/>
        </p:nvPicPr>
        <p:blipFill>
          <a:blip r:embed="rId3">
            <a:extLst>
              <a:ext uri="{28A0092B-C50C-407E-A947-70E740481C1C}">
                <a14:useLocalDpi xmlns:a14="http://schemas.microsoft.com/office/drawing/2010/main" val="0"/>
              </a:ext>
            </a:extLst>
          </a:blip>
          <a:stretch>
            <a:fillRect/>
          </a:stretch>
        </p:blipFill>
        <p:spPr>
          <a:xfrm>
            <a:off x="1822617" y="4256046"/>
            <a:ext cx="3211195" cy="353060"/>
          </a:xfrm>
          <a:prstGeom prst="rect">
            <a:avLst/>
          </a:prstGeom>
        </p:spPr>
      </p:pic>
    </p:spTree>
    <p:extLst>
      <p:ext uri="{BB962C8B-B14F-4D97-AF65-F5344CB8AC3E}">
        <p14:creationId xmlns:p14="http://schemas.microsoft.com/office/powerpoint/2010/main" val="2547427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C29C-44D0-42D5-973A-ACA7F1E0D6B9}"/>
              </a:ext>
            </a:extLst>
          </p:cNvPr>
          <p:cNvSpPr>
            <a:spLocks noGrp="1"/>
          </p:cNvSpPr>
          <p:nvPr>
            <p:ph type="title"/>
          </p:nvPr>
        </p:nvSpPr>
        <p:spPr/>
        <p:txBody>
          <a:bodyPr/>
          <a:lstStyle/>
          <a:p>
            <a:r>
              <a:rPr lang="en-IN" dirty="0"/>
              <a:t>Referential Links</a:t>
            </a:r>
          </a:p>
        </p:txBody>
      </p:sp>
      <p:sp>
        <p:nvSpPr>
          <p:cNvPr id="3" name="Content Placeholder 2">
            <a:extLst>
              <a:ext uri="{FF2B5EF4-FFF2-40B4-BE49-F238E27FC236}">
                <a16:creationId xmlns:a16="http://schemas.microsoft.com/office/drawing/2014/main" id="{A1119EC8-2BBB-4695-AEF9-C7FA74CA34A2}"/>
              </a:ext>
            </a:extLst>
          </p:cNvPr>
          <p:cNvSpPr>
            <a:spLocks noGrp="1"/>
          </p:cNvSpPr>
          <p:nvPr>
            <p:ph idx="1"/>
          </p:nvPr>
        </p:nvSpPr>
        <p:spPr>
          <a:xfrm>
            <a:off x="1451579" y="2015732"/>
            <a:ext cx="9216421" cy="4037749"/>
          </a:xfrm>
        </p:spPr>
        <p:txBody>
          <a:bodyPr/>
          <a:lstStyle/>
          <a:p>
            <a:pPr marL="457200" indent="-457200">
              <a:buFont typeface="+mj-lt"/>
              <a:buAutoNum type="arabicPeriod"/>
            </a:pPr>
            <a:r>
              <a:rPr lang="en-GB" dirty="0">
                <a:hlinkClick r:id="rId2"/>
              </a:rPr>
              <a:t>Statistical Machine Learning Approaches to Liver Disease Prediction</a:t>
            </a:r>
            <a:endParaRPr lang="en-GB" dirty="0"/>
          </a:p>
          <a:p>
            <a:pPr marL="457200" indent="-457200">
              <a:buFont typeface="+mj-lt"/>
              <a:buAutoNum type="arabicPeriod"/>
            </a:pPr>
            <a:r>
              <a:rPr lang="en-GB" dirty="0">
                <a:hlinkClick r:id="rId3"/>
              </a:rPr>
              <a:t>Liver Disease Prediction using Machine Learning Classification Techniques</a:t>
            </a:r>
            <a:endParaRPr lang="en-GB" dirty="0"/>
          </a:p>
          <a:p>
            <a:pPr marL="457200" indent="-457200">
              <a:buFont typeface="+mj-lt"/>
              <a:buAutoNum type="arabicPeriod"/>
            </a:pPr>
            <a:r>
              <a:rPr lang="en-GB" dirty="0">
                <a:hlinkClick r:id="rId4"/>
              </a:rPr>
              <a:t>Performance Analysis of Liver Disease Prediction Using Machine Learning Algorithms</a:t>
            </a:r>
            <a:endParaRPr lang="en-GB" dirty="0"/>
          </a:p>
          <a:p>
            <a:pPr marL="457200" indent="-457200">
              <a:buFont typeface="+mj-lt"/>
              <a:buAutoNum type="arabicPeriod"/>
            </a:pPr>
            <a:r>
              <a:rPr lang="en-GB" dirty="0">
                <a:hlinkClick r:id="rId5"/>
              </a:rPr>
              <a:t>Liver Disease Prediction using Machine Learning</a:t>
            </a:r>
            <a:endParaRPr lang="en-GB" dirty="0"/>
          </a:p>
          <a:p>
            <a:pPr marL="457200" indent="-457200">
              <a:buFont typeface="+mj-lt"/>
              <a:buAutoNum type="arabicPeriod"/>
            </a:pPr>
            <a:r>
              <a:rPr lang="en-GB" dirty="0">
                <a:hlinkClick r:id="rId6"/>
              </a:rPr>
              <a:t>Intelligent Model to Predict Early Liver Disease using Machine Learning Technique</a:t>
            </a:r>
            <a:endParaRPr lang="en-IN" dirty="0"/>
          </a:p>
        </p:txBody>
      </p:sp>
    </p:spTree>
    <p:extLst>
      <p:ext uri="{BB962C8B-B14F-4D97-AF65-F5344CB8AC3E}">
        <p14:creationId xmlns:p14="http://schemas.microsoft.com/office/powerpoint/2010/main" val="29575714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4255-F058-4DD8-9FD1-DB2716A71E14}"/>
              </a:ext>
            </a:extLst>
          </p:cNvPr>
          <p:cNvSpPr>
            <a:spLocks noGrp="1"/>
          </p:cNvSpPr>
          <p:nvPr>
            <p:ph type="title"/>
          </p:nvPr>
        </p:nvSpPr>
        <p:spPr/>
        <p:txBody>
          <a:bodyPr/>
          <a:lstStyle/>
          <a:p>
            <a:r>
              <a:rPr lang="en-IN" dirty="0"/>
              <a:t>Research Problem</a:t>
            </a:r>
          </a:p>
        </p:txBody>
      </p:sp>
      <p:sp>
        <p:nvSpPr>
          <p:cNvPr id="3" name="Content Placeholder 2">
            <a:extLst>
              <a:ext uri="{FF2B5EF4-FFF2-40B4-BE49-F238E27FC236}">
                <a16:creationId xmlns:a16="http://schemas.microsoft.com/office/drawing/2014/main" id="{A0554F9A-CB1A-418D-8BCE-2662AEA907EE}"/>
              </a:ext>
            </a:extLst>
          </p:cNvPr>
          <p:cNvSpPr>
            <a:spLocks noGrp="1"/>
          </p:cNvSpPr>
          <p:nvPr>
            <p:ph idx="1"/>
          </p:nvPr>
        </p:nvSpPr>
        <p:spPr/>
        <p:txBody>
          <a:bodyPr/>
          <a:lstStyle/>
          <a:p>
            <a:pPr marL="0" indent="0" algn="just">
              <a:buNone/>
            </a:pPr>
            <a:r>
              <a:rPr lang="en-GB" b="0" i="0" dirty="0">
                <a:solidFill>
                  <a:srgbClr val="F8FAFF"/>
                </a:solidFill>
                <a:effectLst/>
                <a:latin typeface="Inter"/>
              </a:rPr>
              <a:t>Liver disease, often diagnosed at advanced stages, lacks effective tools for early detection. Current research inadequately explores the role of key risk factors (e.g., BMI, age, lifestyle) in predicting liver disease. This study aims to identify and </a:t>
            </a:r>
            <a:r>
              <a:rPr lang="en-GB" b="0" i="0" dirty="0" err="1">
                <a:solidFill>
                  <a:srgbClr val="F8FAFF"/>
                </a:solidFill>
                <a:effectLst/>
                <a:latin typeface="Inter"/>
              </a:rPr>
              <a:t>analyze</a:t>
            </a:r>
            <a:r>
              <a:rPr lang="en-GB" b="0" i="0" dirty="0">
                <a:solidFill>
                  <a:srgbClr val="F8FAFF"/>
                </a:solidFill>
                <a:effectLst/>
                <a:latin typeface="Inter"/>
              </a:rPr>
              <a:t> these critical factors to enable early risk assessment and improve healthcare outcomes.</a:t>
            </a:r>
            <a:br>
              <a:rPr lang="en-GB" dirty="0"/>
            </a:br>
            <a:endParaRPr lang="en-IN" dirty="0"/>
          </a:p>
        </p:txBody>
      </p:sp>
    </p:spTree>
    <p:extLst>
      <p:ext uri="{BB962C8B-B14F-4D97-AF65-F5344CB8AC3E}">
        <p14:creationId xmlns:p14="http://schemas.microsoft.com/office/powerpoint/2010/main" val="425826151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C742-248B-4E1F-A9CC-D49767B93E26}"/>
              </a:ext>
            </a:extLst>
          </p:cNvPr>
          <p:cNvSpPr>
            <a:spLocks noGrp="1"/>
          </p:cNvSpPr>
          <p:nvPr>
            <p:ph type="title"/>
          </p:nvPr>
        </p:nvSpPr>
        <p:spPr/>
        <p:txBody>
          <a:bodyPr/>
          <a:lstStyle/>
          <a:p>
            <a:r>
              <a:rPr lang="en-IN" dirty="0"/>
              <a:t>Data Description</a:t>
            </a:r>
          </a:p>
        </p:txBody>
      </p:sp>
      <p:sp>
        <p:nvSpPr>
          <p:cNvPr id="11" name="Content Placeholder 10">
            <a:extLst>
              <a:ext uri="{FF2B5EF4-FFF2-40B4-BE49-F238E27FC236}">
                <a16:creationId xmlns:a16="http://schemas.microsoft.com/office/drawing/2014/main" id="{C7D87249-C3DB-45D9-BF45-8E13A5083751}"/>
              </a:ext>
            </a:extLst>
          </p:cNvPr>
          <p:cNvSpPr>
            <a:spLocks noGrp="1"/>
          </p:cNvSpPr>
          <p:nvPr>
            <p:ph idx="1"/>
          </p:nvPr>
        </p:nvSpPr>
        <p:spPr>
          <a:xfrm>
            <a:off x="878394" y="3830148"/>
            <a:ext cx="10360945" cy="1817710"/>
          </a:xfrm>
        </p:spPr>
        <p:txBody>
          <a:bodyPr/>
          <a:lstStyle/>
          <a:p>
            <a:pPr marL="0" indent="0" algn="ctr">
              <a:buNone/>
            </a:pPr>
            <a:r>
              <a:rPr lang="en-IN" dirty="0"/>
              <a:t>This dataset has 1700 rows and 11 columns.</a:t>
            </a:r>
          </a:p>
          <a:p>
            <a:pPr marL="0" indent="0" algn="ctr">
              <a:buNone/>
            </a:pPr>
            <a:r>
              <a:rPr lang="en-IN" dirty="0"/>
              <a:t>There is neither a missing record nor a duplicated record.</a:t>
            </a:r>
          </a:p>
          <a:p>
            <a:pPr marL="0" indent="0" algn="ctr">
              <a:buNone/>
            </a:pPr>
            <a:r>
              <a:rPr lang="en-GB" dirty="0"/>
              <a:t>55% of patients are diagnosed as positive, and 45% as negative.</a:t>
            </a:r>
            <a:endParaRPr lang="en-IN" dirty="0"/>
          </a:p>
        </p:txBody>
      </p:sp>
      <p:pic>
        <p:nvPicPr>
          <p:cNvPr id="13" name="Content Placeholder 4">
            <a:extLst>
              <a:ext uri="{FF2B5EF4-FFF2-40B4-BE49-F238E27FC236}">
                <a16:creationId xmlns:a16="http://schemas.microsoft.com/office/drawing/2014/main" id="{967DBEC5-7961-4D13-BC69-C2BB738C5C03}"/>
              </a:ext>
            </a:extLst>
          </p:cNvPr>
          <p:cNvPicPr>
            <a:picLocks noChangeAspect="1"/>
          </p:cNvPicPr>
          <p:nvPr/>
        </p:nvPicPr>
        <p:blipFill>
          <a:blip r:embed="rId2"/>
          <a:stretch>
            <a:fillRect/>
          </a:stretch>
        </p:blipFill>
        <p:spPr>
          <a:xfrm>
            <a:off x="878394" y="1933096"/>
            <a:ext cx="10360945" cy="1817710"/>
          </a:xfrm>
          <a:prstGeom prst="rect">
            <a:avLst/>
          </a:prstGeom>
        </p:spPr>
      </p:pic>
    </p:spTree>
    <p:extLst>
      <p:ext uri="{BB962C8B-B14F-4D97-AF65-F5344CB8AC3E}">
        <p14:creationId xmlns:p14="http://schemas.microsoft.com/office/powerpoint/2010/main" val="28024590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402-C4F5-4F6B-AC49-9288E8E25BFA}"/>
              </a:ext>
            </a:extLst>
          </p:cNvPr>
          <p:cNvSpPr>
            <a:spLocks noGrp="1"/>
          </p:cNvSpPr>
          <p:nvPr>
            <p:ph type="title"/>
          </p:nvPr>
        </p:nvSpPr>
        <p:spPr>
          <a:xfrm>
            <a:off x="1450392" y="594892"/>
            <a:ext cx="9291215" cy="1049235"/>
          </a:xfrm>
        </p:spPr>
        <p:txBody>
          <a:bodyPr/>
          <a:lstStyle/>
          <a:p>
            <a:r>
              <a:rPr lang="en-IN"/>
              <a:t>Attribute Information</a:t>
            </a:r>
            <a:endParaRPr lang="en-IN" dirty="0"/>
          </a:p>
        </p:txBody>
      </p:sp>
      <p:graphicFrame>
        <p:nvGraphicFramePr>
          <p:cNvPr id="7" name="Content Placeholder 6">
            <a:extLst>
              <a:ext uri="{FF2B5EF4-FFF2-40B4-BE49-F238E27FC236}">
                <a16:creationId xmlns:a16="http://schemas.microsoft.com/office/drawing/2014/main" id="{F1989B0A-F0C2-4C05-98EC-153C74220FFD}"/>
              </a:ext>
            </a:extLst>
          </p:cNvPr>
          <p:cNvGraphicFramePr>
            <a:graphicFrameLocks noGrp="1"/>
          </p:cNvGraphicFramePr>
          <p:nvPr>
            <p:ph idx="1"/>
            <p:extLst>
              <p:ext uri="{D42A27DB-BD31-4B8C-83A1-F6EECF244321}">
                <p14:modId xmlns:p14="http://schemas.microsoft.com/office/powerpoint/2010/main" val="4090301363"/>
              </p:ext>
            </p:extLst>
          </p:nvPr>
        </p:nvGraphicFramePr>
        <p:xfrm>
          <a:off x="2590801" y="1644127"/>
          <a:ext cx="6751674" cy="3866952"/>
        </p:xfrm>
        <a:graphic>
          <a:graphicData uri="http://schemas.openxmlformats.org/drawingml/2006/table">
            <a:tbl>
              <a:tblPr/>
              <a:tblGrid>
                <a:gridCol w="2250558">
                  <a:extLst>
                    <a:ext uri="{9D8B030D-6E8A-4147-A177-3AD203B41FA5}">
                      <a16:colId xmlns:a16="http://schemas.microsoft.com/office/drawing/2014/main" val="2055171567"/>
                    </a:ext>
                  </a:extLst>
                </a:gridCol>
                <a:gridCol w="2250558">
                  <a:extLst>
                    <a:ext uri="{9D8B030D-6E8A-4147-A177-3AD203B41FA5}">
                      <a16:colId xmlns:a16="http://schemas.microsoft.com/office/drawing/2014/main" val="647288150"/>
                    </a:ext>
                  </a:extLst>
                </a:gridCol>
                <a:gridCol w="2250558">
                  <a:extLst>
                    <a:ext uri="{9D8B030D-6E8A-4147-A177-3AD203B41FA5}">
                      <a16:colId xmlns:a16="http://schemas.microsoft.com/office/drawing/2014/main" val="382407968"/>
                    </a:ext>
                  </a:extLst>
                </a:gridCol>
              </a:tblGrid>
              <a:tr h="286179">
                <a:tc>
                  <a:txBody>
                    <a:bodyPr/>
                    <a:lstStyle/>
                    <a:p>
                      <a:pPr algn="l"/>
                      <a:r>
                        <a:rPr lang="en-IN" sz="1300" b="1" dirty="0">
                          <a:effectLst/>
                        </a:rPr>
                        <a:t>Attribute</a:t>
                      </a:r>
                    </a:p>
                  </a:txBody>
                  <a:tcPr marL="63882" marR="63882" marT="31941" marB="31941" anchor="ctr">
                    <a:lnL>
                      <a:noFill/>
                    </a:lnL>
                    <a:lnR>
                      <a:noFill/>
                    </a:lnR>
                    <a:lnT>
                      <a:noFill/>
                    </a:lnT>
                    <a:lnB>
                      <a:noFill/>
                    </a:lnB>
                    <a:solidFill>
                      <a:srgbClr val="292A2D"/>
                    </a:solidFill>
                  </a:tcPr>
                </a:tc>
                <a:tc>
                  <a:txBody>
                    <a:bodyPr/>
                    <a:lstStyle/>
                    <a:p>
                      <a:pPr algn="l"/>
                      <a:r>
                        <a:rPr lang="en-IN" sz="1300" b="1" dirty="0">
                          <a:effectLst/>
                        </a:rPr>
                        <a:t>Range/Categories</a:t>
                      </a:r>
                    </a:p>
                  </a:txBody>
                  <a:tcPr marL="63882" marR="63882" marT="31941" marB="31941" anchor="ctr">
                    <a:lnL>
                      <a:noFill/>
                    </a:lnL>
                    <a:lnR>
                      <a:noFill/>
                    </a:lnR>
                    <a:lnT>
                      <a:noFill/>
                    </a:lnT>
                    <a:lnB>
                      <a:noFill/>
                    </a:lnB>
                    <a:solidFill>
                      <a:srgbClr val="292A2D"/>
                    </a:solidFill>
                  </a:tcPr>
                </a:tc>
                <a:tc>
                  <a:txBody>
                    <a:bodyPr/>
                    <a:lstStyle/>
                    <a:p>
                      <a:pPr algn="l"/>
                      <a:r>
                        <a:rPr lang="en-IN" sz="1300" b="1">
                          <a:effectLst/>
                        </a:rPr>
                        <a:t>Description</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2953566168"/>
                  </a:ext>
                </a:extLst>
              </a:tr>
              <a:tr h="286179">
                <a:tc>
                  <a:txBody>
                    <a:bodyPr/>
                    <a:lstStyle/>
                    <a:p>
                      <a:r>
                        <a:rPr lang="en-IN" sz="1300">
                          <a:effectLst/>
                        </a:rPr>
                        <a:t>Age</a:t>
                      </a:r>
                    </a:p>
                  </a:txBody>
                  <a:tcPr marL="63882" marR="63882" marT="31941" marB="31941" anchor="ctr">
                    <a:lnL>
                      <a:noFill/>
                    </a:lnL>
                    <a:lnR>
                      <a:noFill/>
                    </a:lnR>
                    <a:lnT>
                      <a:noFill/>
                    </a:lnT>
                    <a:lnB>
                      <a:noFill/>
                    </a:lnB>
                    <a:solidFill>
                      <a:srgbClr val="292A2D"/>
                    </a:solidFill>
                  </a:tcPr>
                </a:tc>
                <a:tc>
                  <a:txBody>
                    <a:bodyPr/>
                    <a:lstStyle/>
                    <a:p>
                      <a:r>
                        <a:rPr lang="en-IN" sz="1300">
                          <a:effectLst/>
                        </a:rPr>
                        <a:t>20 to 80 years</a:t>
                      </a:r>
                    </a:p>
                  </a:txBody>
                  <a:tcPr marL="63882" marR="63882" marT="31941" marB="31941" anchor="ctr">
                    <a:lnL>
                      <a:noFill/>
                    </a:lnL>
                    <a:lnR>
                      <a:noFill/>
                    </a:lnR>
                    <a:lnT>
                      <a:noFill/>
                    </a:lnT>
                    <a:lnB>
                      <a:noFill/>
                    </a:lnB>
                    <a:solidFill>
                      <a:srgbClr val="292A2D"/>
                    </a:solidFill>
                  </a:tcPr>
                </a:tc>
                <a:tc>
                  <a:txBody>
                    <a:bodyPr/>
                    <a:lstStyle/>
                    <a:p>
                      <a:r>
                        <a:rPr lang="en-IN" sz="1300">
                          <a:effectLst/>
                        </a:rPr>
                        <a:t>Age of the patient.</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332148347"/>
                  </a:ext>
                </a:extLst>
              </a:tr>
              <a:tr h="286179">
                <a:tc>
                  <a:txBody>
                    <a:bodyPr/>
                    <a:lstStyle/>
                    <a:p>
                      <a:r>
                        <a:rPr lang="en-IN" sz="1300">
                          <a:effectLst/>
                        </a:rPr>
                        <a:t>Gender</a:t>
                      </a:r>
                    </a:p>
                  </a:txBody>
                  <a:tcPr marL="63882" marR="63882" marT="31941" marB="31941" anchor="ctr">
                    <a:lnL>
                      <a:noFill/>
                    </a:lnL>
                    <a:lnR>
                      <a:noFill/>
                    </a:lnR>
                    <a:lnT>
                      <a:noFill/>
                    </a:lnT>
                    <a:lnB>
                      <a:noFill/>
                    </a:lnB>
                    <a:solidFill>
                      <a:srgbClr val="292A2D"/>
                    </a:solidFill>
                  </a:tcPr>
                </a:tc>
                <a:tc>
                  <a:txBody>
                    <a:bodyPr/>
                    <a:lstStyle/>
                    <a:p>
                      <a:r>
                        <a:rPr lang="en-IN" sz="1300">
                          <a:effectLst/>
                        </a:rPr>
                        <a:t>Male, Female</a:t>
                      </a:r>
                    </a:p>
                  </a:txBody>
                  <a:tcPr marL="63882" marR="63882" marT="31941" marB="31941" anchor="ctr">
                    <a:lnL>
                      <a:noFill/>
                    </a:lnL>
                    <a:lnR>
                      <a:noFill/>
                    </a:lnR>
                    <a:lnT>
                      <a:noFill/>
                    </a:lnT>
                    <a:lnB>
                      <a:noFill/>
                    </a:lnB>
                    <a:solidFill>
                      <a:srgbClr val="292A2D"/>
                    </a:solidFill>
                  </a:tcPr>
                </a:tc>
                <a:tc>
                  <a:txBody>
                    <a:bodyPr/>
                    <a:lstStyle/>
                    <a:p>
                      <a:r>
                        <a:rPr lang="en-IN" sz="1300">
                          <a:effectLst/>
                        </a:rPr>
                        <a:t>Gender of the patient.</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930909974"/>
                  </a:ext>
                </a:extLst>
              </a:tr>
              <a:tr h="286179">
                <a:tc>
                  <a:txBody>
                    <a:bodyPr/>
                    <a:lstStyle/>
                    <a:p>
                      <a:r>
                        <a:rPr lang="en-IN" sz="1300">
                          <a:effectLst/>
                        </a:rPr>
                        <a:t>BMI</a:t>
                      </a:r>
                    </a:p>
                  </a:txBody>
                  <a:tcPr marL="63882" marR="63882" marT="31941" marB="31941" anchor="ctr">
                    <a:lnL>
                      <a:noFill/>
                    </a:lnL>
                    <a:lnR>
                      <a:noFill/>
                    </a:lnR>
                    <a:lnT>
                      <a:noFill/>
                    </a:lnT>
                    <a:lnB>
                      <a:noFill/>
                    </a:lnB>
                    <a:solidFill>
                      <a:srgbClr val="292A2D"/>
                    </a:solidFill>
                  </a:tcPr>
                </a:tc>
                <a:tc>
                  <a:txBody>
                    <a:bodyPr/>
                    <a:lstStyle/>
                    <a:p>
                      <a:r>
                        <a:rPr lang="en-IN" sz="1300">
                          <a:effectLst/>
                        </a:rPr>
                        <a:t>15 to 40</a:t>
                      </a:r>
                    </a:p>
                  </a:txBody>
                  <a:tcPr marL="63882" marR="63882" marT="31941" marB="31941" anchor="ctr">
                    <a:lnL>
                      <a:noFill/>
                    </a:lnL>
                    <a:lnR>
                      <a:noFill/>
                    </a:lnR>
                    <a:lnT>
                      <a:noFill/>
                    </a:lnT>
                    <a:lnB>
                      <a:noFill/>
                    </a:lnB>
                    <a:solidFill>
                      <a:srgbClr val="292A2D"/>
                    </a:solidFill>
                  </a:tcPr>
                </a:tc>
                <a:tc>
                  <a:txBody>
                    <a:bodyPr/>
                    <a:lstStyle/>
                    <a:p>
                      <a:r>
                        <a:rPr lang="en-IN" sz="1300">
                          <a:effectLst/>
                        </a:rPr>
                        <a:t>Body Mass Index.</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543537191"/>
                  </a:ext>
                </a:extLst>
              </a:tr>
              <a:tr h="286179">
                <a:tc>
                  <a:txBody>
                    <a:bodyPr/>
                    <a:lstStyle/>
                    <a:p>
                      <a:r>
                        <a:rPr lang="en-IN" sz="1300">
                          <a:effectLst/>
                        </a:rPr>
                        <a:t>Alcohol Consumption</a:t>
                      </a:r>
                    </a:p>
                  </a:txBody>
                  <a:tcPr marL="63882" marR="63882" marT="31941" marB="31941" anchor="ctr">
                    <a:lnL>
                      <a:noFill/>
                    </a:lnL>
                    <a:lnR>
                      <a:noFill/>
                    </a:lnR>
                    <a:lnT>
                      <a:noFill/>
                    </a:lnT>
                    <a:lnB>
                      <a:noFill/>
                    </a:lnB>
                    <a:solidFill>
                      <a:srgbClr val="292A2D"/>
                    </a:solidFill>
                  </a:tcPr>
                </a:tc>
                <a:tc>
                  <a:txBody>
                    <a:bodyPr/>
                    <a:lstStyle/>
                    <a:p>
                      <a:r>
                        <a:rPr lang="en-GB" sz="1300">
                          <a:effectLst/>
                        </a:rPr>
                        <a:t>0 to 20 units/week</a:t>
                      </a:r>
                    </a:p>
                  </a:txBody>
                  <a:tcPr marL="63882" marR="63882" marT="31941" marB="31941" anchor="ctr">
                    <a:lnL>
                      <a:noFill/>
                    </a:lnL>
                    <a:lnR>
                      <a:noFill/>
                    </a:lnR>
                    <a:lnT>
                      <a:noFill/>
                    </a:lnT>
                    <a:lnB>
                      <a:noFill/>
                    </a:lnB>
                    <a:solidFill>
                      <a:srgbClr val="292A2D"/>
                    </a:solidFill>
                  </a:tcPr>
                </a:tc>
                <a:tc>
                  <a:txBody>
                    <a:bodyPr/>
                    <a:lstStyle/>
                    <a:p>
                      <a:r>
                        <a:rPr lang="en-IN" sz="1300">
                          <a:effectLst/>
                        </a:rPr>
                        <a:t>Weekly alcohol intake.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336532578"/>
                  </a:ext>
                </a:extLst>
              </a:tr>
              <a:tr h="286179">
                <a:tc>
                  <a:txBody>
                    <a:bodyPr/>
                    <a:lstStyle/>
                    <a:p>
                      <a:r>
                        <a:rPr lang="en-IN" sz="1300">
                          <a:effectLst/>
                        </a:rPr>
                        <a:t>Smoking</a:t>
                      </a:r>
                    </a:p>
                  </a:txBody>
                  <a:tcPr marL="63882" marR="63882" marT="31941" marB="31941" anchor="ctr">
                    <a:lnL>
                      <a:noFill/>
                    </a:lnL>
                    <a:lnR>
                      <a:noFill/>
                    </a:lnR>
                    <a:lnT>
                      <a:noFill/>
                    </a:lnT>
                    <a:lnB>
                      <a:noFill/>
                    </a:lnB>
                    <a:solidFill>
                      <a:srgbClr val="292A2D"/>
                    </a:solidFill>
                  </a:tcPr>
                </a:tc>
                <a:tc>
                  <a:txBody>
                    <a:bodyPr/>
                    <a:lstStyle/>
                    <a:p>
                      <a:r>
                        <a:rPr lang="en-IN" sz="1300">
                          <a:effectLst/>
                        </a:rPr>
                        <a:t>Yes, No</a:t>
                      </a:r>
                    </a:p>
                  </a:txBody>
                  <a:tcPr marL="63882" marR="63882" marT="31941" marB="31941" anchor="ctr">
                    <a:lnL>
                      <a:noFill/>
                    </a:lnL>
                    <a:lnR>
                      <a:noFill/>
                    </a:lnR>
                    <a:lnT>
                      <a:noFill/>
                    </a:lnT>
                    <a:lnB>
                      <a:noFill/>
                    </a:lnB>
                    <a:solidFill>
                      <a:srgbClr val="292A2D"/>
                    </a:solidFill>
                  </a:tcPr>
                </a:tc>
                <a:tc>
                  <a:txBody>
                    <a:bodyPr/>
                    <a:lstStyle/>
                    <a:p>
                      <a:r>
                        <a:rPr lang="en-IN" sz="1300">
                          <a:effectLst/>
                        </a:rPr>
                        <a:t>Smoking habit.</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2588921148"/>
                  </a:ext>
                </a:extLst>
              </a:tr>
              <a:tr h="502581">
                <a:tc>
                  <a:txBody>
                    <a:bodyPr/>
                    <a:lstStyle/>
                    <a:p>
                      <a:r>
                        <a:rPr lang="en-IN" sz="1300">
                          <a:effectLst/>
                        </a:rPr>
                        <a:t>Genetic Risk</a:t>
                      </a:r>
                    </a:p>
                  </a:txBody>
                  <a:tcPr marL="63882" marR="63882" marT="31941" marB="31941" anchor="ctr">
                    <a:lnL>
                      <a:noFill/>
                    </a:lnL>
                    <a:lnR>
                      <a:noFill/>
                    </a:lnR>
                    <a:lnT>
                      <a:noFill/>
                    </a:lnT>
                    <a:lnB>
                      <a:noFill/>
                    </a:lnB>
                    <a:solidFill>
                      <a:srgbClr val="292A2D"/>
                    </a:solidFill>
                  </a:tcPr>
                </a:tc>
                <a:tc>
                  <a:txBody>
                    <a:bodyPr/>
                    <a:lstStyle/>
                    <a:p>
                      <a:r>
                        <a:rPr lang="en-IN" sz="1300">
                          <a:effectLst/>
                        </a:rPr>
                        <a:t>Low, Medium, High</a:t>
                      </a:r>
                    </a:p>
                  </a:txBody>
                  <a:tcPr marL="63882" marR="63882" marT="31941" marB="31941" anchor="ctr">
                    <a:lnL>
                      <a:noFill/>
                    </a:lnL>
                    <a:lnR>
                      <a:noFill/>
                    </a:lnR>
                    <a:lnT>
                      <a:noFill/>
                    </a:lnT>
                    <a:lnB>
                      <a:noFill/>
                    </a:lnB>
                    <a:solidFill>
                      <a:srgbClr val="292A2D"/>
                    </a:solidFill>
                  </a:tcPr>
                </a:tc>
                <a:tc>
                  <a:txBody>
                    <a:bodyPr/>
                    <a:lstStyle/>
                    <a:p>
                      <a:r>
                        <a:rPr lang="en-GB" sz="1300">
                          <a:effectLst/>
                        </a:rPr>
                        <a:t>Genetic predisposition to liver disease.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1306941122"/>
                  </a:ext>
                </a:extLst>
              </a:tr>
              <a:tr h="286179">
                <a:tc>
                  <a:txBody>
                    <a:bodyPr/>
                    <a:lstStyle/>
                    <a:p>
                      <a:r>
                        <a:rPr lang="en-IN" sz="1300">
                          <a:effectLst/>
                        </a:rPr>
                        <a:t>Physical Activity</a:t>
                      </a:r>
                    </a:p>
                  </a:txBody>
                  <a:tcPr marL="63882" marR="63882" marT="31941" marB="31941" anchor="ctr">
                    <a:lnL>
                      <a:noFill/>
                    </a:lnL>
                    <a:lnR>
                      <a:noFill/>
                    </a:lnR>
                    <a:lnT>
                      <a:noFill/>
                    </a:lnT>
                    <a:lnB>
                      <a:noFill/>
                    </a:lnB>
                    <a:solidFill>
                      <a:srgbClr val="292A2D"/>
                    </a:solidFill>
                  </a:tcPr>
                </a:tc>
                <a:tc>
                  <a:txBody>
                    <a:bodyPr/>
                    <a:lstStyle/>
                    <a:p>
                      <a:r>
                        <a:rPr lang="en-GB" sz="1300">
                          <a:effectLst/>
                        </a:rPr>
                        <a:t>0 to 10 hours/week</a:t>
                      </a:r>
                    </a:p>
                  </a:txBody>
                  <a:tcPr marL="63882" marR="63882" marT="31941" marB="31941" anchor="ctr">
                    <a:lnL>
                      <a:noFill/>
                    </a:lnL>
                    <a:lnR>
                      <a:noFill/>
                    </a:lnR>
                    <a:lnT>
                      <a:noFill/>
                    </a:lnT>
                    <a:lnB>
                      <a:noFill/>
                    </a:lnB>
                    <a:solidFill>
                      <a:srgbClr val="292A2D"/>
                    </a:solidFill>
                  </a:tcPr>
                </a:tc>
                <a:tc>
                  <a:txBody>
                    <a:bodyPr/>
                    <a:lstStyle/>
                    <a:p>
                      <a:r>
                        <a:rPr lang="en-IN" sz="1300">
                          <a:effectLst/>
                        </a:rPr>
                        <a:t>Weekly physical activity.</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587552951"/>
                  </a:ext>
                </a:extLst>
              </a:tr>
              <a:tr h="286179">
                <a:tc>
                  <a:txBody>
                    <a:bodyPr/>
                    <a:lstStyle/>
                    <a:p>
                      <a:r>
                        <a:rPr lang="en-IN" sz="1300">
                          <a:effectLst/>
                        </a:rPr>
                        <a:t>Diabetes</a:t>
                      </a:r>
                    </a:p>
                  </a:txBody>
                  <a:tcPr marL="63882" marR="63882" marT="31941" marB="31941" anchor="ctr">
                    <a:lnL>
                      <a:noFill/>
                    </a:lnL>
                    <a:lnR>
                      <a:noFill/>
                    </a:lnR>
                    <a:lnT>
                      <a:noFill/>
                    </a:lnT>
                    <a:lnB>
                      <a:noFill/>
                    </a:lnB>
                    <a:solidFill>
                      <a:srgbClr val="292A2D"/>
                    </a:solidFill>
                  </a:tcPr>
                </a:tc>
                <a:tc>
                  <a:txBody>
                    <a:bodyPr/>
                    <a:lstStyle/>
                    <a:p>
                      <a:r>
                        <a:rPr lang="en-IN" sz="1300">
                          <a:effectLst/>
                        </a:rPr>
                        <a:t>Yes, No</a:t>
                      </a:r>
                    </a:p>
                  </a:txBody>
                  <a:tcPr marL="63882" marR="63882" marT="31941" marB="31941" anchor="ctr">
                    <a:lnL>
                      <a:noFill/>
                    </a:lnL>
                    <a:lnR>
                      <a:noFill/>
                    </a:lnR>
                    <a:lnT>
                      <a:noFill/>
                    </a:lnT>
                    <a:lnB>
                      <a:noFill/>
                    </a:lnB>
                    <a:solidFill>
                      <a:srgbClr val="292A2D"/>
                    </a:solidFill>
                  </a:tcPr>
                </a:tc>
                <a:tc>
                  <a:txBody>
                    <a:bodyPr/>
                    <a:lstStyle/>
                    <a:p>
                      <a:r>
                        <a:rPr lang="en-IN" sz="1300">
                          <a:effectLst/>
                        </a:rPr>
                        <a:t>Presence of diabetes.</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2814654689"/>
                  </a:ext>
                </a:extLst>
              </a:tr>
              <a:tr h="502581">
                <a:tc>
                  <a:txBody>
                    <a:bodyPr/>
                    <a:lstStyle/>
                    <a:p>
                      <a:r>
                        <a:rPr lang="en-IN" sz="1300">
                          <a:effectLst/>
                        </a:rPr>
                        <a:t>Hypertension</a:t>
                      </a:r>
                    </a:p>
                  </a:txBody>
                  <a:tcPr marL="63882" marR="63882" marT="31941" marB="31941" anchor="ctr">
                    <a:lnL>
                      <a:noFill/>
                    </a:lnL>
                    <a:lnR>
                      <a:noFill/>
                    </a:lnR>
                    <a:lnT>
                      <a:noFill/>
                    </a:lnT>
                    <a:lnB>
                      <a:noFill/>
                    </a:lnB>
                    <a:solidFill>
                      <a:srgbClr val="292A2D"/>
                    </a:solidFill>
                  </a:tcPr>
                </a:tc>
                <a:tc>
                  <a:txBody>
                    <a:bodyPr/>
                    <a:lstStyle/>
                    <a:p>
                      <a:r>
                        <a:rPr lang="en-IN" sz="1300">
                          <a:effectLst/>
                        </a:rPr>
                        <a:t>Yes, No</a:t>
                      </a:r>
                    </a:p>
                  </a:txBody>
                  <a:tcPr marL="63882" marR="63882" marT="31941" marB="31941" anchor="ctr">
                    <a:lnL>
                      <a:noFill/>
                    </a:lnL>
                    <a:lnR>
                      <a:noFill/>
                    </a:lnR>
                    <a:lnT>
                      <a:noFill/>
                    </a:lnT>
                    <a:lnB>
                      <a:noFill/>
                    </a:lnB>
                    <a:solidFill>
                      <a:srgbClr val="292A2D"/>
                    </a:solidFill>
                  </a:tcPr>
                </a:tc>
                <a:tc>
                  <a:txBody>
                    <a:bodyPr/>
                    <a:lstStyle/>
                    <a:p>
                      <a:r>
                        <a:rPr lang="en-GB" sz="1300">
                          <a:effectLst/>
                        </a:rPr>
                        <a:t>Presence of high blood pressure.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4194558946"/>
                  </a:ext>
                </a:extLst>
              </a:tr>
              <a:tr h="286179">
                <a:tc>
                  <a:txBody>
                    <a:bodyPr/>
                    <a:lstStyle/>
                    <a:p>
                      <a:r>
                        <a:rPr lang="en-IN" sz="1300">
                          <a:effectLst/>
                        </a:rPr>
                        <a:t>Liver Function Test</a:t>
                      </a:r>
                    </a:p>
                  </a:txBody>
                  <a:tcPr marL="63882" marR="63882" marT="31941" marB="31941" anchor="ctr">
                    <a:lnL>
                      <a:noFill/>
                    </a:lnL>
                    <a:lnR>
                      <a:noFill/>
                    </a:lnR>
                    <a:lnT>
                      <a:noFill/>
                    </a:lnT>
                    <a:lnB>
                      <a:noFill/>
                    </a:lnB>
                    <a:solidFill>
                      <a:srgbClr val="292A2D"/>
                    </a:solidFill>
                  </a:tcPr>
                </a:tc>
                <a:tc>
                  <a:txBody>
                    <a:bodyPr/>
                    <a:lstStyle/>
                    <a:p>
                      <a:r>
                        <a:rPr lang="en-IN" sz="1300">
                          <a:effectLst/>
                        </a:rPr>
                        <a:t>20 to 100</a:t>
                      </a:r>
                    </a:p>
                  </a:txBody>
                  <a:tcPr marL="63882" marR="63882" marT="31941" marB="31941" anchor="ctr">
                    <a:lnL>
                      <a:noFill/>
                    </a:lnL>
                    <a:lnR>
                      <a:noFill/>
                    </a:lnR>
                    <a:lnT>
                      <a:noFill/>
                    </a:lnT>
                    <a:lnB>
                      <a:noFill/>
                    </a:lnB>
                    <a:solidFill>
                      <a:srgbClr val="292A2D"/>
                    </a:solidFill>
                  </a:tcPr>
                </a:tc>
                <a:tc>
                  <a:txBody>
                    <a:bodyPr/>
                    <a:lstStyle/>
                    <a:p>
                      <a:r>
                        <a:rPr lang="en-IN" sz="1300">
                          <a:effectLst/>
                        </a:rPr>
                        <a:t>Liver health score.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514141940"/>
                  </a:ext>
                </a:extLst>
              </a:tr>
              <a:tr h="286179">
                <a:tc>
                  <a:txBody>
                    <a:bodyPr/>
                    <a:lstStyle/>
                    <a:p>
                      <a:r>
                        <a:rPr lang="en-IN" sz="1300">
                          <a:effectLst/>
                        </a:rPr>
                        <a:t>Diagnosis</a:t>
                      </a:r>
                    </a:p>
                  </a:txBody>
                  <a:tcPr marL="63882" marR="63882" marT="31941" marB="31941" anchor="ctr">
                    <a:lnL>
                      <a:noFill/>
                    </a:lnL>
                    <a:lnR>
                      <a:noFill/>
                    </a:lnR>
                    <a:lnT>
                      <a:noFill/>
                    </a:lnT>
                    <a:lnB>
                      <a:noFill/>
                    </a:lnB>
                    <a:solidFill>
                      <a:srgbClr val="292A2D"/>
                    </a:solidFill>
                  </a:tcPr>
                </a:tc>
                <a:tc>
                  <a:txBody>
                    <a:bodyPr/>
                    <a:lstStyle/>
                    <a:p>
                      <a:r>
                        <a:rPr lang="en-IN" sz="1300">
                          <a:effectLst/>
                        </a:rPr>
                        <a:t>Positive, Negative</a:t>
                      </a:r>
                    </a:p>
                  </a:txBody>
                  <a:tcPr marL="63882" marR="63882" marT="31941" marB="31941" anchor="ctr">
                    <a:lnL>
                      <a:noFill/>
                    </a:lnL>
                    <a:lnR>
                      <a:noFill/>
                    </a:lnR>
                    <a:lnT>
                      <a:noFill/>
                    </a:lnT>
                    <a:lnB>
                      <a:noFill/>
                    </a:lnB>
                    <a:solidFill>
                      <a:srgbClr val="292A2D"/>
                    </a:solidFill>
                  </a:tcPr>
                </a:tc>
                <a:tc>
                  <a:txBody>
                    <a:bodyPr/>
                    <a:lstStyle/>
                    <a:p>
                      <a:r>
                        <a:rPr lang="en-IN" sz="1300" dirty="0">
                          <a:effectLst/>
                        </a:rPr>
                        <a:t>Presence of liver disease.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1649493739"/>
                  </a:ext>
                </a:extLst>
              </a:tr>
            </a:tbl>
          </a:graphicData>
        </a:graphic>
      </p:graphicFrame>
    </p:spTree>
    <p:extLst>
      <p:ext uri="{BB962C8B-B14F-4D97-AF65-F5344CB8AC3E}">
        <p14:creationId xmlns:p14="http://schemas.microsoft.com/office/powerpoint/2010/main" val="27296290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D972-8AC3-45A1-9825-D755AB75EB19}"/>
              </a:ext>
            </a:extLst>
          </p:cNvPr>
          <p:cNvSpPr>
            <a:spLocks noGrp="1"/>
          </p:cNvSpPr>
          <p:nvPr>
            <p:ph type="title"/>
          </p:nvPr>
        </p:nvSpPr>
        <p:spPr/>
        <p:txBody>
          <a:bodyPr/>
          <a:lstStyle/>
          <a:p>
            <a:r>
              <a:rPr lang="en-IN" dirty="0"/>
              <a:t>Descriptive Statistics</a:t>
            </a:r>
          </a:p>
        </p:txBody>
      </p:sp>
      <p:pic>
        <p:nvPicPr>
          <p:cNvPr id="5" name="Content Placeholder 4">
            <a:extLst>
              <a:ext uri="{FF2B5EF4-FFF2-40B4-BE49-F238E27FC236}">
                <a16:creationId xmlns:a16="http://schemas.microsoft.com/office/drawing/2014/main" id="{E8798E04-4967-4868-BF19-ED07169E8E3A}"/>
              </a:ext>
            </a:extLst>
          </p:cNvPr>
          <p:cNvPicPr>
            <a:picLocks noGrp="1" noChangeAspect="1"/>
          </p:cNvPicPr>
          <p:nvPr>
            <p:ph idx="1"/>
          </p:nvPr>
        </p:nvPicPr>
        <p:blipFill>
          <a:blip r:embed="rId2"/>
          <a:stretch>
            <a:fillRect/>
          </a:stretch>
        </p:blipFill>
        <p:spPr>
          <a:xfrm>
            <a:off x="1505338" y="1997189"/>
            <a:ext cx="9181324" cy="2045893"/>
          </a:xfrm>
        </p:spPr>
      </p:pic>
    </p:spTree>
    <p:extLst>
      <p:ext uri="{BB962C8B-B14F-4D97-AF65-F5344CB8AC3E}">
        <p14:creationId xmlns:p14="http://schemas.microsoft.com/office/powerpoint/2010/main" val="5782758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FD9C-0CCC-4552-934F-35E1910B3E74}"/>
              </a:ext>
            </a:extLst>
          </p:cNvPr>
          <p:cNvSpPr>
            <a:spLocks noGrp="1"/>
          </p:cNvSpPr>
          <p:nvPr>
            <p:ph type="title"/>
          </p:nvPr>
        </p:nvSpPr>
        <p:spPr>
          <a:xfrm>
            <a:off x="1450392" y="593848"/>
            <a:ext cx="9291215" cy="1049235"/>
          </a:xfrm>
        </p:spPr>
        <p:txBody>
          <a:bodyPr>
            <a:normAutofit/>
          </a:bodyPr>
          <a:lstStyle/>
          <a:p>
            <a:r>
              <a:rPr lang="en-GB" sz="2400" dirty="0"/>
              <a:t>Age Vs Diagnosis</a:t>
            </a:r>
            <a:endParaRPr lang="en-IN" sz="2400" dirty="0"/>
          </a:p>
        </p:txBody>
      </p:sp>
      <p:pic>
        <p:nvPicPr>
          <p:cNvPr id="3074" name="Picture 2">
            <a:extLst>
              <a:ext uri="{FF2B5EF4-FFF2-40B4-BE49-F238E27FC236}">
                <a16:creationId xmlns:a16="http://schemas.microsoft.com/office/drawing/2014/main" id="{E563FC5F-EA65-45FD-9FAB-1C4FC15C9C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349" y="1457364"/>
            <a:ext cx="5397338" cy="33477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CF790B3-CFFE-418E-B962-5409C2760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060" y="1457364"/>
            <a:ext cx="4886241" cy="33477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0B1957-5D9B-4F21-931B-798AF40498CA}"/>
              </a:ext>
            </a:extLst>
          </p:cNvPr>
          <p:cNvSpPr txBox="1"/>
          <p:nvPr/>
        </p:nvSpPr>
        <p:spPr>
          <a:xfrm>
            <a:off x="950259" y="4949118"/>
            <a:ext cx="10466042" cy="1077218"/>
          </a:xfrm>
          <a:prstGeom prst="rect">
            <a:avLst/>
          </a:prstGeom>
          <a:noFill/>
        </p:spPr>
        <p:txBody>
          <a:bodyPr wrap="square" rtlCol="0">
            <a:spAutoFit/>
          </a:bodyPr>
          <a:lstStyle/>
          <a:p>
            <a:pPr algn="ctr"/>
            <a:r>
              <a:rPr lang="en-GB" sz="1600" dirty="0"/>
              <a:t>Liver disease tends to become more prevalent in middle-aged and older individuals. </a:t>
            </a:r>
          </a:p>
          <a:p>
            <a:pPr algn="ctr"/>
            <a:r>
              <a:rPr lang="en-GB" sz="1600" dirty="0"/>
              <a:t>The lowest rates of positive diagnoses are observed in the youngest age group, whereas the highest rates are observed in individuals aged 51.0 – 63.0. The higher median age and the concentration of cases in the 50–70 age range suggest that age is a significant risk factor.</a:t>
            </a:r>
            <a:endParaRPr lang="en-IN" sz="1600" dirty="0"/>
          </a:p>
        </p:txBody>
      </p:sp>
    </p:spTree>
    <p:extLst>
      <p:ext uri="{BB962C8B-B14F-4D97-AF65-F5344CB8AC3E}">
        <p14:creationId xmlns:p14="http://schemas.microsoft.com/office/powerpoint/2010/main" val="320677259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FD9C-0CCC-4552-934F-35E1910B3E74}"/>
              </a:ext>
            </a:extLst>
          </p:cNvPr>
          <p:cNvSpPr>
            <a:spLocks noGrp="1"/>
          </p:cNvSpPr>
          <p:nvPr>
            <p:ph type="title"/>
          </p:nvPr>
        </p:nvSpPr>
        <p:spPr>
          <a:xfrm>
            <a:off x="1450392" y="593848"/>
            <a:ext cx="9291215" cy="1049235"/>
          </a:xfrm>
        </p:spPr>
        <p:txBody>
          <a:bodyPr>
            <a:normAutofit/>
          </a:bodyPr>
          <a:lstStyle/>
          <a:p>
            <a:r>
              <a:rPr lang="en-GB" sz="2400" dirty="0"/>
              <a:t>BMI Vs Diagnosis</a:t>
            </a:r>
            <a:endParaRPr lang="en-IN" sz="2400" dirty="0"/>
          </a:p>
        </p:txBody>
      </p:sp>
      <p:sp>
        <p:nvSpPr>
          <p:cNvPr id="4" name="TextBox 3">
            <a:extLst>
              <a:ext uri="{FF2B5EF4-FFF2-40B4-BE49-F238E27FC236}">
                <a16:creationId xmlns:a16="http://schemas.microsoft.com/office/drawing/2014/main" id="{400B1957-5D9B-4F21-931B-798AF40498CA}"/>
              </a:ext>
            </a:extLst>
          </p:cNvPr>
          <p:cNvSpPr txBox="1"/>
          <p:nvPr/>
        </p:nvSpPr>
        <p:spPr>
          <a:xfrm>
            <a:off x="950259" y="4949118"/>
            <a:ext cx="10466042" cy="1077218"/>
          </a:xfrm>
          <a:prstGeom prst="rect">
            <a:avLst/>
          </a:prstGeom>
          <a:noFill/>
        </p:spPr>
        <p:txBody>
          <a:bodyPr wrap="square" rtlCol="0">
            <a:spAutoFit/>
          </a:bodyPr>
          <a:lstStyle/>
          <a:p>
            <a:pPr algn="ctr"/>
            <a:r>
              <a:rPr lang="en-GB" sz="1600" dirty="0"/>
              <a:t>Liver disease prevalence increases with BMI, peaking in the overweight range (25.391 – 27.925) at 58.2% positive diagnoses. Beyond this, the proportion of positive diagnoses stabilizes around 62% – 65% in the overweight and obese categories. Lower BMI ranges have fewer positive cases, making BMI a strong predictor of liver disease risk.</a:t>
            </a:r>
            <a:endParaRPr lang="en-IN" sz="1600" dirty="0"/>
          </a:p>
        </p:txBody>
      </p:sp>
      <p:pic>
        <p:nvPicPr>
          <p:cNvPr id="3" name="Picture 2">
            <a:extLst>
              <a:ext uri="{FF2B5EF4-FFF2-40B4-BE49-F238E27FC236}">
                <a16:creationId xmlns:a16="http://schemas.microsoft.com/office/drawing/2014/main" id="{C3C8F1EE-6EAD-464E-A7F2-0C7112BF334A}"/>
              </a:ext>
            </a:extLst>
          </p:cNvPr>
          <p:cNvPicPr>
            <a:picLocks noChangeAspect="1"/>
          </p:cNvPicPr>
          <p:nvPr/>
        </p:nvPicPr>
        <p:blipFill>
          <a:blip r:embed="rId2"/>
          <a:stretch>
            <a:fillRect/>
          </a:stretch>
        </p:blipFill>
        <p:spPr>
          <a:xfrm>
            <a:off x="1043075" y="1457364"/>
            <a:ext cx="5397338" cy="3347716"/>
          </a:xfrm>
          <a:prstGeom prst="rect">
            <a:avLst/>
          </a:prstGeom>
        </p:spPr>
      </p:pic>
      <p:pic>
        <p:nvPicPr>
          <p:cNvPr id="5124" name="Picture 4">
            <a:extLst>
              <a:ext uri="{FF2B5EF4-FFF2-40B4-BE49-F238E27FC236}">
                <a16:creationId xmlns:a16="http://schemas.microsoft.com/office/drawing/2014/main" id="{3EE20CDE-40FD-4505-AF8E-A77AF195F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0062" y="1457363"/>
            <a:ext cx="4886239" cy="334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79256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FD9C-0CCC-4552-934F-35E1910B3E74}"/>
              </a:ext>
            </a:extLst>
          </p:cNvPr>
          <p:cNvSpPr>
            <a:spLocks noGrp="1"/>
          </p:cNvSpPr>
          <p:nvPr>
            <p:ph type="title"/>
          </p:nvPr>
        </p:nvSpPr>
        <p:spPr>
          <a:xfrm>
            <a:off x="1450392" y="593848"/>
            <a:ext cx="9291215" cy="1049235"/>
          </a:xfrm>
        </p:spPr>
        <p:txBody>
          <a:bodyPr>
            <a:normAutofit/>
          </a:bodyPr>
          <a:lstStyle/>
          <a:p>
            <a:r>
              <a:rPr lang="en-GB" sz="2400" dirty="0"/>
              <a:t>Alcohol Consumption Vs Diagnosis</a:t>
            </a:r>
            <a:endParaRPr lang="en-IN" sz="2400" dirty="0"/>
          </a:p>
        </p:txBody>
      </p:sp>
      <p:sp>
        <p:nvSpPr>
          <p:cNvPr id="4" name="TextBox 3">
            <a:extLst>
              <a:ext uri="{FF2B5EF4-FFF2-40B4-BE49-F238E27FC236}">
                <a16:creationId xmlns:a16="http://schemas.microsoft.com/office/drawing/2014/main" id="{400B1957-5D9B-4F21-931B-798AF40498CA}"/>
              </a:ext>
            </a:extLst>
          </p:cNvPr>
          <p:cNvSpPr txBox="1"/>
          <p:nvPr/>
        </p:nvSpPr>
        <p:spPr>
          <a:xfrm>
            <a:off x="950259" y="4949118"/>
            <a:ext cx="10466042" cy="1077218"/>
          </a:xfrm>
          <a:prstGeom prst="rect">
            <a:avLst/>
          </a:prstGeom>
          <a:noFill/>
        </p:spPr>
        <p:txBody>
          <a:bodyPr wrap="square" rtlCol="0">
            <a:spAutoFit/>
          </a:bodyPr>
          <a:lstStyle/>
          <a:p>
            <a:pPr algn="ctr"/>
            <a:r>
              <a:rPr lang="en-GB" sz="1600" dirty="0"/>
              <a:t>Higher alcohol consumption strongly correlates with liver disease diagnosis. Those with positive diagnoses had nearly double the median alcohol consumption (approx. 12.5) compared to negative cases (approx. 6.5). </a:t>
            </a:r>
          </a:p>
          <a:p>
            <a:pPr algn="ctr"/>
            <a:r>
              <a:rPr lang="en-GB" sz="1600" dirty="0"/>
              <a:t>A clear threshold effect appears around 9-11 consumption units, above which positive diagnoses become dominant (&gt;65%). At the highest consumption levels (15+), about 75% of cases are positive for liver disease.</a:t>
            </a:r>
            <a:endParaRPr lang="en-IN" sz="1600" dirty="0"/>
          </a:p>
        </p:txBody>
      </p:sp>
      <p:pic>
        <p:nvPicPr>
          <p:cNvPr id="9222" name="Picture 6">
            <a:extLst>
              <a:ext uri="{FF2B5EF4-FFF2-40B4-BE49-F238E27FC236}">
                <a16:creationId xmlns:a16="http://schemas.microsoft.com/office/drawing/2014/main" id="{7D084CB3-A8CB-4A06-AA1C-748970F57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075" y="1457363"/>
            <a:ext cx="5397336" cy="334771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274289D1-3F17-4FD4-B427-679967F66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990" y="1457364"/>
            <a:ext cx="4985957" cy="3347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558433"/>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297</TotalTime>
  <Words>1697</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Inter</vt:lpstr>
      <vt:lpstr>Rockwell</vt:lpstr>
      <vt:lpstr>Gallery</vt:lpstr>
      <vt:lpstr>Statistical Exploration  on Liver Disease Data</vt:lpstr>
      <vt:lpstr>Research Abstract</vt:lpstr>
      <vt:lpstr>Research Problem</vt:lpstr>
      <vt:lpstr>Data Description</vt:lpstr>
      <vt:lpstr>Attribute Information</vt:lpstr>
      <vt:lpstr>Descriptive Statistics</vt:lpstr>
      <vt:lpstr>Age Vs Diagnosis</vt:lpstr>
      <vt:lpstr>BMI Vs Diagnosis</vt:lpstr>
      <vt:lpstr>Alcohol Consumption Vs Diagnosis</vt:lpstr>
      <vt:lpstr>Physical Activity Vs Diagnosis</vt:lpstr>
      <vt:lpstr>Liver Function Test Vs Diagnosis</vt:lpstr>
      <vt:lpstr>Gender Vs Diagnosis</vt:lpstr>
      <vt:lpstr>Smoking Vs Diagnosis</vt:lpstr>
      <vt:lpstr>Genetic Risk Vs Diagnosis</vt:lpstr>
      <vt:lpstr>Diabetes Vs Diagnosis</vt:lpstr>
      <vt:lpstr>Hypertension Vs Diagnosis</vt:lpstr>
      <vt:lpstr>Hypothesis Testing</vt:lpstr>
      <vt:lpstr>Correlation Analysis</vt:lpstr>
      <vt:lpstr>Weight of Evidence (WoE)</vt:lpstr>
      <vt:lpstr>Weight of Evidence (woE)</vt:lpstr>
      <vt:lpstr>Information Value (IV)</vt:lpstr>
      <vt:lpstr>Methodology</vt:lpstr>
      <vt:lpstr>MeThodOlogy</vt:lpstr>
      <vt:lpstr>METHODOLOGY</vt:lpstr>
      <vt:lpstr>Methodology</vt:lpstr>
      <vt:lpstr>Referential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Exploration on Liver Disease</dc:title>
  <dc:creator>Melvin Joshua</dc:creator>
  <cp:lastModifiedBy>Melvin Joshua</cp:lastModifiedBy>
  <cp:revision>2</cp:revision>
  <dcterms:created xsi:type="dcterms:W3CDTF">2025-02-03T18:59:56Z</dcterms:created>
  <dcterms:modified xsi:type="dcterms:W3CDTF">2025-04-28T11:15:44Z</dcterms:modified>
</cp:coreProperties>
</file>