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Joshua" userId="3c8dce78ae24e757" providerId="LiveId" clId="{D7E63D05-81F3-4222-A4BA-BC5918EC83D5}"/>
    <pc:docChg chg="modSld">
      <pc:chgData name="Melvin Joshua" userId="3c8dce78ae24e757" providerId="LiveId" clId="{D7E63D05-81F3-4222-A4BA-BC5918EC83D5}" dt="2025-04-28T13:25:55.167" v="1" actId="20577"/>
      <pc:docMkLst>
        <pc:docMk/>
      </pc:docMkLst>
      <pc:sldChg chg="modSp mod">
        <pc:chgData name="Melvin Joshua" userId="3c8dce78ae24e757" providerId="LiveId" clId="{D7E63D05-81F3-4222-A4BA-BC5918EC83D5}" dt="2025-04-28T13:25:55.167" v="1" actId="20577"/>
        <pc:sldMkLst>
          <pc:docMk/>
          <pc:sldMk cId="3573173031" sldId="256"/>
        </pc:sldMkLst>
        <pc:spChg chg="mod">
          <ac:chgData name="Melvin Joshua" userId="3c8dce78ae24e757" providerId="LiveId" clId="{D7E63D05-81F3-4222-A4BA-BC5918EC83D5}" dt="2025-04-28T13:25:55.167" v="1" actId="20577"/>
          <ac:spMkLst>
            <pc:docMk/>
            <pc:sldMk cId="3573173031" sldId="256"/>
            <ac:spMk id="3" creationId="{C2B6D983-16E1-44A7-9CFF-6D1F0865D8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02477-1990-4718-BEEA-8B587CF4EA11}"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329301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8959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9238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9312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457178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302477-1990-4718-BEEA-8B587CF4EA11}"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451036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3302477-1990-4718-BEEA-8B587CF4EA11}"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128573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02477-1990-4718-BEEA-8B587CF4EA11}"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3994919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02477-1990-4718-BEEA-8B587CF4EA11}"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66965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02477-1990-4718-BEEA-8B587CF4EA11}"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341813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02477-1990-4718-BEEA-8B587CF4EA11}"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22622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8531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02477-1990-4718-BEEA-8B587CF4EA11}"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248595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02477-1990-4718-BEEA-8B587CF4EA11}"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373474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02477-1990-4718-BEEA-8B587CF4EA11}"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243846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91489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02477-1990-4718-BEEA-8B587CF4EA11}"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A0B54-BEBF-4179-9FB3-53E067B84D2E}" type="slidenum">
              <a:rPr lang="en-IN" smtClean="0"/>
              <a:t>‹#›</a:t>
            </a:fld>
            <a:endParaRPr lang="en-IN"/>
          </a:p>
        </p:txBody>
      </p:sp>
    </p:spTree>
    <p:extLst>
      <p:ext uri="{BB962C8B-B14F-4D97-AF65-F5344CB8AC3E}">
        <p14:creationId xmlns:p14="http://schemas.microsoft.com/office/powerpoint/2010/main" val="38086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302477-1990-4718-BEEA-8B587CF4EA11}" type="datetimeFigureOut">
              <a:rPr lang="en-IN" smtClean="0"/>
              <a:t>28-04-2025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45A0B54-BEBF-4179-9FB3-53E067B84D2E}" type="slidenum">
              <a:rPr lang="en-IN" smtClean="0"/>
              <a:t>‹#›</a:t>
            </a:fld>
            <a:endParaRPr lang="en-IN"/>
          </a:p>
        </p:txBody>
      </p:sp>
    </p:spTree>
    <p:extLst>
      <p:ext uri="{BB962C8B-B14F-4D97-AF65-F5344CB8AC3E}">
        <p14:creationId xmlns:p14="http://schemas.microsoft.com/office/powerpoint/2010/main" val="27334974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24F9-6536-4F1A-9A53-0B7D5B18808D}"/>
              </a:ext>
            </a:extLst>
          </p:cNvPr>
          <p:cNvSpPr>
            <a:spLocks noGrp="1"/>
          </p:cNvSpPr>
          <p:nvPr>
            <p:ph type="ctrTitle"/>
          </p:nvPr>
        </p:nvSpPr>
        <p:spPr/>
        <p:txBody>
          <a:bodyPr/>
          <a:lstStyle/>
          <a:p>
            <a:r>
              <a:rPr lang="en-IN" dirty="0"/>
              <a:t>Mobile Health Sensor segmentation</a:t>
            </a:r>
          </a:p>
        </p:txBody>
      </p:sp>
      <p:sp>
        <p:nvSpPr>
          <p:cNvPr id="3" name="Subtitle 2">
            <a:extLst>
              <a:ext uri="{FF2B5EF4-FFF2-40B4-BE49-F238E27FC236}">
                <a16:creationId xmlns:a16="http://schemas.microsoft.com/office/drawing/2014/main" id="{C2B6D983-16E1-44A7-9CFF-6D1F0865D87F}"/>
              </a:ext>
            </a:extLst>
          </p:cNvPr>
          <p:cNvSpPr>
            <a:spLocks noGrp="1"/>
          </p:cNvSpPr>
          <p:nvPr>
            <p:ph type="subTitle" idx="1"/>
          </p:nvPr>
        </p:nvSpPr>
        <p:spPr/>
        <p:txBody>
          <a:bodyPr/>
          <a:lstStyle/>
          <a:p>
            <a:r>
              <a:rPr lang="en-IN" dirty="0"/>
              <a:t>Melvin Joshua</a:t>
            </a:r>
            <a:br>
              <a:rPr lang="en-IN" dirty="0"/>
            </a:br>
            <a:endParaRPr lang="en-IN" dirty="0"/>
          </a:p>
        </p:txBody>
      </p:sp>
    </p:spTree>
    <p:extLst>
      <p:ext uri="{BB962C8B-B14F-4D97-AF65-F5344CB8AC3E}">
        <p14:creationId xmlns:p14="http://schemas.microsoft.com/office/powerpoint/2010/main" val="357317303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9362-A5DE-4553-87CC-2FB5EDFBA6A5}"/>
              </a:ext>
            </a:extLst>
          </p:cNvPr>
          <p:cNvSpPr>
            <a:spLocks noGrp="1"/>
          </p:cNvSpPr>
          <p:nvPr>
            <p:ph type="title"/>
          </p:nvPr>
        </p:nvSpPr>
        <p:spPr/>
        <p:txBody>
          <a:bodyPr/>
          <a:lstStyle/>
          <a:p>
            <a:r>
              <a:rPr lang="en-IN" dirty="0"/>
              <a:t>Clustering Model</a:t>
            </a:r>
          </a:p>
        </p:txBody>
      </p:sp>
      <p:pic>
        <p:nvPicPr>
          <p:cNvPr id="5" name="Content Placeholder 4">
            <a:extLst>
              <a:ext uri="{FF2B5EF4-FFF2-40B4-BE49-F238E27FC236}">
                <a16:creationId xmlns:a16="http://schemas.microsoft.com/office/drawing/2014/main" id="{1DB04942-E680-4A4D-8F03-6C7377A12E4E}"/>
              </a:ext>
            </a:extLst>
          </p:cNvPr>
          <p:cNvPicPr>
            <a:picLocks noGrp="1" noChangeAspect="1"/>
          </p:cNvPicPr>
          <p:nvPr>
            <p:ph idx="1"/>
          </p:nvPr>
        </p:nvPicPr>
        <p:blipFill>
          <a:blip r:embed="rId2"/>
          <a:stretch>
            <a:fillRect/>
          </a:stretch>
        </p:blipFill>
        <p:spPr>
          <a:xfrm>
            <a:off x="1412385" y="2353400"/>
            <a:ext cx="9367229" cy="1725542"/>
          </a:xfrm>
        </p:spPr>
      </p:pic>
    </p:spTree>
    <p:extLst>
      <p:ext uri="{BB962C8B-B14F-4D97-AF65-F5344CB8AC3E}">
        <p14:creationId xmlns:p14="http://schemas.microsoft.com/office/powerpoint/2010/main" val="3596872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DC01-C40E-4F58-B001-1C020A3E64A9}"/>
              </a:ext>
            </a:extLst>
          </p:cNvPr>
          <p:cNvSpPr>
            <a:spLocks noGrp="1"/>
          </p:cNvSpPr>
          <p:nvPr>
            <p:ph type="title"/>
          </p:nvPr>
        </p:nvSpPr>
        <p:spPr>
          <a:xfrm>
            <a:off x="919119" y="609600"/>
            <a:ext cx="10353761" cy="1326321"/>
          </a:xfrm>
        </p:spPr>
        <p:txBody>
          <a:bodyPr/>
          <a:lstStyle/>
          <a:p>
            <a:r>
              <a:rPr lang="en-IN" dirty="0"/>
              <a:t>Visualization</a:t>
            </a:r>
          </a:p>
        </p:txBody>
      </p:sp>
      <p:pic>
        <p:nvPicPr>
          <p:cNvPr id="3074" name="Picture 2">
            <a:extLst>
              <a:ext uri="{FF2B5EF4-FFF2-40B4-BE49-F238E27FC236}">
                <a16:creationId xmlns:a16="http://schemas.microsoft.com/office/drawing/2014/main" id="{6136F2DE-019C-421C-8705-BA25621286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350" y="1935921"/>
            <a:ext cx="6215386" cy="3944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CD101F-CEFB-4C4D-91FB-655647ABD280}"/>
              </a:ext>
            </a:extLst>
          </p:cNvPr>
          <p:cNvSpPr txBox="1"/>
          <p:nvPr/>
        </p:nvSpPr>
        <p:spPr>
          <a:xfrm>
            <a:off x="7808259" y="1935921"/>
            <a:ext cx="3532094" cy="2862322"/>
          </a:xfrm>
          <a:prstGeom prst="rect">
            <a:avLst/>
          </a:prstGeom>
          <a:noFill/>
        </p:spPr>
        <p:txBody>
          <a:bodyPr wrap="square" rtlCol="0">
            <a:spAutoFit/>
          </a:bodyPr>
          <a:lstStyle/>
          <a:p>
            <a:r>
              <a:rPr lang="en-IN" dirty="0"/>
              <a:t>The </a:t>
            </a:r>
            <a:r>
              <a:rPr lang="en-IN" dirty="0" err="1"/>
              <a:t>PySpark</a:t>
            </a:r>
            <a:r>
              <a:rPr lang="en-IN" dirty="0"/>
              <a:t> </a:t>
            </a:r>
            <a:r>
              <a:rPr lang="en-IN" dirty="0" err="1"/>
              <a:t>DataFrame</a:t>
            </a:r>
            <a:r>
              <a:rPr lang="en-IN" dirty="0"/>
              <a:t> has been converted to a Pandas </a:t>
            </a:r>
            <a:r>
              <a:rPr lang="en-IN" dirty="0" err="1"/>
              <a:t>DataFrame</a:t>
            </a:r>
            <a:r>
              <a:rPr lang="en-IN" dirty="0"/>
              <a:t> to do visualization because </a:t>
            </a:r>
            <a:r>
              <a:rPr lang="en-IN" dirty="0" err="1"/>
              <a:t>PySpark</a:t>
            </a:r>
            <a:r>
              <a:rPr lang="en-IN" dirty="0"/>
              <a:t> is generally a big data processing tool. </a:t>
            </a:r>
          </a:p>
          <a:p>
            <a:endParaRPr lang="en-IN" dirty="0"/>
          </a:p>
          <a:p>
            <a:endParaRPr lang="en-IN" dirty="0"/>
          </a:p>
          <a:p>
            <a:r>
              <a:rPr lang="en-IN" dirty="0"/>
              <a:t>Majority of the activity lies in being idle without any shred of movement. </a:t>
            </a:r>
          </a:p>
        </p:txBody>
      </p:sp>
    </p:spTree>
    <p:extLst>
      <p:ext uri="{BB962C8B-B14F-4D97-AF65-F5344CB8AC3E}">
        <p14:creationId xmlns:p14="http://schemas.microsoft.com/office/powerpoint/2010/main" val="127402023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4C32-7642-4A23-8B48-6C4A2AB8292C}"/>
              </a:ext>
            </a:extLst>
          </p:cNvPr>
          <p:cNvSpPr>
            <a:spLocks noGrp="1"/>
          </p:cNvSpPr>
          <p:nvPr>
            <p:ph type="title"/>
          </p:nvPr>
        </p:nvSpPr>
        <p:spPr>
          <a:xfrm>
            <a:off x="913793" y="385483"/>
            <a:ext cx="10353761" cy="1326321"/>
          </a:xfrm>
        </p:spPr>
        <p:txBody>
          <a:bodyPr/>
          <a:lstStyle/>
          <a:p>
            <a:r>
              <a:rPr lang="en-IN" dirty="0"/>
              <a:t>Correlation Analysis</a:t>
            </a:r>
          </a:p>
        </p:txBody>
      </p:sp>
      <p:pic>
        <p:nvPicPr>
          <p:cNvPr id="5122" name="Picture 2">
            <a:extLst>
              <a:ext uri="{FF2B5EF4-FFF2-40B4-BE49-F238E27FC236}">
                <a16:creationId xmlns:a16="http://schemas.microsoft.com/office/drawing/2014/main" id="{C3705A9A-F536-403A-BCE1-B40EBDBAF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9960" y="1537445"/>
            <a:ext cx="5401425" cy="493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45286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AE96-AA31-48F5-A2E3-8D88B66471A4}"/>
              </a:ext>
            </a:extLst>
          </p:cNvPr>
          <p:cNvSpPr>
            <a:spLocks noGrp="1"/>
          </p:cNvSpPr>
          <p:nvPr>
            <p:ph type="title"/>
          </p:nvPr>
        </p:nvSpPr>
        <p:spPr/>
        <p:txBody>
          <a:bodyPr/>
          <a:lstStyle/>
          <a:p>
            <a:r>
              <a:rPr lang="en-IN" dirty="0"/>
              <a:t>Handling Outliers</a:t>
            </a:r>
          </a:p>
        </p:txBody>
      </p:sp>
      <p:pic>
        <p:nvPicPr>
          <p:cNvPr id="4098" name="Picture 2">
            <a:extLst>
              <a:ext uri="{FF2B5EF4-FFF2-40B4-BE49-F238E27FC236}">
                <a16:creationId xmlns:a16="http://schemas.microsoft.com/office/drawing/2014/main" id="{1500AA0D-B832-42EA-9A4B-F08250CCA7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6" y="2244550"/>
            <a:ext cx="5182204" cy="28584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5DD8C52-34A2-4F29-A815-B91C8355D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687" y="2244550"/>
            <a:ext cx="5135934" cy="2858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34A0E6-AAD7-498E-835A-58F5820C5D7E}"/>
              </a:ext>
            </a:extLst>
          </p:cNvPr>
          <p:cNvSpPr txBox="1"/>
          <p:nvPr/>
        </p:nvSpPr>
        <p:spPr>
          <a:xfrm>
            <a:off x="913794" y="5325070"/>
            <a:ext cx="10353761" cy="923330"/>
          </a:xfrm>
          <a:prstGeom prst="rect">
            <a:avLst/>
          </a:prstGeom>
          <a:noFill/>
        </p:spPr>
        <p:txBody>
          <a:bodyPr wrap="square" rtlCol="0">
            <a:spAutoFit/>
          </a:bodyPr>
          <a:lstStyle/>
          <a:p>
            <a:r>
              <a:rPr lang="en-GB" dirty="0"/>
              <a:t>Outliers are identified based on the IQR method, which get replaced with missing values, and then filled using linear interpolation to maintain data continuity. This approach helps to mitigate the impact of outliers on subsequent analysis.</a:t>
            </a:r>
            <a:endParaRPr lang="en-IN" dirty="0"/>
          </a:p>
        </p:txBody>
      </p:sp>
      <p:sp>
        <p:nvSpPr>
          <p:cNvPr id="5" name="TextBox 4">
            <a:extLst>
              <a:ext uri="{FF2B5EF4-FFF2-40B4-BE49-F238E27FC236}">
                <a16:creationId xmlns:a16="http://schemas.microsoft.com/office/drawing/2014/main" id="{ECB65658-78C7-4416-815E-B34AE09ADBE2}"/>
              </a:ext>
            </a:extLst>
          </p:cNvPr>
          <p:cNvSpPr txBox="1"/>
          <p:nvPr/>
        </p:nvSpPr>
        <p:spPr>
          <a:xfrm>
            <a:off x="1891251" y="1788671"/>
            <a:ext cx="3227294" cy="369332"/>
          </a:xfrm>
          <a:prstGeom prst="rect">
            <a:avLst/>
          </a:prstGeom>
          <a:noFill/>
        </p:spPr>
        <p:txBody>
          <a:bodyPr wrap="square" rtlCol="0">
            <a:spAutoFit/>
          </a:bodyPr>
          <a:lstStyle/>
          <a:p>
            <a:r>
              <a:rPr lang="en-IN" dirty="0"/>
              <a:t>Before Handling Outliers</a:t>
            </a:r>
          </a:p>
        </p:txBody>
      </p:sp>
      <p:sp>
        <p:nvSpPr>
          <p:cNvPr id="6" name="TextBox 5">
            <a:extLst>
              <a:ext uri="{FF2B5EF4-FFF2-40B4-BE49-F238E27FC236}">
                <a16:creationId xmlns:a16="http://schemas.microsoft.com/office/drawing/2014/main" id="{7323DA4D-E360-4617-8959-C8DC52FED2C8}"/>
              </a:ext>
            </a:extLst>
          </p:cNvPr>
          <p:cNvSpPr txBox="1"/>
          <p:nvPr/>
        </p:nvSpPr>
        <p:spPr>
          <a:xfrm>
            <a:off x="7299654" y="1788671"/>
            <a:ext cx="3048000" cy="369332"/>
          </a:xfrm>
          <a:prstGeom prst="rect">
            <a:avLst/>
          </a:prstGeom>
          <a:noFill/>
        </p:spPr>
        <p:txBody>
          <a:bodyPr wrap="square" rtlCol="0">
            <a:spAutoFit/>
          </a:bodyPr>
          <a:lstStyle/>
          <a:p>
            <a:r>
              <a:rPr lang="en-IN" dirty="0"/>
              <a:t>After Handling Outliers</a:t>
            </a:r>
          </a:p>
        </p:txBody>
      </p:sp>
    </p:spTree>
    <p:extLst>
      <p:ext uri="{BB962C8B-B14F-4D97-AF65-F5344CB8AC3E}">
        <p14:creationId xmlns:p14="http://schemas.microsoft.com/office/powerpoint/2010/main" val="37164864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F05E-BC20-4513-A577-66CE3E791A03}"/>
              </a:ext>
            </a:extLst>
          </p:cNvPr>
          <p:cNvSpPr>
            <a:spLocks noGrp="1"/>
          </p:cNvSpPr>
          <p:nvPr>
            <p:ph type="title"/>
          </p:nvPr>
        </p:nvSpPr>
        <p:spPr/>
        <p:txBody>
          <a:bodyPr/>
          <a:lstStyle/>
          <a:p>
            <a:r>
              <a:rPr lang="en-IN" dirty="0"/>
              <a:t>Elbow Method</a:t>
            </a:r>
          </a:p>
        </p:txBody>
      </p:sp>
      <p:pic>
        <p:nvPicPr>
          <p:cNvPr id="1026" name="Picture 2">
            <a:extLst>
              <a:ext uri="{FF2B5EF4-FFF2-40B4-BE49-F238E27FC236}">
                <a16:creationId xmlns:a16="http://schemas.microsoft.com/office/drawing/2014/main" id="{651F57B7-0629-4405-A992-9FF116AE9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0302" y="2077569"/>
            <a:ext cx="6150689" cy="4009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7A38E7-BAAC-4289-9BC6-078715122AF6}"/>
              </a:ext>
            </a:extLst>
          </p:cNvPr>
          <p:cNvSpPr txBox="1"/>
          <p:nvPr/>
        </p:nvSpPr>
        <p:spPr>
          <a:xfrm>
            <a:off x="1030942" y="2077569"/>
            <a:ext cx="3550023" cy="2585323"/>
          </a:xfrm>
          <a:prstGeom prst="rect">
            <a:avLst/>
          </a:prstGeom>
          <a:noFill/>
        </p:spPr>
        <p:txBody>
          <a:bodyPr wrap="square" rtlCol="0">
            <a:spAutoFit/>
          </a:bodyPr>
          <a:lstStyle/>
          <a:p>
            <a:pPr algn="just"/>
            <a:r>
              <a:rPr lang="en-IN" dirty="0"/>
              <a:t>The optimal number of clusters as per the figure is 5. </a:t>
            </a:r>
          </a:p>
          <a:p>
            <a:pPr algn="just"/>
            <a:endParaRPr lang="en-IN" dirty="0"/>
          </a:p>
          <a:p>
            <a:pPr algn="just"/>
            <a:r>
              <a:rPr lang="en-IN" dirty="0"/>
              <a:t>Silhouette Score turned out to be 0.28, which may seem weak but it is the maximum it could get provided the Activity label does not influence the clustering. </a:t>
            </a:r>
          </a:p>
        </p:txBody>
      </p:sp>
    </p:spTree>
    <p:extLst>
      <p:ext uri="{BB962C8B-B14F-4D97-AF65-F5344CB8AC3E}">
        <p14:creationId xmlns:p14="http://schemas.microsoft.com/office/powerpoint/2010/main" val="215789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0FD8-5BF4-4790-B48C-422F4ADA84AD}"/>
              </a:ext>
            </a:extLst>
          </p:cNvPr>
          <p:cNvSpPr>
            <a:spLocks noGrp="1"/>
          </p:cNvSpPr>
          <p:nvPr>
            <p:ph type="title"/>
          </p:nvPr>
        </p:nvSpPr>
        <p:spPr/>
        <p:txBody>
          <a:bodyPr/>
          <a:lstStyle/>
          <a:p>
            <a:r>
              <a:rPr lang="en-IN" dirty="0"/>
              <a:t>Model Deployment</a:t>
            </a:r>
          </a:p>
        </p:txBody>
      </p:sp>
      <p:pic>
        <p:nvPicPr>
          <p:cNvPr id="11" name="Content Placeholder 10">
            <a:extLst>
              <a:ext uri="{FF2B5EF4-FFF2-40B4-BE49-F238E27FC236}">
                <a16:creationId xmlns:a16="http://schemas.microsoft.com/office/drawing/2014/main" id="{C335DBE2-A83A-46FD-9AA2-65233CF548A6}"/>
              </a:ext>
            </a:extLst>
          </p:cNvPr>
          <p:cNvPicPr>
            <a:picLocks noGrp="1" noChangeAspect="1"/>
          </p:cNvPicPr>
          <p:nvPr>
            <p:ph idx="1"/>
          </p:nvPr>
        </p:nvPicPr>
        <p:blipFill>
          <a:blip r:embed="rId2"/>
          <a:stretch>
            <a:fillRect/>
          </a:stretch>
        </p:blipFill>
        <p:spPr>
          <a:xfrm>
            <a:off x="1458162" y="1754841"/>
            <a:ext cx="9265026" cy="4762500"/>
          </a:xfrm>
        </p:spPr>
      </p:pic>
    </p:spTree>
    <p:extLst>
      <p:ext uri="{BB962C8B-B14F-4D97-AF65-F5344CB8AC3E}">
        <p14:creationId xmlns:p14="http://schemas.microsoft.com/office/powerpoint/2010/main" val="155985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296B-FFFD-42FE-8A18-18F5FB3A3314}"/>
              </a:ext>
            </a:extLst>
          </p:cNvPr>
          <p:cNvSpPr>
            <a:spLocks noGrp="1"/>
          </p:cNvSpPr>
          <p:nvPr>
            <p:ph type="title"/>
          </p:nvPr>
        </p:nvSpPr>
        <p:spPr/>
        <p:txBody>
          <a:bodyPr/>
          <a:lstStyle/>
          <a:p>
            <a:r>
              <a:rPr lang="en-IN" dirty="0"/>
              <a:t>Project Abstract</a:t>
            </a:r>
          </a:p>
        </p:txBody>
      </p:sp>
      <p:sp>
        <p:nvSpPr>
          <p:cNvPr id="3" name="Content Placeholder 2">
            <a:extLst>
              <a:ext uri="{FF2B5EF4-FFF2-40B4-BE49-F238E27FC236}">
                <a16:creationId xmlns:a16="http://schemas.microsoft.com/office/drawing/2014/main" id="{8E19DCC3-C9AD-413A-A052-F29754E5DBFB}"/>
              </a:ext>
            </a:extLst>
          </p:cNvPr>
          <p:cNvSpPr>
            <a:spLocks noGrp="1"/>
          </p:cNvSpPr>
          <p:nvPr>
            <p:ph idx="1"/>
          </p:nvPr>
        </p:nvSpPr>
        <p:spPr/>
        <p:txBody>
          <a:bodyPr>
            <a:normAutofit fontScale="92500"/>
          </a:bodyPr>
          <a:lstStyle/>
          <a:p>
            <a:pPr marL="0" indent="0" algn="just">
              <a:buNone/>
            </a:pPr>
            <a:r>
              <a:rPr lang="en-GB" dirty="0"/>
              <a:t>This project delves into the analysis of mobile health data, encompassing sensor readings from various activities performed by multiple subjects, which is explored to uncover patterns and insights related to human movement and behaviour. PySpark, a powerful distributed computing framework, is employed for efficient data processing and manipulation. The project encompasses data cleaning, feature engineering, and clustering using the K-Means algorithm. Visualizations generated using matplotlib aid in understanding the distribution of activities, sensor readings, and their correlations. Outlier detection and imputation techniques are applied to ensure data quality. The findings of this analysis provide valuable insights into human activity recognition and can potentially contribute to the development of personalized health monitoring systems and applications.</a:t>
            </a:r>
            <a:endParaRPr lang="en-IN" dirty="0"/>
          </a:p>
        </p:txBody>
      </p:sp>
    </p:spTree>
    <p:extLst>
      <p:ext uri="{BB962C8B-B14F-4D97-AF65-F5344CB8AC3E}">
        <p14:creationId xmlns:p14="http://schemas.microsoft.com/office/powerpoint/2010/main" val="395474521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867F-9657-4161-B73B-2D094632A16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2AB1243-42FD-4C9B-B982-A93A0CF53BDA}"/>
              </a:ext>
            </a:extLst>
          </p:cNvPr>
          <p:cNvSpPr>
            <a:spLocks noGrp="1"/>
          </p:cNvSpPr>
          <p:nvPr>
            <p:ph idx="1"/>
          </p:nvPr>
        </p:nvSpPr>
        <p:spPr/>
        <p:txBody>
          <a:bodyPr/>
          <a:lstStyle/>
          <a:p>
            <a:r>
              <a:rPr lang="en-GB" dirty="0"/>
              <a:t>The increasing prevalence of mobile health devices has generated vast amounts of sensor data, presenting a challenge in effectively analysing and extracting meaningful insights related to human activity and behaviour. </a:t>
            </a:r>
          </a:p>
          <a:p>
            <a:r>
              <a:rPr lang="en-GB" dirty="0"/>
              <a:t>Traditional data analysis methods may not be sufficient to handle the volume and complexity of this data. </a:t>
            </a:r>
          </a:p>
          <a:p>
            <a:r>
              <a:rPr lang="en-GB" dirty="0"/>
              <a:t>There is a need for advanced techniques to automatically identify patterns, segment activities, and understand the relationships between sensor readings and human movement.</a:t>
            </a:r>
            <a:endParaRPr lang="en-IN" dirty="0"/>
          </a:p>
        </p:txBody>
      </p:sp>
    </p:spTree>
    <p:extLst>
      <p:ext uri="{BB962C8B-B14F-4D97-AF65-F5344CB8AC3E}">
        <p14:creationId xmlns:p14="http://schemas.microsoft.com/office/powerpoint/2010/main" val="2159678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C8F3-A75A-4704-850E-18AE4ED257B9}"/>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7D91AC3-29ED-4A8D-86A4-D7FEEC053F64}"/>
              </a:ext>
            </a:extLst>
          </p:cNvPr>
          <p:cNvSpPr>
            <a:spLocks noGrp="1"/>
          </p:cNvSpPr>
          <p:nvPr>
            <p:ph idx="1"/>
          </p:nvPr>
        </p:nvSpPr>
        <p:spPr/>
        <p:txBody>
          <a:bodyPr>
            <a:normAutofit/>
          </a:bodyPr>
          <a:lstStyle/>
          <a:p>
            <a:pPr marL="457200" indent="-457200">
              <a:buFont typeface="+mj-lt"/>
              <a:buAutoNum type="arabicPeriod"/>
            </a:pPr>
            <a:r>
              <a:rPr lang="en-GB" dirty="0"/>
              <a:t>To explore and visualize the distribution of different activities and sensor readings captured by mobile health devices.</a:t>
            </a:r>
          </a:p>
          <a:p>
            <a:pPr marL="457200" indent="-457200">
              <a:buFont typeface="+mj-lt"/>
              <a:buAutoNum type="arabicPeriod"/>
            </a:pPr>
            <a:r>
              <a:rPr lang="en-GB" dirty="0"/>
              <a:t>To gain insights into the relationships between sensor readings and human activity, potentially leading to a better understanding of movement patterns and individual variations.</a:t>
            </a:r>
            <a:endParaRPr lang="en-IN" dirty="0"/>
          </a:p>
        </p:txBody>
      </p:sp>
    </p:spTree>
    <p:extLst>
      <p:ext uri="{BB962C8B-B14F-4D97-AF65-F5344CB8AC3E}">
        <p14:creationId xmlns:p14="http://schemas.microsoft.com/office/powerpoint/2010/main" val="1513753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7B13-5FB9-47D1-A655-B628EB4B9640}"/>
              </a:ext>
            </a:extLst>
          </p:cNvPr>
          <p:cNvSpPr>
            <a:spLocks noGrp="1"/>
          </p:cNvSpPr>
          <p:nvPr>
            <p:ph type="title"/>
          </p:nvPr>
        </p:nvSpPr>
        <p:spPr/>
        <p:txBody>
          <a:bodyPr/>
          <a:lstStyle/>
          <a:p>
            <a:r>
              <a:rPr lang="en-IN" dirty="0" err="1"/>
              <a:t>DataSET</a:t>
            </a:r>
            <a:r>
              <a:rPr lang="en-IN" dirty="0"/>
              <a:t> Description</a:t>
            </a:r>
          </a:p>
        </p:txBody>
      </p:sp>
      <p:pic>
        <p:nvPicPr>
          <p:cNvPr id="9" name="Content Placeholder 8">
            <a:extLst>
              <a:ext uri="{FF2B5EF4-FFF2-40B4-BE49-F238E27FC236}">
                <a16:creationId xmlns:a16="http://schemas.microsoft.com/office/drawing/2014/main" id="{590C11E4-36DD-4173-9BCB-ABFBE07B947F}"/>
              </a:ext>
            </a:extLst>
          </p:cNvPr>
          <p:cNvPicPr>
            <a:picLocks noGrp="1" noChangeAspect="1"/>
          </p:cNvPicPr>
          <p:nvPr>
            <p:ph idx="1"/>
          </p:nvPr>
        </p:nvPicPr>
        <p:blipFill>
          <a:blip r:embed="rId2"/>
          <a:stretch>
            <a:fillRect/>
          </a:stretch>
        </p:blipFill>
        <p:spPr>
          <a:xfrm>
            <a:off x="1779321" y="3484647"/>
            <a:ext cx="8561547" cy="1833927"/>
          </a:xfrm>
        </p:spPr>
      </p:pic>
      <p:pic>
        <p:nvPicPr>
          <p:cNvPr id="7" name="Picture 6">
            <a:extLst>
              <a:ext uri="{FF2B5EF4-FFF2-40B4-BE49-F238E27FC236}">
                <a16:creationId xmlns:a16="http://schemas.microsoft.com/office/drawing/2014/main" id="{E931293B-145B-40B5-A8E8-C2E3F3FB5B26}"/>
              </a:ext>
            </a:extLst>
          </p:cNvPr>
          <p:cNvPicPr>
            <a:picLocks noChangeAspect="1"/>
          </p:cNvPicPr>
          <p:nvPr/>
        </p:nvPicPr>
        <p:blipFill>
          <a:blip r:embed="rId3"/>
          <a:stretch>
            <a:fillRect/>
          </a:stretch>
        </p:blipFill>
        <p:spPr>
          <a:xfrm>
            <a:off x="1779322" y="1991568"/>
            <a:ext cx="8561547" cy="1437432"/>
          </a:xfrm>
          <a:prstGeom prst="rect">
            <a:avLst/>
          </a:prstGeom>
        </p:spPr>
      </p:pic>
      <p:sp>
        <p:nvSpPr>
          <p:cNvPr id="11" name="TextBox 10">
            <a:extLst>
              <a:ext uri="{FF2B5EF4-FFF2-40B4-BE49-F238E27FC236}">
                <a16:creationId xmlns:a16="http://schemas.microsoft.com/office/drawing/2014/main" id="{F46CD2AB-11A8-448B-8259-5593CBD3A8F7}"/>
              </a:ext>
            </a:extLst>
          </p:cNvPr>
          <p:cNvSpPr txBox="1"/>
          <p:nvPr/>
        </p:nvSpPr>
        <p:spPr>
          <a:xfrm>
            <a:off x="1779321" y="5504329"/>
            <a:ext cx="8561547" cy="646331"/>
          </a:xfrm>
          <a:prstGeom prst="rect">
            <a:avLst/>
          </a:prstGeom>
          <a:noFill/>
        </p:spPr>
        <p:txBody>
          <a:bodyPr wrap="square" rtlCol="0">
            <a:spAutoFit/>
          </a:bodyPr>
          <a:lstStyle/>
          <a:p>
            <a:r>
              <a:rPr lang="en-IN" dirty="0"/>
              <a:t>There are 1215745 rows and 14 columns in this dataset. No null and no duplicate record found.</a:t>
            </a:r>
          </a:p>
        </p:txBody>
      </p:sp>
    </p:spTree>
    <p:extLst>
      <p:ext uri="{BB962C8B-B14F-4D97-AF65-F5344CB8AC3E}">
        <p14:creationId xmlns:p14="http://schemas.microsoft.com/office/powerpoint/2010/main" val="28406826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D7CB-2127-484C-BA8E-18311284C456}"/>
              </a:ext>
            </a:extLst>
          </p:cNvPr>
          <p:cNvSpPr>
            <a:spLocks noGrp="1"/>
          </p:cNvSpPr>
          <p:nvPr>
            <p:ph type="title"/>
          </p:nvPr>
        </p:nvSpPr>
        <p:spPr/>
        <p:txBody>
          <a:bodyPr/>
          <a:lstStyle/>
          <a:p>
            <a:r>
              <a:rPr lang="en-IN" dirty="0"/>
              <a:t>Attribute Information</a:t>
            </a:r>
          </a:p>
        </p:txBody>
      </p:sp>
      <p:pic>
        <p:nvPicPr>
          <p:cNvPr id="25" name="Content Placeholder 24">
            <a:extLst>
              <a:ext uri="{FF2B5EF4-FFF2-40B4-BE49-F238E27FC236}">
                <a16:creationId xmlns:a16="http://schemas.microsoft.com/office/drawing/2014/main" id="{0D26A407-C26F-47FE-95DB-7ADB314C4018}"/>
              </a:ext>
            </a:extLst>
          </p:cNvPr>
          <p:cNvPicPr>
            <a:picLocks noGrp="1" noChangeAspect="1"/>
          </p:cNvPicPr>
          <p:nvPr>
            <p:ph idx="1"/>
          </p:nvPr>
        </p:nvPicPr>
        <p:blipFill>
          <a:blip r:embed="rId2"/>
          <a:stretch>
            <a:fillRect/>
          </a:stretch>
        </p:blipFill>
        <p:spPr>
          <a:xfrm>
            <a:off x="5235388" y="1765590"/>
            <a:ext cx="6042817" cy="4303933"/>
          </a:xfrm>
        </p:spPr>
      </p:pic>
      <p:sp>
        <p:nvSpPr>
          <p:cNvPr id="27" name="TextBox 26">
            <a:extLst>
              <a:ext uri="{FF2B5EF4-FFF2-40B4-BE49-F238E27FC236}">
                <a16:creationId xmlns:a16="http://schemas.microsoft.com/office/drawing/2014/main" id="{66900B36-F8D3-48DC-96D0-475644B259DC}"/>
              </a:ext>
            </a:extLst>
          </p:cNvPr>
          <p:cNvSpPr txBox="1"/>
          <p:nvPr/>
        </p:nvSpPr>
        <p:spPr>
          <a:xfrm>
            <a:off x="913795" y="1846730"/>
            <a:ext cx="4321593" cy="4216539"/>
          </a:xfrm>
          <a:prstGeom prst="rect">
            <a:avLst/>
          </a:prstGeom>
          <a:noFill/>
        </p:spPr>
        <p:txBody>
          <a:bodyPr wrap="square">
            <a:spAutoFit/>
          </a:bodyPr>
          <a:lstStyle/>
          <a:p>
            <a:r>
              <a:rPr lang="en-GB" sz="1400" dirty="0"/>
              <a:t>DATASET SUMMARY</a:t>
            </a:r>
          </a:p>
          <a:p>
            <a:r>
              <a:rPr lang="en-GB" sz="1600" dirty="0"/>
              <a:t>Activities</a:t>
            </a:r>
            <a:r>
              <a:rPr lang="en-GB" sz="1400" dirty="0"/>
              <a:t>: 12</a:t>
            </a:r>
          </a:p>
          <a:p>
            <a:r>
              <a:rPr lang="en-GB" sz="1400" dirty="0"/>
              <a:t>Sensor devices: 3</a:t>
            </a:r>
          </a:p>
          <a:p>
            <a:r>
              <a:rPr lang="en-GB" sz="1400" dirty="0"/>
              <a:t>Subjects: 10</a:t>
            </a:r>
          </a:p>
          <a:p>
            <a:endParaRPr lang="en-GB" sz="1400" dirty="0"/>
          </a:p>
          <a:p>
            <a:r>
              <a:rPr lang="en-GB" sz="1400" dirty="0"/>
              <a:t>ACTIVITY SET</a:t>
            </a:r>
          </a:p>
          <a:p>
            <a:r>
              <a:rPr lang="en-GB" sz="1400" dirty="0"/>
              <a:t>The activity set is listed in the following:</a:t>
            </a:r>
          </a:p>
          <a:p>
            <a:r>
              <a:rPr lang="en-GB" sz="1400" dirty="0"/>
              <a:t>L1: Standing still (1 min)</a:t>
            </a:r>
          </a:p>
          <a:p>
            <a:r>
              <a:rPr lang="en-GB" sz="1400" dirty="0"/>
              <a:t>L2: Sitting and relaxing (1 min)</a:t>
            </a:r>
          </a:p>
          <a:p>
            <a:r>
              <a:rPr lang="en-GB" sz="1400" dirty="0"/>
              <a:t>L3: Lying down (1 min)</a:t>
            </a:r>
          </a:p>
          <a:p>
            <a:r>
              <a:rPr lang="en-GB" sz="1400" dirty="0"/>
              <a:t>L4: Walking (1 min)</a:t>
            </a:r>
          </a:p>
          <a:p>
            <a:r>
              <a:rPr lang="en-GB" sz="1400" dirty="0"/>
              <a:t>L5: Climbing stairs (1 min)</a:t>
            </a:r>
          </a:p>
          <a:p>
            <a:r>
              <a:rPr lang="en-GB" sz="1400" dirty="0"/>
              <a:t>L6: Waist bends forward (20x)</a:t>
            </a:r>
          </a:p>
          <a:p>
            <a:r>
              <a:rPr lang="en-GB" sz="1400" dirty="0"/>
              <a:t>L7: Frontal elevation of arms (20x)</a:t>
            </a:r>
          </a:p>
          <a:p>
            <a:r>
              <a:rPr lang="en-GB" sz="1400" dirty="0"/>
              <a:t>L8: Knees bending (crouching) (20x)</a:t>
            </a:r>
          </a:p>
          <a:p>
            <a:r>
              <a:rPr lang="en-GB" sz="1400" dirty="0"/>
              <a:t>L9: Cycling (1 min)</a:t>
            </a:r>
          </a:p>
          <a:p>
            <a:r>
              <a:rPr lang="en-GB" sz="1400" dirty="0"/>
              <a:t>L10: Jogging (1 min)</a:t>
            </a:r>
          </a:p>
          <a:p>
            <a:r>
              <a:rPr lang="en-GB" sz="1400" dirty="0"/>
              <a:t>L11: Running (1 min)</a:t>
            </a:r>
          </a:p>
          <a:p>
            <a:r>
              <a:rPr lang="en-GB" sz="1400" dirty="0"/>
              <a:t>L12: Jump front &amp; back (20x)</a:t>
            </a:r>
          </a:p>
        </p:txBody>
      </p:sp>
    </p:spTree>
    <p:extLst>
      <p:ext uri="{BB962C8B-B14F-4D97-AF65-F5344CB8AC3E}">
        <p14:creationId xmlns:p14="http://schemas.microsoft.com/office/powerpoint/2010/main" val="36071083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0C0E-EDCF-4582-8B54-8647B8757308}"/>
              </a:ext>
            </a:extLst>
          </p:cNvPr>
          <p:cNvSpPr>
            <a:spLocks noGrp="1"/>
          </p:cNvSpPr>
          <p:nvPr>
            <p:ph type="title"/>
          </p:nvPr>
        </p:nvSpPr>
        <p:spPr/>
        <p:txBody>
          <a:bodyPr/>
          <a:lstStyle/>
          <a:p>
            <a:r>
              <a:rPr lang="en-IN" dirty="0"/>
              <a:t>Descriptive Statistics</a:t>
            </a:r>
          </a:p>
        </p:txBody>
      </p:sp>
      <p:pic>
        <p:nvPicPr>
          <p:cNvPr id="5" name="Content Placeholder 4">
            <a:extLst>
              <a:ext uri="{FF2B5EF4-FFF2-40B4-BE49-F238E27FC236}">
                <a16:creationId xmlns:a16="http://schemas.microsoft.com/office/drawing/2014/main" id="{32D0603B-18DA-4035-B493-572147271523}"/>
              </a:ext>
            </a:extLst>
          </p:cNvPr>
          <p:cNvPicPr>
            <a:picLocks noGrp="1" noChangeAspect="1"/>
          </p:cNvPicPr>
          <p:nvPr>
            <p:ph idx="1"/>
          </p:nvPr>
        </p:nvPicPr>
        <p:blipFill>
          <a:blip r:embed="rId2"/>
          <a:stretch>
            <a:fillRect/>
          </a:stretch>
        </p:blipFill>
        <p:spPr>
          <a:xfrm>
            <a:off x="1377010" y="2615294"/>
            <a:ext cx="9617273" cy="1315780"/>
          </a:xfrm>
        </p:spPr>
      </p:pic>
      <p:pic>
        <p:nvPicPr>
          <p:cNvPr id="7" name="Picture 6">
            <a:extLst>
              <a:ext uri="{FF2B5EF4-FFF2-40B4-BE49-F238E27FC236}">
                <a16:creationId xmlns:a16="http://schemas.microsoft.com/office/drawing/2014/main" id="{6FAD031B-3F8E-4023-BE4E-18ADE81E33F4}"/>
              </a:ext>
            </a:extLst>
          </p:cNvPr>
          <p:cNvPicPr>
            <a:picLocks noChangeAspect="1"/>
          </p:cNvPicPr>
          <p:nvPr/>
        </p:nvPicPr>
        <p:blipFill>
          <a:blip r:embed="rId3"/>
          <a:stretch>
            <a:fillRect/>
          </a:stretch>
        </p:blipFill>
        <p:spPr>
          <a:xfrm>
            <a:off x="1377009" y="4049965"/>
            <a:ext cx="9617273" cy="1501270"/>
          </a:xfrm>
          <a:prstGeom prst="rect">
            <a:avLst/>
          </a:prstGeom>
        </p:spPr>
      </p:pic>
    </p:spTree>
    <p:extLst>
      <p:ext uri="{BB962C8B-B14F-4D97-AF65-F5344CB8AC3E}">
        <p14:creationId xmlns:p14="http://schemas.microsoft.com/office/powerpoint/2010/main" val="115565842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0FD8-86E8-40BE-B007-01F34FDE1C1D}"/>
              </a:ext>
            </a:extLst>
          </p:cNvPr>
          <p:cNvSpPr>
            <a:spLocks noGrp="1"/>
          </p:cNvSpPr>
          <p:nvPr>
            <p:ph type="title"/>
          </p:nvPr>
        </p:nvSpPr>
        <p:spPr/>
        <p:txBody>
          <a:bodyPr/>
          <a:lstStyle/>
          <a:p>
            <a:r>
              <a:rPr lang="en-IN" dirty="0"/>
              <a:t>Descriptive Statistics</a:t>
            </a:r>
          </a:p>
        </p:txBody>
      </p:sp>
      <p:pic>
        <p:nvPicPr>
          <p:cNvPr id="5" name="Content Placeholder 4">
            <a:extLst>
              <a:ext uri="{FF2B5EF4-FFF2-40B4-BE49-F238E27FC236}">
                <a16:creationId xmlns:a16="http://schemas.microsoft.com/office/drawing/2014/main" id="{59FDBF6B-BEA4-44B8-AA67-AAE48CDFCE47}"/>
              </a:ext>
            </a:extLst>
          </p:cNvPr>
          <p:cNvPicPr>
            <a:picLocks noGrp="1" noChangeAspect="1"/>
          </p:cNvPicPr>
          <p:nvPr>
            <p:ph idx="1"/>
          </p:nvPr>
        </p:nvPicPr>
        <p:blipFill>
          <a:blip r:embed="rId2"/>
          <a:stretch>
            <a:fillRect/>
          </a:stretch>
        </p:blipFill>
        <p:spPr>
          <a:xfrm>
            <a:off x="2108880" y="2724089"/>
            <a:ext cx="7963590" cy="1409822"/>
          </a:xfrm>
        </p:spPr>
      </p:pic>
      <p:sp>
        <p:nvSpPr>
          <p:cNvPr id="6" name="TextBox 5">
            <a:extLst>
              <a:ext uri="{FF2B5EF4-FFF2-40B4-BE49-F238E27FC236}">
                <a16:creationId xmlns:a16="http://schemas.microsoft.com/office/drawing/2014/main" id="{5F42B56D-D28F-4639-BB28-FE0239C3E8DA}"/>
              </a:ext>
            </a:extLst>
          </p:cNvPr>
          <p:cNvSpPr txBox="1"/>
          <p:nvPr/>
        </p:nvSpPr>
        <p:spPr>
          <a:xfrm>
            <a:off x="2119530" y="4475168"/>
            <a:ext cx="7963590" cy="369332"/>
          </a:xfrm>
          <a:prstGeom prst="rect">
            <a:avLst/>
          </a:prstGeom>
          <a:noFill/>
        </p:spPr>
        <p:txBody>
          <a:bodyPr wrap="square" rtlCol="0">
            <a:spAutoFit/>
          </a:bodyPr>
          <a:lstStyle/>
          <a:p>
            <a:pPr algn="ctr"/>
            <a:r>
              <a:rPr lang="en-IN" dirty="0"/>
              <a:t>Summary Statistics after grouping the data by Subject and Activity</a:t>
            </a:r>
          </a:p>
        </p:txBody>
      </p:sp>
    </p:spTree>
    <p:extLst>
      <p:ext uri="{BB962C8B-B14F-4D97-AF65-F5344CB8AC3E}">
        <p14:creationId xmlns:p14="http://schemas.microsoft.com/office/powerpoint/2010/main" val="5622605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FB35-F7A2-4A18-A0DA-578BF3624EBE}"/>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A750D559-064F-4F5D-9CA8-7CCB2CD421D4}"/>
              </a:ext>
            </a:extLst>
          </p:cNvPr>
          <p:cNvSpPr>
            <a:spLocks noGrp="1"/>
          </p:cNvSpPr>
          <p:nvPr>
            <p:ph idx="1"/>
          </p:nvPr>
        </p:nvSpPr>
        <p:spPr/>
        <p:txBody>
          <a:bodyPr/>
          <a:lstStyle/>
          <a:p>
            <a:pPr marL="0" indent="0">
              <a:buNone/>
            </a:pPr>
            <a:r>
              <a:rPr lang="en-IN" dirty="0"/>
              <a:t>To improve the model performance and reduce bias:</a:t>
            </a:r>
            <a:br>
              <a:rPr lang="en-IN" dirty="0"/>
            </a:br>
            <a:br>
              <a:rPr lang="en-IN" dirty="0"/>
            </a:br>
            <a:r>
              <a:rPr lang="en-IN" dirty="0"/>
              <a:t>    Feature Scaling (Min-max Scaling) - </a:t>
            </a:r>
            <a:r>
              <a:rPr lang="en-GB" dirty="0"/>
              <a:t>Transforms features to in the range [0, 1], ensuring equal</a:t>
            </a:r>
            <a:r>
              <a:rPr lang="en-IN" dirty="0"/>
              <a:t> treatment for all features by the model.</a:t>
            </a:r>
            <a:br>
              <a:rPr lang="en-GB" dirty="0"/>
            </a:br>
            <a:br>
              <a:rPr lang="en-GB" dirty="0"/>
            </a:br>
            <a:r>
              <a:rPr lang="en-GB" dirty="0"/>
              <a:t>    Feature Assembling (Vectorization) - Combines multiple sensor readings into a single feature vector.</a:t>
            </a:r>
            <a:endParaRPr lang="en-IN" dirty="0"/>
          </a:p>
        </p:txBody>
      </p:sp>
    </p:spTree>
    <p:extLst>
      <p:ext uri="{BB962C8B-B14F-4D97-AF65-F5344CB8AC3E}">
        <p14:creationId xmlns:p14="http://schemas.microsoft.com/office/powerpoint/2010/main" val="386281081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821</TotalTime>
  <Words>614</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Rockwell</vt:lpstr>
      <vt:lpstr>Damask</vt:lpstr>
      <vt:lpstr>Mobile Health Sensor segmentation</vt:lpstr>
      <vt:lpstr>Project Abstract</vt:lpstr>
      <vt:lpstr>Problem Statement</vt:lpstr>
      <vt:lpstr>Objectives</vt:lpstr>
      <vt:lpstr>DataSET Description</vt:lpstr>
      <vt:lpstr>Attribute Information</vt:lpstr>
      <vt:lpstr>Descriptive Statistics</vt:lpstr>
      <vt:lpstr>Descriptive Statistics</vt:lpstr>
      <vt:lpstr>Feature Engineering</vt:lpstr>
      <vt:lpstr>Clustering Model</vt:lpstr>
      <vt:lpstr>Visualization</vt:lpstr>
      <vt:lpstr>Correlation Analysis</vt:lpstr>
      <vt:lpstr>Handling Outliers</vt:lpstr>
      <vt:lpstr>Elbow Method</vt:lpstr>
      <vt:lpstr>Model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Health segmentation</dc:title>
  <dc:creator>Melvin Joshua</dc:creator>
  <cp:lastModifiedBy>Melvin Joshua</cp:lastModifiedBy>
  <cp:revision>4</cp:revision>
  <dcterms:created xsi:type="dcterms:W3CDTF">2025-02-04T01:14:30Z</dcterms:created>
  <dcterms:modified xsi:type="dcterms:W3CDTF">2025-04-28T13:26:10Z</dcterms:modified>
</cp:coreProperties>
</file>