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7"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9/8/2024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9/8/2024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9/8/2024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9/8/2024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https://www.ncbi.nlm.nih.gov/pmc/articles/PMC10025752/"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2CA4-C42A-7548-98A7-9CD95F92214F}"/>
              </a:ext>
            </a:extLst>
          </p:cNvPr>
          <p:cNvSpPr>
            <a:spLocks noGrp="1"/>
          </p:cNvSpPr>
          <p:nvPr>
            <p:ph type="ctrTitle"/>
          </p:nvPr>
        </p:nvSpPr>
        <p:spPr/>
        <p:txBody>
          <a:bodyPr/>
          <a:lstStyle/>
          <a:p>
            <a:r>
              <a:rPr lang="en-US" b="1" dirty="0"/>
              <a:t>Machine Learning for Lung Cancer Diagnosis, Treatment, and Prognosis</a:t>
            </a:r>
          </a:p>
        </p:txBody>
      </p:sp>
      <p:sp>
        <p:nvSpPr>
          <p:cNvPr id="3" name="Subtitle 2">
            <a:extLst>
              <a:ext uri="{FF2B5EF4-FFF2-40B4-BE49-F238E27FC236}">
                <a16:creationId xmlns:a16="http://schemas.microsoft.com/office/drawing/2014/main" id="{17678CBC-281D-BC95-E11C-28F73138A1FD}"/>
              </a:ext>
            </a:extLst>
          </p:cNvPr>
          <p:cNvSpPr>
            <a:spLocks noGrp="1"/>
          </p:cNvSpPr>
          <p:nvPr>
            <p:ph type="subTitle" idx="1"/>
          </p:nvPr>
        </p:nvSpPr>
        <p:spPr/>
        <p:txBody>
          <a:bodyPr/>
          <a:lstStyle/>
          <a:p>
            <a:r>
              <a:rPr lang="en-US" b="1" cap="none" dirty="0"/>
              <a:t>By Yawei Li et al, 2022</a:t>
            </a:r>
          </a:p>
        </p:txBody>
      </p:sp>
      <p:sp>
        <p:nvSpPr>
          <p:cNvPr id="5" name="TextBox 4">
            <a:extLst>
              <a:ext uri="{FF2B5EF4-FFF2-40B4-BE49-F238E27FC236}">
                <a16:creationId xmlns:a16="http://schemas.microsoft.com/office/drawing/2014/main" id="{9614605E-663D-88AE-4023-4FB1460379D2}"/>
              </a:ext>
            </a:extLst>
          </p:cNvPr>
          <p:cNvSpPr txBox="1"/>
          <p:nvPr/>
        </p:nvSpPr>
        <p:spPr>
          <a:xfrm>
            <a:off x="1154955" y="1730400"/>
            <a:ext cx="4454013" cy="369332"/>
          </a:xfrm>
          <a:prstGeom prst="rect">
            <a:avLst/>
          </a:prstGeom>
          <a:noFill/>
        </p:spPr>
        <p:txBody>
          <a:bodyPr wrap="square" rtlCol="0">
            <a:spAutoFit/>
          </a:bodyPr>
          <a:lstStyle/>
          <a:p>
            <a:r>
              <a:rPr lang="en-US" b="1" dirty="0">
                <a:solidFill>
                  <a:schemeClr val="accent1">
                    <a:lumMod val="60000"/>
                    <a:lumOff val="40000"/>
                  </a:schemeClr>
                </a:solidFill>
              </a:rPr>
              <a:t>Paper Review</a:t>
            </a:r>
          </a:p>
        </p:txBody>
      </p:sp>
    </p:spTree>
    <p:extLst>
      <p:ext uri="{BB962C8B-B14F-4D97-AF65-F5344CB8AC3E}">
        <p14:creationId xmlns:p14="http://schemas.microsoft.com/office/powerpoint/2010/main" val="362231370"/>
      </p:ext>
    </p:extLst>
  </p:cSld>
  <p:clrMapOvr>
    <a:masterClrMapping/>
  </p:clrMapOvr>
  <mc:AlternateContent xmlns:mc="http://schemas.openxmlformats.org/markup-compatibility/2006" xmlns:p14="http://schemas.microsoft.com/office/powerpoint/2010/main">
    <mc:Choice Requires="p14">
      <p:transition spd="slow" p14:dur="2000" advTm="27169"/>
    </mc:Choice>
    <mc:Fallback xmlns="">
      <p:transition spd="slow" advTm="271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1B50-5A8E-C53F-8EFD-C76AFB60C2FC}"/>
              </a:ext>
            </a:extLst>
          </p:cNvPr>
          <p:cNvSpPr>
            <a:spLocks noGrp="1"/>
          </p:cNvSpPr>
          <p:nvPr>
            <p:ph type="title"/>
          </p:nvPr>
        </p:nvSpPr>
        <p:spPr/>
        <p:txBody>
          <a:bodyPr/>
          <a:lstStyle/>
          <a:p>
            <a:pPr algn="ctr"/>
            <a:r>
              <a:rPr lang="en-US" b="1" dirty="0"/>
              <a:t>Conclusion </a:t>
            </a:r>
          </a:p>
        </p:txBody>
      </p:sp>
      <p:sp>
        <p:nvSpPr>
          <p:cNvPr id="3" name="Text Placeholder 2">
            <a:extLst>
              <a:ext uri="{FF2B5EF4-FFF2-40B4-BE49-F238E27FC236}">
                <a16:creationId xmlns:a16="http://schemas.microsoft.com/office/drawing/2014/main" id="{E5AC9661-7FB2-EA8E-146A-C4E6C89DAC14}"/>
              </a:ext>
            </a:extLst>
          </p:cNvPr>
          <p:cNvSpPr>
            <a:spLocks noGrp="1"/>
          </p:cNvSpPr>
          <p:nvPr>
            <p:ph type="body" sz="half" idx="2"/>
          </p:nvPr>
        </p:nvSpPr>
        <p:spPr/>
        <p:txBody>
          <a:bodyPr>
            <a:normAutofit/>
          </a:bodyPr>
          <a:lstStyle/>
          <a:p>
            <a:r>
              <a:rPr lang="en-US" sz="2800" dirty="0"/>
              <a:t>The future of lung cancer treatment is data driven, and ML is leading the way. By harnessing the power of ML, we can create a brighter future for cancer patients</a:t>
            </a:r>
          </a:p>
        </p:txBody>
      </p:sp>
      <p:sp>
        <p:nvSpPr>
          <p:cNvPr id="4" name="TextBox 3">
            <a:extLst>
              <a:ext uri="{FF2B5EF4-FFF2-40B4-BE49-F238E27FC236}">
                <a16:creationId xmlns:a16="http://schemas.microsoft.com/office/drawing/2014/main" id="{1B8D8850-3AAA-9A3B-F614-8AB653B206E5}"/>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9</a:t>
            </a:r>
          </a:p>
        </p:txBody>
      </p:sp>
    </p:spTree>
    <p:extLst>
      <p:ext uri="{BB962C8B-B14F-4D97-AF65-F5344CB8AC3E}">
        <p14:creationId xmlns:p14="http://schemas.microsoft.com/office/powerpoint/2010/main" val="232215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F6B6-B40A-E159-86A6-C77940043F00}"/>
              </a:ext>
            </a:extLst>
          </p:cNvPr>
          <p:cNvSpPr>
            <a:spLocks noGrp="1"/>
          </p:cNvSpPr>
          <p:nvPr>
            <p:ph type="title"/>
          </p:nvPr>
        </p:nvSpPr>
        <p:spPr/>
        <p:txBody>
          <a:bodyPr/>
          <a:lstStyle/>
          <a:p>
            <a:pPr algn="ctr"/>
            <a:r>
              <a:rPr lang="en-US" b="1" dirty="0"/>
              <a:t>Reference</a:t>
            </a:r>
          </a:p>
        </p:txBody>
      </p:sp>
      <p:sp>
        <p:nvSpPr>
          <p:cNvPr id="3" name="Text Placeholder 2">
            <a:extLst>
              <a:ext uri="{FF2B5EF4-FFF2-40B4-BE49-F238E27FC236}">
                <a16:creationId xmlns:a16="http://schemas.microsoft.com/office/drawing/2014/main" id="{8DCD697F-207B-658F-F302-BF1DFC093D76}"/>
              </a:ext>
            </a:extLst>
          </p:cNvPr>
          <p:cNvSpPr>
            <a:spLocks noGrp="1"/>
          </p:cNvSpPr>
          <p:nvPr>
            <p:ph type="body" sz="half" idx="2"/>
          </p:nvPr>
        </p:nvSpPr>
        <p:spPr/>
        <p:txBody>
          <a:bodyPr/>
          <a:lstStyle/>
          <a:p>
            <a:pPr marL="285750" indent="-285750" rtl="0">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Li, Yawei, et al. “Machine Learning for Lung Cancer Diagnosis, Treatment, and Prognosis.” </a:t>
            </a:r>
            <a:r>
              <a:rPr lang="en-US" sz="1800" b="0" i="1" u="none" strike="noStrike" dirty="0">
                <a:solidFill>
                  <a:srgbClr val="000000"/>
                </a:solidFill>
                <a:effectLst/>
                <a:latin typeface="Arial" panose="020B0604020202020204" pitchFamily="34" charset="0"/>
              </a:rPr>
              <a:t>PubMed Central</a:t>
            </a:r>
            <a:r>
              <a:rPr lang="en-US" sz="1800" b="0" i="0" u="none" strike="noStrike" dirty="0">
                <a:solidFill>
                  <a:srgbClr val="000000"/>
                </a:solidFill>
                <a:effectLst/>
                <a:latin typeface="Arial" panose="020B0604020202020204" pitchFamily="34" charset="0"/>
              </a:rPr>
              <a:t>, vol. 20, no. 5, 2022, pp. 850-866. </a:t>
            </a:r>
            <a:r>
              <a:rPr lang="en-US" sz="1800" b="0" i="1" u="none" strike="noStrike" dirty="0">
                <a:solidFill>
                  <a:srgbClr val="000000"/>
                </a:solidFill>
                <a:effectLst/>
                <a:latin typeface="Arial" panose="020B0604020202020204" pitchFamily="34" charset="0"/>
              </a:rPr>
              <a:t>National Library of Medicine</a:t>
            </a:r>
            <a:r>
              <a:rPr lang="en-US" sz="1800" b="0" i="0" u="none" strike="noStrike" dirty="0">
                <a:solidFill>
                  <a:srgbClr val="000000"/>
                </a:solidFill>
                <a:effectLst/>
                <a:latin typeface="Arial" panose="020B0604020202020204" pitchFamily="34" charset="0"/>
              </a:rPr>
              <a:t>, </a:t>
            </a:r>
            <a:r>
              <a:rPr lang="en-US" sz="1800" b="0" i="0" u="sng" strike="noStrike" dirty="0">
                <a:solidFill>
                  <a:srgbClr val="1155CC"/>
                </a:solidFill>
                <a:effectLst/>
                <a:latin typeface="Arial" panose="020B0604020202020204" pitchFamily="34" charset="0"/>
                <a:hlinkClick r:id="rId2"/>
              </a:rPr>
              <a:t>https://www.ncbi.nlm.nih.gov/pmc/articles/PMC10025752/</a:t>
            </a:r>
            <a:r>
              <a:rPr lang="en-US" sz="1800" b="0" i="0" u="none" strike="noStrike" dirty="0">
                <a:solidFill>
                  <a:srgbClr val="000000"/>
                </a:solidFill>
                <a:effectLst/>
                <a:latin typeface="Arial" panose="020B0604020202020204" pitchFamily="34" charset="0"/>
              </a:rPr>
              <a:t>. Accessed 8 September 2024.</a:t>
            </a:r>
            <a:endParaRPr lang="en-US" b="0" dirty="0">
              <a:effectLst/>
            </a:endParaRPr>
          </a:p>
          <a:p>
            <a:br>
              <a:rPr lang="en-US" dirty="0"/>
            </a:br>
            <a:endParaRPr lang="en-US" dirty="0"/>
          </a:p>
        </p:txBody>
      </p:sp>
      <p:sp>
        <p:nvSpPr>
          <p:cNvPr id="4" name="TextBox 3">
            <a:extLst>
              <a:ext uri="{FF2B5EF4-FFF2-40B4-BE49-F238E27FC236}">
                <a16:creationId xmlns:a16="http://schemas.microsoft.com/office/drawing/2014/main" id="{E8C126AD-BB81-BE31-6F57-78F0F7CEF276}"/>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10</a:t>
            </a:r>
          </a:p>
        </p:txBody>
      </p:sp>
    </p:spTree>
    <p:extLst>
      <p:ext uri="{BB962C8B-B14F-4D97-AF65-F5344CB8AC3E}">
        <p14:creationId xmlns:p14="http://schemas.microsoft.com/office/powerpoint/2010/main" val="366023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FB6E-9D93-3B02-634C-9F74BB34C133}"/>
              </a:ext>
            </a:extLst>
          </p:cNvPr>
          <p:cNvSpPr>
            <a:spLocks noGrp="1"/>
          </p:cNvSpPr>
          <p:nvPr>
            <p:ph type="title"/>
          </p:nvPr>
        </p:nvSpPr>
        <p:spPr/>
        <p:txBody>
          <a:bodyPr/>
          <a:lstStyle/>
          <a:p>
            <a:pPr algn="ctr"/>
            <a:r>
              <a:rPr lang="en-US" b="1" dirty="0"/>
              <a:t>Table of Content</a:t>
            </a:r>
          </a:p>
        </p:txBody>
      </p:sp>
      <p:sp>
        <p:nvSpPr>
          <p:cNvPr id="3" name="TextBox 2">
            <a:extLst>
              <a:ext uri="{FF2B5EF4-FFF2-40B4-BE49-F238E27FC236}">
                <a16:creationId xmlns:a16="http://schemas.microsoft.com/office/drawing/2014/main" id="{D75F22F3-E1B9-84E8-4FC3-D5A741C0D6F9}"/>
              </a:ext>
            </a:extLst>
          </p:cNvPr>
          <p:cNvSpPr txBox="1"/>
          <p:nvPr/>
        </p:nvSpPr>
        <p:spPr>
          <a:xfrm>
            <a:off x="1737950" y="2802193"/>
            <a:ext cx="7595419"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Contributing authors of review paper</a:t>
            </a:r>
          </a:p>
          <a:p>
            <a:pPr marL="285750" indent="-285750">
              <a:buFont typeface="Arial" panose="020B0604020202020204" pitchFamily="34" charset="0"/>
              <a:buChar char="•"/>
            </a:pPr>
            <a:r>
              <a:rPr lang="en-US" sz="2000" dirty="0"/>
              <a:t>Introduction</a:t>
            </a:r>
          </a:p>
          <a:p>
            <a:pPr marL="285750" indent="-285750">
              <a:buFont typeface="Arial" panose="020B0604020202020204" pitchFamily="34" charset="0"/>
              <a:buChar char="•"/>
            </a:pPr>
            <a:r>
              <a:rPr lang="en-US" sz="2000" dirty="0"/>
              <a:t>Machine Learning (ML) for early detection &amp; diagnosis</a:t>
            </a:r>
          </a:p>
          <a:p>
            <a:pPr marL="285750" indent="-285750">
              <a:buFont typeface="Arial" panose="020B0604020202020204" pitchFamily="34" charset="0"/>
              <a:buChar char="•"/>
            </a:pPr>
            <a:r>
              <a:rPr lang="en-US" sz="2000" dirty="0"/>
              <a:t>ML for Prognosis &amp; therapy response prediction</a:t>
            </a:r>
          </a:p>
          <a:p>
            <a:pPr marL="285750" indent="-285750">
              <a:buFont typeface="Arial" panose="020B0604020202020204" pitchFamily="34" charset="0"/>
              <a:buChar char="•"/>
            </a:pPr>
            <a:r>
              <a:rPr lang="en-US" sz="2000" dirty="0"/>
              <a:t>ML for Immunotherapy response prediction</a:t>
            </a:r>
          </a:p>
          <a:p>
            <a:pPr marL="285750" indent="-285750">
              <a:buFont typeface="Arial" panose="020B0604020202020204" pitchFamily="34" charset="0"/>
              <a:buChar char="•"/>
            </a:pPr>
            <a:r>
              <a:rPr lang="en-US" sz="2000" dirty="0"/>
              <a:t>Challenges &amp; Future perspectives</a:t>
            </a:r>
          </a:p>
          <a:p>
            <a:pPr marL="285750" indent="-285750">
              <a:buFont typeface="Arial" panose="020B0604020202020204" pitchFamily="34" charset="0"/>
              <a:buChar char="•"/>
            </a:pPr>
            <a:r>
              <a:rPr lang="en-US" sz="2000" dirty="0"/>
              <a:t>Conclusions</a:t>
            </a:r>
          </a:p>
          <a:p>
            <a:pPr marL="285750" indent="-285750">
              <a:buFont typeface="Arial" panose="020B0604020202020204" pitchFamily="34" charset="0"/>
              <a:buChar char="•"/>
            </a:pPr>
            <a:r>
              <a:rPr lang="en-US" sz="2000" dirty="0"/>
              <a:t>References </a:t>
            </a:r>
          </a:p>
        </p:txBody>
      </p:sp>
      <p:sp>
        <p:nvSpPr>
          <p:cNvPr id="4" name="TextBox 3">
            <a:extLst>
              <a:ext uri="{FF2B5EF4-FFF2-40B4-BE49-F238E27FC236}">
                <a16:creationId xmlns:a16="http://schemas.microsoft.com/office/drawing/2014/main" id="{4DCB7660-7488-609E-5F93-9E1E9E989772}"/>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1</a:t>
            </a:r>
          </a:p>
        </p:txBody>
      </p:sp>
    </p:spTree>
    <p:extLst>
      <p:ext uri="{BB962C8B-B14F-4D97-AF65-F5344CB8AC3E}">
        <p14:creationId xmlns:p14="http://schemas.microsoft.com/office/powerpoint/2010/main" val="1620664556"/>
      </p:ext>
    </p:extLst>
  </p:cSld>
  <p:clrMapOvr>
    <a:masterClrMapping/>
  </p:clrMapOvr>
  <mc:AlternateContent xmlns:mc="http://schemas.openxmlformats.org/markup-compatibility/2006" xmlns:p14="http://schemas.microsoft.com/office/powerpoint/2010/main">
    <mc:Choice Requires="p14">
      <p:transition spd="slow" p14:dur="2000" advTm="6238"/>
    </mc:Choice>
    <mc:Fallback xmlns="">
      <p:transition spd="slow" advTm="62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B2FC-959D-0FAE-6B51-63D05111F5E1}"/>
              </a:ext>
            </a:extLst>
          </p:cNvPr>
          <p:cNvSpPr>
            <a:spLocks noGrp="1"/>
          </p:cNvSpPr>
          <p:nvPr>
            <p:ph type="title"/>
          </p:nvPr>
        </p:nvSpPr>
        <p:spPr/>
        <p:txBody>
          <a:bodyPr/>
          <a:lstStyle/>
          <a:p>
            <a:pPr algn="ctr"/>
            <a:r>
              <a:rPr lang="en-US" sz="3200" b="1" dirty="0"/>
              <a:t>Paper review contributors</a:t>
            </a:r>
            <a:br>
              <a:rPr lang="en-US" sz="3200" b="1" dirty="0"/>
            </a:br>
            <a:r>
              <a:rPr lang="en-US" sz="3200" b="1" dirty="0"/>
              <a:t>Track: data science &amp; Machine learning </a:t>
            </a:r>
          </a:p>
        </p:txBody>
      </p:sp>
      <p:sp>
        <p:nvSpPr>
          <p:cNvPr id="3" name="Text Placeholder 2">
            <a:extLst>
              <a:ext uri="{FF2B5EF4-FFF2-40B4-BE49-F238E27FC236}">
                <a16:creationId xmlns:a16="http://schemas.microsoft.com/office/drawing/2014/main" id="{B7D0619F-64DB-C5F1-2EF8-35F6531D1932}"/>
              </a:ext>
            </a:extLst>
          </p:cNvPr>
          <p:cNvSpPr>
            <a:spLocks noGrp="1"/>
          </p:cNvSpPr>
          <p:nvPr>
            <p:ph type="body" idx="4294967295"/>
          </p:nvPr>
        </p:nvSpPr>
        <p:spPr>
          <a:xfrm>
            <a:off x="914400" y="4605274"/>
            <a:ext cx="3051175" cy="576263"/>
          </a:xfrm>
        </p:spPr>
        <p:txBody>
          <a:bodyPr/>
          <a:lstStyle/>
          <a:p>
            <a:pPr marL="0" indent="0" algn="ctr">
              <a:buNone/>
            </a:pPr>
            <a:r>
              <a:rPr lang="en-US" sz="1800" b="1" u="sng" dirty="0"/>
              <a:t>Chidimma Nwaku</a:t>
            </a:r>
          </a:p>
        </p:txBody>
      </p:sp>
      <p:sp>
        <p:nvSpPr>
          <p:cNvPr id="6" name="Text Placeholder 5">
            <a:extLst>
              <a:ext uri="{FF2B5EF4-FFF2-40B4-BE49-F238E27FC236}">
                <a16:creationId xmlns:a16="http://schemas.microsoft.com/office/drawing/2014/main" id="{341A8C7F-0E90-E5E5-1143-DE2442BD3A75}"/>
              </a:ext>
            </a:extLst>
          </p:cNvPr>
          <p:cNvSpPr>
            <a:spLocks noGrp="1"/>
          </p:cNvSpPr>
          <p:nvPr>
            <p:ph type="body" sz="quarter" idx="4294967295"/>
          </p:nvPr>
        </p:nvSpPr>
        <p:spPr>
          <a:xfrm>
            <a:off x="3401568" y="4601020"/>
            <a:ext cx="3049588" cy="576262"/>
          </a:xfrm>
        </p:spPr>
        <p:txBody>
          <a:bodyPr/>
          <a:lstStyle/>
          <a:p>
            <a:pPr marL="0" indent="0" algn="ctr">
              <a:buNone/>
            </a:pPr>
            <a:r>
              <a:rPr lang="en-US" sz="1800" b="1" u="sng" dirty="0"/>
              <a:t>Taofeeq Togunwa</a:t>
            </a:r>
          </a:p>
        </p:txBody>
      </p:sp>
      <p:sp>
        <p:nvSpPr>
          <p:cNvPr id="9" name="Text Placeholder 8">
            <a:extLst>
              <a:ext uri="{FF2B5EF4-FFF2-40B4-BE49-F238E27FC236}">
                <a16:creationId xmlns:a16="http://schemas.microsoft.com/office/drawing/2014/main" id="{97DC60EE-B51E-D242-6780-16BE3E05FCA8}"/>
              </a:ext>
            </a:extLst>
          </p:cNvPr>
          <p:cNvSpPr>
            <a:spLocks noGrp="1"/>
          </p:cNvSpPr>
          <p:nvPr>
            <p:ph type="body" sz="quarter" idx="4294967295"/>
          </p:nvPr>
        </p:nvSpPr>
        <p:spPr>
          <a:xfrm>
            <a:off x="5826189" y="4605465"/>
            <a:ext cx="3049587" cy="576262"/>
          </a:xfrm>
        </p:spPr>
        <p:txBody>
          <a:bodyPr/>
          <a:lstStyle/>
          <a:p>
            <a:pPr marL="0" indent="0" algn="ctr">
              <a:buNone/>
            </a:pPr>
            <a:r>
              <a:rPr lang="en-US" b="1" u="sng" dirty="0"/>
              <a:t>Melvin Khakabo</a:t>
            </a:r>
          </a:p>
        </p:txBody>
      </p:sp>
      <p:sp>
        <p:nvSpPr>
          <p:cNvPr id="4" name="TextBox 3">
            <a:extLst>
              <a:ext uri="{FF2B5EF4-FFF2-40B4-BE49-F238E27FC236}">
                <a16:creationId xmlns:a16="http://schemas.microsoft.com/office/drawing/2014/main" id="{73ADA9F3-5278-36D8-A677-A4E7BCEC3D22}"/>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2</a:t>
            </a:r>
          </a:p>
        </p:txBody>
      </p:sp>
      <p:pic>
        <p:nvPicPr>
          <p:cNvPr id="19" name="Picture 18">
            <a:extLst>
              <a:ext uri="{FF2B5EF4-FFF2-40B4-BE49-F238E27FC236}">
                <a16:creationId xmlns:a16="http://schemas.microsoft.com/office/drawing/2014/main" id="{8DD0D1BA-CF92-24C9-85E3-FEAEC5D291F5}"/>
              </a:ext>
            </a:extLst>
          </p:cNvPr>
          <p:cNvPicPr>
            <a:picLocks noChangeAspect="1"/>
          </p:cNvPicPr>
          <p:nvPr/>
        </p:nvPicPr>
        <p:blipFill>
          <a:blip r:embed="rId2"/>
          <a:stretch>
            <a:fillRect/>
          </a:stretch>
        </p:blipFill>
        <p:spPr>
          <a:xfrm>
            <a:off x="3828288" y="2497429"/>
            <a:ext cx="2204965" cy="1940459"/>
          </a:xfrm>
          <a:prstGeom prst="rect">
            <a:avLst/>
          </a:prstGeom>
        </p:spPr>
      </p:pic>
      <p:pic>
        <p:nvPicPr>
          <p:cNvPr id="27" name="Picture 26">
            <a:extLst>
              <a:ext uri="{FF2B5EF4-FFF2-40B4-BE49-F238E27FC236}">
                <a16:creationId xmlns:a16="http://schemas.microsoft.com/office/drawing/2014/main" id="{6EE09E2C-D0D5-B315-38DA-0AE1722F05A6}"/>
              </a:ext>
            </a:extLst>
          </p:cNvPr>
          <p:cNvPicPr>
            <a:picLocks noChangeAspect="1"/>
          </p:cNvPicPr>
          <p:nvPr/>
        </p:nvPicPr>
        <p:blipFill>
          <a:blip r:embed="rId3"/>
          <a:stretch>
            <a:fillRect/>
          </a:stretch>
        </p:blipFill>
        <p:spPr>
          <a:xfrm>
            <a:off x="1545336" y="2487168"/>
            <a:ext cx="1938528" cy="1938528"/>
          </a:xfrm>
          <a:prstGeom prst="rect">
            <a:avLst/>
          </a:prstGeom>
        </p:spPr>
      </p:pic>
      <p:pic>
        <p:nvPicPr>
          <p:cNvPr id="29" name="Picture 28">
            <a:extLst>
              <a:ext uri="{FF2B5EF4-FFF2-40B4-BE49-F238E27FC236}">
                <a16:creationId xmlns:a16="http://schemas.microsoft.com/office/drawing/2014/main" id="{D2F72046-038C-30E0-D87E-378393168E89}"/>
              </a:ext>
            </a:extLst>
          </p:cNvPr>
          <p:cNvPicPr>
            <a:picLocks noChangeAspect="1"/>
          </p:cNvPicPr>
          <p:nvPr/>
        </p:nvPicPr>
        <p:blipFill>
          <a:blip r:embed="rId4"/>
          <a:stretch>
            <a:fillRect/>
          </a:stretch>
        </p:blipFill>
        <p:spPr>
          <a:xfrm>
            <a:off x="8705088" y="2491538"/>
            <a:ext cx="2036064" cy="1978530"/>
          </a:xfrm>
          <a:prstGeom prst="rect">
            <a:avLst/>
          </a:prstGeom>
        </p:spPr>
      </p:pic>
      <p:pic>
        <p:nvPicPr>
          <p:cNvPr id="31" name="Picture 30">
            <a:extLst>
              <a:ext uri="{FF2B5EF4-FFF2-40B4-BE49-F238E27FC236}">
                <a16:creationId xmlns:a16="http://schemas.microsoft.com/office/drawing/2014/main" id="{5234F071-F5B0-370E-6EC1-476C4C6E6840}"/>
              </a:ext>
            </a:extLst>
          </p:cNvPr>
          <p:cNvPicPr>
            <a:picLocks noChangeAspect="1"/>
          </p:cNvPicPr>
          <p:nvPr/>
        </p:nvPicPr>
        <p:blipFill>
          <a:blip r:embed="rId5"/>
          <a:stretch>
            <a:fillRect/>
          </a:stretch>
        </p:blipFill>
        <p:spPr>
          <a:xfrm>
            <a:off x="6333554" y="2481072"/>
            <a:ext cx="2035214" cy="1956816"/>
          </a:xfrm>
          <a:prstGeom prst="rect">
            <a:avLst/>
          </a:prstGeom>
        </p:spPr>
      </p:pic>
      <p:sp>
        <p:nvSpPr>
          <p:cNvPr id="33" name="TextBox 32">
            <a:extLst>
              <a:ext uri="{FF2B5EF4-FFF2-40B4-BE49-F238E27FC236}">
                <a16:creationId xmlns:a16="http://schemas.microsoft.com/office/drawing/2014/main" id="{38083751-EF52-431A-1993-176CB7032549}"/>
              </a:ext>
            </a:extLst>
          </p:cNvPr>
          <p:cNvSpPr txBox="1"/>
          <p:nvPr/>
        </p:nvSpPr>
        <p:spPr>
          <a:xfrm>
            <a:off x="8644128" y="4600694"/>
            <a:ext cx="2365248" cy="369332"/>
          </a:xfrm>
          <a:prstGeom prst="rect">
            <a:avLst/>
          </a:prstGeom>
          <a:noFill/>
        </p:spPr>
        <p:txBody>
          <a:bodyPr wrap="square">
            <a:spAutoFit/>
          </a:bodyPr>
          <a:lstStyle/>
          <a:p>
            <a:pPr marL="0" indent="0" algn="ctr">
              <a:buNone/>
            </a:pPr>
            <a:r>
              <a:rPr lang="en-US" b="1" u="sng" dirty="0">
                <a:solidFill>
                  <a:schemeClr val="tx1">
                    <a:lumMod val="75000"/>
                    <a:lumOff val="25000"/>
                  </a:schemeClr>
                </a:solidFill>
                <a:latin typeface="+mj-lt"/>
              </a:rPr>
              <a:t>Ifeoluwa </a:t>
            </a:r>
            <a:r>
              <a:rPr lang="en-US" b="1" i="0" u="sng" dirty="0">
                <a:solidFill>
                  <a:schemeClr val="tx1">
                    <a:lumMod val="75000"/>
                    <a:lumOff val="25000"/>
                  </a:schemeClr>
                </a:solidFill>
                <a:effectLst/>
                <a:latin typeface="+mj-lt"/>
              </a:rPr>
              <a:t>Awoleke </a:t>
            </a:r>
            <a:endParaRPr lang="en-US" b="1" u="sng" dirty="0">
              <a:solidFill>
                <a:schemeClr val="tx1">
                  <a:lumMod val="75000"/>
                  <a:lumOff val="25000"/>
                </a:schemeClr>
              </a:solidFill>
              <a:latin typeface="+mj-lt"/>
            </a:endParaRPr>
          </a:p>
        </p:txBody>
      </p:sp>
    </p:spTree>
    <p:extLst>
      <p:ext uri="{BB962C8B-B14F-4D97-AF65-F5344CB8AC3E}">
        <p14:creationId xmlns:p14="http://schemas.microsoft.com/office/powerpoint/2010/main" val="2293753643"/>
      </p:ext>
    </p:extLst>
  </p:cSld>
  <p:clrMapOvr>
    <a:masterClrMapping/>
  </p:clrMapOvr>
  <mc:AlternateContent xmlns:mc="http://schemas.openxmlformats.org/markup-compatibility/2006" xmlns:p14="http://schemas.microsoft.com/office/powerpoint/2010/main">
    <mc:Choice Requires="p14">
      <p:transition spd="slow" p14:dur="2000" advTm="15864"/>
    </mc:Choice>
    <mc:Fallback xmlns="">
      <p:transition spd="slow" advTm="158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61DB-F3C9-4BFD-1EE4-8F400168A2A0}"/>
              </a:ext>
            </a:extLst>
          </p:cNvPr>
          <p:cNvSpPr>
            <a:spLocks noGrp="1"/>
          </p:cNvSpPr>
          <p:nvPr>
            <p:ph type="title"/>
          </p:nvPr>
        </p:nvSpPr>
        <p:spPr/>
        <p:txBody>
          <a:bodyPr/>
          <a:lstStyle/>
          <a:p>
            <a:pPr algn="ctr"/>
            <a:r>
              <a:rPr lang="en-US" b="1" dirty="0"/>
              <a:t>Research context &amp; relevance</a:t>
            </a:r>
          </a:p>
        </p:txBody>
      </p:sp>
      <p:sp>
        <p:nvSpPr>
          <p:cNvPr id="3" name="Content Placeholder 2">
            <a:extLst>
              <a:ext uri="{FF2B5EF4-FFF2-40B4-BE49-F238E27FC236}">
                <a16:creationId xmlns:a16="http://schemas.microsoft.com/office/drawing/2014/main" id="{A029FE9E-B9D8-6788-53D1-130E933DFC6A}"/>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Lung cancer is the leading cause of cancer deaths worldwide for both sexes &amp; the most diagnosed. </a:t>
            </a:r>
          </a:p>
          <a:p>
            <a:pPr>
              <a:buFont typeface="Wingdings" panose="05000000000000000000" pitchFamily="2" charset="2"/>
              <a:buChar char="Ø"/>
            </a:pPr>
            <a:r>
              <a:rPr lang="en-US" dirty="0"/>
              <a:t>It’s difficult to treat cancer because cancerous cells are very different and can mutate quickly, making it hard for treatments to work and leading to drug resistance</a:t>
            </a:r>
          </a:p>
          <a:p>
            <a:pPr>
              <a:buFont typeface="Wingdings" panose="05000000000000000000" pitchFamily="2" charset="2"/>
              <a:buChar char="Ø"/>
            </a:pPr>
            <a:r>
              <a:rPr lang="en-US" dirty="0"/>
              <a:t>Over the years, technologies for cancer research have evolved leading to new cancer projects and subsequently is has generated large &amp; different types of data </a:t>
            </a:r>
          </a:p>
          <a:p>
            <a:pPr>
              <a:buFont typeface="Wingdings" panose="05000000000000000000" pitchFamily="2" charset="2"/>
              <a:buChar char="Ø"/>
            </a:pPr>
            <a:r>
              <a:rPr lang="en-US" dirty="0"/>
              <a:t>Analyzing this data &amp; gaining insights poses a challenge to researchers &amp; physicians because it requires time, efforts &amp; expertise, even with dimension reduction methods like matrix &amp; tensor factorization</a:t>
            </a:r>
          </a:p>
          <a:p>
            <a:pPr>
              <a:buFont typeface="Wingdings" panose="05000000000000000000" pitchFamily="2" charset="2"/>
              <a:buChar char="Ø"/>
            </a:pPr>
            <a:r>
              <a:rPr lang="en-US" dirty="0"/>
              <a:t>This is where ML comes into play</a:t>
            </a:r>
          </a:p>
          <a:p>
            <a:pPr>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9F51FE1F-7630-1B6A-41BA-CC1CBF7EA59A}"/>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3</a:t>
            </a:r>
          </a:p>
        </p:txBody>
      </p:sp>
    </p:spTree>
    <p:extLst>
      <p:ext uri="{BB962C8B-B14F-4D97-AF65-F5344CB8AC3E}">
        <p14:creationId xmlns:p14="http://schemas.microsoft.com/office/powerpoint/2010/main" val="1571707587"/>
      </p:ext>
    </p:extLst>
  </p:cSld>
  <p:clrMapOvr>
    <a:masterClrMapping/>
  </p:clrMapOvr>
  <mc:AlternateContent xmlns:mc="http://schemas.openxmlformats.org/markup-compatibility/2006" xmlns:p14="http://schemas.microsoft.com/office/powerpoint/2010/main">
    <mc:Choice Requires="p14">
      <p:transition spd="slow" p14:dur="2000" advTm="62141"/>
    </mc:Choice>
    <mc:Fallback xmlns="">
      <p:transition spd="slow" advTm="621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9D613-BC2A-9868-5708-2AC55E943828}"/>
              </a:ext>
            </a:extLst>
          </p:cNvPr>
          <p:cNvSpPr txBox="1"/>
          <p:nvPr/>
        </p:nvSpPr>
        <p:spPr>
          <a:xfrm>
            <a:off x="1265903" y="1563330"/>
            <a:ext cx="9660194" cy="3416320"/>
          </a:xfrm>
          <a:prstGeom prst="rect">
            <a:avLst/>
          </a:prstGeom>
          <a:noFill/>
        </p:spPr>
        <p:txBody>
          <a:bodyPr wrap="square" rtlCol="0">
            <a:spAutoFit/>
          </a:bodyPr>
          <a:lstStyle/>
          <a:p>
            <a:r>
              <a:rPr lang="en-US" sz="3600" dirty="0"/>
              <a:t>What role do Machine learning(ML) approaches play in improving lung cancer diagnosis, treatment and prognosis, and what are the challenges and opportunities for future applications in this field?</a:t>
            </a:r>
          </a:p>
        </p:txBody>
      </p:sp>
      <p:sp>
        <p:nvSpPr>
          <p:cNvPr id="3" name="TextBox 2">
            <a:extLst>
              <a:ext uri="{FF2B5EF4-FFF2-40B4-BE49-F238E27FC236}">
                <a16:creationId xmlns:a16="http://schemas.microsoft.com/office/drawing/2014/main" id="{F5434BB5-E782-EAC9-B1F2-0687B6E95A91}"/>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4</a:t>
            </a:r>
          </a:p>
        </p:txBody>
      </p:sp>
    </p:spTree>
    <p:extLst>
      <p:ext uri="{BB962C8B-B14F-4D97-AF65-F5344CB8AC3E}">
        <p14:creationId xmlns:p14="http://schemas.microsoft.com/office/powerpoint/2010/main" val="2615132668"/>
      </p:ext>
    </p:extLst>
  </p:cSld>
  <p:clrMapOvr>
    <a:masterClrMapping/>
  </p:clrMapOvr>
  <mc:AlternateContent xmlns:mc="http://schemas.openxmlformats.org/markup-compatibility/2006" xmlns:p14="http://schemas.microsoft.com/office/powerpoint/2010/main">
    <mc:Choice Requires="p14">
      <p:transition spd="slow" p14:dur="2000" advTm="15828"/>
    </mc:Choice>
    <mc:Fallback xmlns="">
      <p:transition spd="slow" advTm="158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A620-B621-B7D3-9CC3-2962F805C512}"/>
              </a:ext>
            </a:extLst>
          </p:cNvPr>
          <p:cNvSpPr>
            <a:spLocks noGrp="1"/>
          </p:cNvSpPr>
          <p:nvPr>
            <p:ph type="title"/>
          </p:nvPr>
        </p:nvSpPr>
        <p:spPr>
          <a:xfrm>
            <a:off x="1154955" y="1295400"/>
            <a:ext cx="2793158" cy="1600200"/>
          </a:xfrm>
        </p:spPr>
        <p:txBody>
          <a:bodyPr/>
          <a:lstStyle/>
          <a:p>
            <a:r>
              <a:rPr lang="en-US" sz="2800" b="1" dirty="0"/>
              <a:t>ML for early </a:t>
            </a:r>
            <a:br>
              <a:rPr lang="en-US" sz="2800" b="1" dirty="0"/>
            </a:br>
            <a:r>
              <a:rPr lang="en-US" sz="2800" b="1" dirty="0"/>
              <a:t>detection &amp; diagnosis</a:t>
            </a:r>
          </a:p>
        </p:txBody>
      </p:sp>
      <p:pic>
        <p:nvPicPr>
          <p:cNvPr id="6" name="Content Placeholder 5">
            <a:extLst>
              <a:ext uri="{FF2B5EF4-FFF2-40B4-BE49-F238E27FC236}">
                <a16:creationId xmlns:a16="http://schemas.microsoft.com/office/drawing/2014/main" id="{59C2A194-B5FA-84DC-7660-88A2BC6E0CDE}"/>
              </a:ext>
            </a:extLst>
          </p:cNvPr>
          <p:cNvPicPr>
            <a:picLocks noGrp="1" noChangeAspect="1"/>
          </p:cNvPicPr>
          <p:nvPr>
            <p:ph idx="1"/>
          </p:nvPr>
        </p:nvPicPr>
        <p:blipFill>
          <a:blip r:embed="rId2"/>
          <a:stretch>
            <a:fillRect/>
          </a:stretch>
        </p:blipFill>
        <p:spPr>
          <a:xfrm>
            <a:off x="5780586" y="1225817"/>
            <a:ext cx="4209948" cy="2480551"/>
          </a:xfrm>
        </p:spPr>
      </p:pic>
      <p:sp>
        <p:nvSpPr>
          <p:cNvPr id="4" name="Text Placeholder 3">
            <a:extLst>
              <a:ext uri="{FF2B5EF4-FFF2-40B4-BE49-F238E27FC236}">
                <a16:creationId xmlns:a16="http://schemas.microsoft.com/office/drawing/2014/main" id="{9E3E1F90-5023-55DF-FEAB-FCDD33AEED50}"/>
              </a:ext>
            </a:extLst>
          </p:cNvPr>
          <p:cNvSpPr>
            <a:spLocks noGrp="1"/>
          </p:cNvSpPr>
          <p:nvPr>
            <p:ph type="body" sz="half" idx="2"/>
          </p:nvPr>
        </p:nvSpPr>
        <p:spPr/>
        <p:txBody>
          <a:bodyPr/>
          <a:lstStyle/>
          <a:p>
            <a:pPr marL="285750" indent="-285750">
              <a:buFont typeface="Wingdings" panose="05000000000000000000" pitchFamily="2" charset="2"/>
              <a:buChar char="Ø"/>
            </a:pPr>
            <a:r>
              <a:rPr lang="en-US" sz="1800" dirty="0"/>
              <a:t>Using Medical imaging datasets</a:t>
            </a:r>
          </a:p>
          <a:p>
            <a:pPr marL="285750" indent="-285750">
              <a:buFont typeface="Wingdings" panose="05000000000000000000" pitchFamily="2" charset="2"/>
              <a:buChar char="Ø"/>
            </a:pPr>
            <a:r>
              <a:rPr lang="en-US" sz="1800" dirty="0"/>
              <a:t>Using Omics sequencing datasets</a:t>
            </a:r>
          </a:p>
          <a:p>
            <a:endParaRPr lang="en-US" dirty="0"/>
          </a:p>
        </p:txBody>
      </p:sp>
      <p:sp>
        <p:nvSpPr>
          <p:cNvPr id="7" name="TextBox 6">
            <a:extLst>
              <a:ext uri="{FF2B5EF4-FFF2-40B4-BE49-F238E27FC236}">
                <a16:creationId xmlns:a16="http://schemas.microsoft.com/office/drawing/2014/main" id="{33B694EA-FA94-7476-65AB-0AFA9E0CE6B5}"/>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5</a:t>
            </a:r>
          </a:p>
        </p:txBody>
      </p:sp>
      <p:pic>
        <p:nvPicPr>
          <p:cNvPr id="5" name="Picture 4">
            <a:extLst>
              <a:ext uri="{FF2B5EF4-FFF2-40B4-BE49-F238E27FC236}">
                <a16:creationId xmlns:a16="http://schemas.microsoft.com/office/drawing/2014/main" id="{1B0888ED-95D9-CA7A-7A0F-09BC9AEF4F60}"/>
              </a:ext>
            </a:extLst>
          </p:cNvPr>
          <p:cNvPicPr>
            <a:picLocks noChangeAspect="1"/>
          </p:cNvPicPr>
          <p:nvPr/>
        </p:nvPicPr>
        <p:blipFill>
          <a:blip r:embed="rId3"/>
          <a:stretch>
            <a:fillRect/>
          </a:stretch>
        </p:blipFill>
        <p:spPr>
          <a:xfrm>
            <a:off x="6156045" y="4026712"/>
            <a:ext cx="4048659" cy="1771620"/>
          </a:xfrm>
          <a:prstGeom prst="rect">
            <a:avLst/>
          </a:prstGeom>
        </p:spPr>
      </p:pic>
      <p:sp>
        <p:nvSpPr>
          <p:cNvPr id="8" name="TextBox 7">
            <a:extLst>
              <a:ext uri="{FF2B5EF4-FFF2-40B4-BE49-F238E27FC236}">
                <a16:creationId xmlns:a16="http://schemas.microsoft.com/office/drawing/2014/main" id="{6DB139E2-D10D-8129-DDE1-33D8955373A1}"/>
              </a:ext>
            </a:extLst>
          </p:cNvPr>
          <p:cNvSpPr txBox="1"/>
          <p:nvPr/>
        </p:nvSpPr>
        <p:spPr>
          <a:xfrm>
            <a:off x="6461760" y="585216"/>
            <a:ext cx="3608832" cy="1205458"/>
          </a:xfrm>
          <a:prstGeom prst="rect">
            <a:avLst/>
          </a:prstGeom>
          <a:noFill/>
        </p:spPr>
        <p:txBody>
          <a:bodyPr wrap="square" rtlCol="0">
            <a:spAutoFit/>
          </a:bodyPr>
          <a:lstStyle/>
          <a:p>
            <a:pPr algn="l">
              <a:spcAft>
                <a:spcPts val="1000"/>
              </a:spcAft>
            </a:pPr>
            <a:r>
              <a:rPr lang="en-US" sz="1400" b="1" dirty="0">
                <a:latin typeface="Cambria" panose="02040503050406030204" pitchFamily="18" charset="0"/>
                <a:ea typeface="Cambria" panose="02040503050406030204" pitchFamily="18" charset="0"/>
              </a:rPr>
              <a:t>Figure 1: </a:t>
            </a:r>
            <a:r>
              <a:rPr lang="en-US" sz="1400" i="0" dirty="0">
                <a:solidFill>
                  <a:srgbClr val="333333"/>
                </a:solidFill>
                <a:effectLst/>
                <a:latin typeface="Cambria" panose="02040503050406030204" pitchFamily="18" charset="0"/>
                <a:ea typeface="Cambria" panose="02040503050406030204" pitchFamily="18" charset="0"/>
              </a:rPr>
              <a:t>Feature-based CAD and DL-based CAD systems</a:t>
            </a:r>
          </a:p>
          <a:p>
            <a:br>
              <a:rPr lang="en-US" dirty="0"/>
            </a:br>
            <a:endParaRPr lang="en-US" dirty="0"/>
          </a:p>
        </p:txBody>
      </p:sp>
      <p:sp>
        <p:nvSpPr>
          <p:cNvPr id="10" name="TextBox 9">
            <a:extLst>
              <a:ext uri="{FF2B5EF4-FFF2-40B4-BE49-F238E27FC236}">
                <a16:creationId xmlns:a16="http://schemas.microsoft.com/office/drawing/2014/main" id="{EFEF479A-BC54-A809-6C64-F872EB33A74F}"/>
              </a:ext>
            </a:extLst>
          </p:cNvPr>
          <p:cNvSpPr txBox="1"/>
          <p:nvPr/>
        </p:nvSpPr>
        <p:spPr>
          <a:xfrm>
            <a:off x="6254496" y="5991096"/>
            <a:ext cx="6096000" cy="866904"/>
          </a:xfrm>
          <a:prstGeom prst="rect">
            <a:avLst/>
          </a:prstGeom>
          <a:noFill/>
        </p:spPr>
        <p:txBody>
          <a:bodyPr wrap="square">
            <a:spAutoFit/>
          </a:bodyPr>
          <a:lstStyle/>
          <a:p>
            <a:pPr algn="l">
              <a:spcAft>
                <a:spcPts val="1000"/>
              </a:spcAft>
            </a:pPr>
            <a:r>
              <a:rPr lang="en-US" sz="1400" b="1" dirty="0">
                <a:latin typeface="+mj-lt"/>
              </a:rPr>
              <a:t>Figure 2: </a:t>
            </a:r>
            <a:r>
              <a:rPr lang="en-US" sz="1400" i="0" dirty="0">
                <a:solidFill>
                  <a:srgbClr val="333333"/>
                </a:solidFill>
                <a:effectLst/>
                <a:latin typeface="Cambria" panose="02040503050406030204" pitchFamily="18" charset="0"/>
              </a:rPr>
              <a:t>Omics analysis in lung cancer studies</a:t>
            </a:r>
          </a:p>
          <a:p>
            <a:br>
              <a:rPr lang="en-US" sz="1400" dirty="0"/>
            </a:br>
            <a:endParaRPr lang="en-US" sz="1400" i="0" dirty="0">
              <a:solidFill>
                <a:srgbClr val="333333"/>
              </a:solidFill>
              <a:effectLst/>
              <a:latin typeface="+mj-lt"/>
            </a:endParaRPr>
          </a:p>
        </p:txBody>
      </p:sp>
    </p:spTree>
    <p:extLst>
      <p:ext uri="{BB962C8B-B14F-4D97-AF65-F5344CB8AC3E}">
        <p14:creationId xmlns:p14="http://schemas.microsoft.com/office/powerpoint/2010/main" val="3472102597"/>
      </p:ext>
    </p:extLst>
  </p:cSld>
  <p:clrMapOvr>
    <a:masterClrMapping/>
  </p:clrMapOvr>
  <mc:AlternateContent xmlns:mc="http://schemas.openxmlformats.org/markup-compatibility/2006" xmlns:p14="http://schemas.microsoft.com/office/powerpoint/2010/main">
    <mc:Choice Requires="p14">
      <p:transition spd="slow" p14:dur="2000" advTm="102125"/>
    </mc:Choice>
    <mc:Fallback xmlns="">
      <p:transition spd="slow" advTm="1021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AC34-7BE5-F719-6455-6D2C8F93624D}"/>
              </a:ext>
            </a:extLst>
          </p:cNvPr>
          <p:cNvSpPr>
            <a:spLocks noGrp="1"/>
          </p:cNvSpPr>
          <p:nvPr>
            <p:ph type="title"/>
          </p:nvPr>
        </p:nvSpPr>
        <p:spPr/>
        <p:txBody>
          <a:bodyPr/>
          <a:lstStyle/>
          <a:p>
            <a:r>
              <a:rPr lang="en-US" sz="2800" b="1" dirty="0"/>
              <a:t>Prognosis &amp; therapy response prediction</a:t>
            </a:r>
          </a:p>
        </p:txBody>
      </p:sp>
      <p:pic>
        <p:nvPicPr>
          <p:cNvPr id="6" name="Content Placeholder 5">
            <a:extLst>
              <a:ext uri="{FF2B5EF4-FFF2-40B4-BE49-F238E27FC236}">
                <a16:creationId xmlns:a16="http://schemas.microsoft.com/office/drawing/2014/main" id="{1BCDE6E1-1A49-3ABC-3090-F1E632DF1F85}"/>
              </a:ext>
            </a:extLst>
          </p:cNvPr>
          <p:cNvPicPr>
            <a:picLocks noGrp="1" noChangeAspect="1"/>
          </p:cNvPicPr>
          <p:nvPr>
            <p:ph idx="1"/>
          </p:nvPr>
        </p:nvPicPr>
        <p:blipFill>
          <a:blip r:embed="rId2"/>
          <a:stretch>
            <a:fillRect/>
          </a:stretch>
        </p:blipFill>
        <p:spPr>
          <a:xfrm>
            <a:off x="5582959" y="2100619"/>
            <a:ext cx="5640564" cy="3135058"/>
          </a:xfrm>
        </p:spPr>
      </p:pic>
      <p:sp>
        <p:nvSpPr>
          <p:cNvPr id="4" name="Text Placeholder 3">
            <a:extLst>
              <a:ext uri="{FF2B5EF4-FFF2-40B4-BE49-F238E27FC236}">
                <a16:creationId xmlns:a16="http://schemas.microsoft.com/office/drawing/2014/main" id="{5775E61F-1DB7-8420-381B-14012D97CD63}"/>
              </a:ext>
            </a:extLst>
          </p:cNvPr>
          <p:cNvSpPr>
            <a:spLocks noGrp="1"/>
          </p:cNvSpPr>
          <p:nvPr>
            <p:ph type="body" sz="half" idx="2"/>
          </p:nvPr>
        </p:nvSpPr>
        <p:spPr/>
        <p:txBody>
          <a:bodyPr>
            <a:normAutofit/>
          </a:bodyPr>
          <a:lstStyle/>
          <a:p>
            <a:pPr marL="285750" indent="-285750">
              <a:buFont typeface="Wingdings" panose="05000000000000000000" pitchFamily="2" charset="2"/>
              <a:buChar char="Ø"/>
            </a:pPr>
            <a:r>
              <a:rPr lang="en-US" sz="1800" dirty="0"/>
              <a:t>Treatment response</a:t>
            </a:r>
          </a:p>
          <a:p>
            <a:pPr marL="285750" indent="-285750">
              <a:buFont typeface="Wingdings" panose="05000000000000000000" pitchFamily="2" charset="2"/>
              <a:buChar char="Ø"/>
            </a:pPr>
            <a:r>
              <a:rPr lang="en-US" sz="1800" dirty="0"/>
              <a:t>Survival prediction</a:t>
            </a:r>
          </a:p>
        </p:txBody>
      </p:sp>
      <p:sp>
        <p:nvSpPr>
          <p:cNvPr id="7" name="TextBox 6">
            <a:extLst>
              <a:ext uri="{FF2B5EF4-FFF2-40B4-BE49-F238E27FC236}">
                <a16:creationId xmlns:a16="http://schemas.microsoft.com/office/drawing/2014/main" id="{A6288CF0-C6C6-D750-6C65-034B3B180934}"/>
              </a:ext>
            </a:extLst>
          </p:cNvPr>
          <p:cNvSpPr txBox="1"/>
          <p:nvPr/>
        </p:nvSpPr>
        <p:spPr>
          <a:xfrm>
            <a:off x="6297561" y="5574890"/>
            <a:ext cx="4572000" cy="523220"/>
          </a:xfrm>
          <a:prstGeom prst="rect">
            <a:avLst/>
          </a:prstGeom>
          <a:noFill/>
        </p:spPr>
        <p:txBody>
          <a:bodyPr wrap="square" rtlCol="0">
            <a:spAutoFit/>
          </a:bodyPr>
          <a:lstStyle/>
          <a:p>
            <a:r>
              <a:rPr lang="en-US" sz="1400" b="1" i="0" dirty="0">
                <a:solidFill>
                  <a:srgbClr val="333333"/>
                </a:solidFill>
                <a:effectLst/>
                <a:latin typeface="Cambria" panose="02040503050406030204" pitchFamily="18" charset="0"/>
              </a:rPr>
              <a:t>Figure 3: </a:t>
            </a:r>
            <a:r>
              <a:rPr lang="en-US" sz="1400" i="0" dirty="0">
                <a:solidFill>
                  <a:srgbClr val="333333"/>
                </a:solidFill>
                <a:effectLst/>
                <a:latin typeface="Cambria" panose="02040503050406030204" pitchFamily="18" charset="0"/>
              </a:rPr>
              <a:t>Diagram of ML applications in treatment response and survival prediction</a:t>
            </a:r>
            <a:endParaRPr lang="en-US" sz="1400" dirty="0"/>
          </a:p>
        </p:txBody>
      </p:sp>
      <p:sp>
        <p:nvSpPr>
          <p:cNvPr id="8" name="TextBox 7">
            <a:extLst>
              <a:ext uri="{FF2B5EF4-FFF2-40B4-BE49-F238E27FC236}">
                <a16:creationId xmlns:a16="http://schemas.microsoft.com/office/drawing/2014/main" id="{2998CEC8-0C8C-4536-2796-934319666AC2}"/>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6</a:t>
            </a:r>
          </a:p>
        </p:txBody>
      </p:sp>
    </p:spTree>
    <p:extLst>
      <p:ext uri="{BB962C8B-B14F-4D97-AF65-F5344CB8AC3E}">
        <p14:creationId xmlns:p14="http://schemas.microsoft.com/office/powerpoint/2010/main" val="120485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4115-78D4-88DA-9295-A28826325FD6}"/>
              </a:ext>
            </a:extLst>
          </p:cNvPr>
          <p:cNvSpPr>
            <a:spLocks noGrp="1"/>
          </p:cNvSpPr>
          <p:nvPr>
            <p:ph type="title"/>
          </p:nvPr>
        </p:nvSpPr>
        <p:spPr/>
        <p:txBody>
          <a:bodyPr/>
          <a:lstStyle/>
          <a:p>
            <a:pPr algn="ctr"/>
            <a:r>
              <a:rPr lang="en-US" b="1" dirty="0"/>
              <a:t>Immunotherapy response prediction</a:t>
            </a:r>
          </a:p>
        </p:txBody>
      </p:sp>
      <p:sp>
        <p:nvSpPr>
          <p:cNvPr id="3" name="TextBox 2">
            <a:extLst>
              <a:ext uri="{FF2B5EF4-FFF2-40B4-BE49-F238E27FC236}">
                <a16:creationId xmlns:a16="http://schemas.microsoft.com/office/drawing/2014/main" id="{5CB65CD0-23CC-68E1-33AB-1658156E079B}"/>
              </a:ext>
            </a:extLst>
          </p:cNvPr>
          <p:cNvSpPr txBox="1"/>
          <p:nvPr/>
        </p:nvSpPr>
        <p:spPr>
          <a:xfrm>
            <a:off x="1554283" y="2848405"/>
            <a:ext cx="8967020" cy="3223959"/>
          </a:xfrm>
          <a:prstGeom prst="rect">
            <a:avLst/>
          </a:prstGeom>
          <a:noFill/>
        </p:spPr>
        <p:txBody>
          <a:bodyPr wrap="square" rtlCol="0">
            <a:spAutoFit/>
          </a:bodyPr>
          <a:lstStyle/>
          <a:p>
            <a:pPr marL="285750" indent="-285750" algn="l">
              <a:lnSpc>
                <a:spcPts val="2250"/>
              </a:lnSpc>
              <a:spcBef>
                <a:spcPts val="2000"/>
              </a:spcBef>
              <a:spcAft>
                <a:spcPts val="1000"/>
              </a:spcAft>
              <a:buFont typeface="Wingdings" panose="05000000000000000000" pitchFamily="2" charset="2"/>
              <a:buChar char="Ø"/>
            </a:pPr>
            <a:r>
              <a:rPr lang="en-US" sz="1800" b="1" i="0" dirty="0">
                <a:effectLst/>
                <a:latin typeface="+mj-lt"/>
              </a:rPr>
              <a:t>Tumor-infiltrating lymphocyte evaluation</a:t>
            </a:r>
            <a:r>
              <a:rPr lang="en-US" sz="1800" b="0" i="0" dirty="0">
                <a:effectLst/>
                <a:latin typeface="+mj-lt"/>
              </a:rPr>
              <a:t>: </a:t>
            </a:r>
            <a:r>
              <a:rPr lang="en-US" b="0" i="0" dirty="0">
                <a:solidFill>
                  <a:srgbClr val="212121"/>
                </a:solidFill>
                <a:effectLst/>
                <a:latin typeface="+mj-lt"/>
              </a:rPr>
              <a:t>The proportion of tumor-infiltrating lymphocytes (TILs) is another important metric for immunotherapy response evaluation. </a:t>
            </a:r>
            <a:endParaRPr lang="en-US" sz="1800" b="0" i="0" dirty="0">
              <a:effectLst/>
              <a:latin typeface="+mj-lt"/>
            </a:endParaRPr>
          </a:p>
          <a:p>
            <a:pPr marL="285750" indent="-285750" algn="l">
              <a:lnSpc>
                <a:spcPts val="2250"/>
              </a:lnSpc>
              <a:spcBef>
                <a:spcPts val="2000"/>
              </a:spcBef>
              <a:spcAft>
                <a:spcPts val="1000"/>
              </a:spcAft>
              <a:buFont typeface="Wingdings" panose="05000000000000000000" pitchFamily="2" charset="2"/>
              <a:buChar char="Ø"/>
            </a:pPr>
            <a:r>
              <a:rPr lang="en-US" b="1" dirty="0">
                <a:latin typeface="+mj-lt"/>
              </a:rPr>
              <a:t>Neoantigen prediction: </a:t>
            </a:r>
            <a:r>
              <a:rPr lang="en-US" b="0" i="0" dirty="0">
                <a:solidFill>
                  <a:srgbClr val="212121"/>
                </a:solidFill>
                <a:effectLst/>
                <a:latin typeface="+mj-lt"/>
              </a:rPr>
              <a:t>ML algorithms have shed light on neoantigen prediction for immunotherapy. Neoantigens are tumor-specific mutated peptides generated by somatic mutations in tumor cells, which can induce antitumor immune responses </a:t>
            </a:r>
            <a:endParaRPr lang="en-US" sz="1800" b="1" i="0" dirty="0">
              <a:effectLst/>
              <a:latin typeface="+mj-lt"/>
            </a:endParaRPr>
          </a:p>
          <a:p>
            <a:br>
              <a:rPr lang="en-US" dirty="0"/>
            </a:br>
            <a:endParaRPr lang="en-US" dirty="0"/>
          </a:p>
        </p:txBody>
      </p:sp>
      <p:sp>
        <p:nvSpPr>
          <p:cNvPr id="4" name="TextBox 3">
            <a:extLst>
              <a:ext uri="{FF2B5EF4-FFF2-40B4-BE49-F238E27FC236}">
                <a16:creationId xmlns:a16="http://schemas.microsoft.com/office/drawing/2014/main" id="{36DD2013-0008-F7EB-246F-FFAEF2EDA92D}"/>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7</a:t>
            </a:r>
          </a:p>
        </p:txBody>
      </p:sp>
    </p:spTree>
    <p:extLst>
      <p:ext uri="{BB962C8B-B14F-4D97-AF65-F5344CB8AC3E}">
        <p14:creationId xmlns:p14="http://schemas.microsoft.com/office/powerpoint/2010/main" val="13097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CC17-AD34-3903-C07A-DD9842F79F31}"/>
              </a:ext>
            </a:extLst>
          </p:cNvPr>
          <p:cNvSpPr>
            <a:spLocks noGrp="1"/>
          </p:cNvSpPr>
          <p:nvPr>
            <p:ph type="title"/>
          </p:nvPr>
        </p:nvSpPr>
        <p:spPr/>
        <p:txBody>
          <a:bodyPr/>
          <a:lstStyle/>
          <a:p>
            <a:pPr algn="ctr"/>
            <a:r>
              <a:rPr lang="en-US" b="1" dirty="0"/>
              <a:t>Challenges &amp; Future perspectives</a:t>
            </a:r>
          </a:p>
        </p:txBody>
      </p:sp>
      <p:sp>
        <p:nvSpPr>
          <p:cNvPr id="3" name="Text Placeholder 2">
            <a:extLst>
              <a:ext uri="{FF2B5EF4-FFF2-40B4-BE49-F238E27FC236}">
                <a16:creationId xmlns:a16="http://schemas.microsoft.com/office/drawing/2014/main" id="{9C8A34A0-6D5F-8828-3DD5-D98D2E5214F9}"/>
              </a:ext>
            </a:extLst>
          </p:cNvPr>
          <p:cNvSpPr>
            <a:spLocks noGrp="1"/>
          </p:cNvSpPr>
          <p:nvPr>
            <p:ph type="body" idx="1"/>
          </p:nvPr>
        </p:nvSpPr>
        <p:spPr/>
        <p:txBody>
          <a:bodyPr/>
          <a:lstStyle/>
          <a:p>
            <a:r>
              <a:rPr lang="en-US" sz="2000" b="1" dirty="0"/>
              <a:t>Imaging data analysis</a:t>
            </a:r>
          </a:p>
        </p:txBody>
      </p:sp>
      <p:sp>
        <p:nvSpPr>
          <p:cNvPr id="4" name="Text Placeholder 3">
            <a:extLst>
              <a:ext uri="{FF2B5EF4-FFF2-40B4-BE49-F238E27FC236}">
                <a16:creationId xmlns:a16="http://schemas.microsoft.com/office/drawing/2014/main" id="{324D80E7-F1BB-4AAE-F884-19C010D65D3A}"/>
              </a:ext>
            </a:extLst>
          </p:cNvPr>
          <p:cNvSpPr>
            <a:spLocks noGrp="1"/>
          </p:cNvSpPr>
          <p:nvPr>
            <p:ph type="body" sz="half" idx="15"/>
          </p:nvPr>
        </p:nvSpPr>
        <p:spPr/>
        <p:txBody>
          <a:bodyPr>
            <a:normAutofit fontScale="92500" lnSpcReduction="10000"/>
          </a:bodyPr>
          <a:lstStyle/>
          <a:p>
            <a:pPr marL="285750" indent="-285750">
              <a:buFont typeface="Wingdings" panose="05000000000000000000" pitchFamily="2" charset="2"/>
              <a:buChar char="Ø"/>
            </a:pPr>
            <a:r>
              <a:rPr lang="en-US" b="0" i="0" dirty="0">
                <a:solidFill>
                  <a:srgbClr val="212121"/>
                </a:solidFill>
                <a:effectLst/>
                <a:latin typeface="Cambria" panose="02040503050406030204" pitchFamily="18" charset="0"/>
              </a:rPr>
              <a:t>In ML-based CAD system, feature extractions were typically based on the image intensity, shape, and texture of a suspicious region along with other clinical variables</a:t>
            </a:r>
          </a:p>
          <a:p>
            <a:pPr marL="285750" indent="-285750">
              <a:buFont typeface="Wingdings" panose="05000000000000000000" pitchFamily="2" charset="2"/>
              <a:buChar char="Ø"/>
            </a:pPr>
            <a:r>
              <a:rPr lang="en-US" b="0" i="0" dirty="0">
                <a:solidFill>
                  <a:srgbClr val="212121"/>
                </a:solidFill>
                <a:effectLst/>
                <a:latin typeface="Cambria" panose="02040503050406030204" pitchFamily="18" charset="0"/>
              </a:rPr>
              <a:t>While, DL-based CAD system was developed leveraging CNN models to extract features directly from raw imaging data with multilevel representations and hierarchical abstraction</a:t>
            </a:r>
          </a:p>
          <a:p>
            <a:pPr marL="285750" indent="-285750">
              <a:buFont typeface="Wingdings" panose="05000000000000000000" pitchFamily="2" charset="2"/>
              <a:buChar char="Ø"/>
            </a:pPr>
            <a:r>
              <a:rPr lang="en-US" b="0" i="0" dirty="0">
                <a:solidFill>
                  <a:srgbClr val="212121"/>
                </a:solidFill>
                <a:effectLst/>
                <a:latin typeface="Cambria" panose="02040503050406030204" pitchFamily="18" charset="0"/>
              </a:rPr>
              <a:t>Recently, the Vision Transformer (</a:t>
            </a:r>
            <a:r>
              <a:rPr lang="en-US" b="0" i="0" dirty="0" err="1">
                <a:solidFill>
                  <a:srgbClr val="212121"/>
                </a:solidFill>
                <a:effectLst/>
                <a:latin typeface="Cambria" panose="02040503050406030204" pitchFamily="18" charset="0"/>
              </a:rPr>
              <a:t>ViT</a:t>
            </a:r>
            <a:r>
              <a:rPr lang="en-US" b="0" i="0" dirty="0">
                <a:solidFill>
                  <a:srgbClr val="212121"/>
                </a:solidFill>
                <a:effectLst/>
                <a:latin typeface="Cambria" panose="02040503050406030204" pitchFamily="18" charset="0"/>
              </a:rPr>
              <a:t>) has emerged as the current state-of-the-art in computer vision</a:t>
            </a:r>
            <a:endParaRPr lang="en-US" dirty="0"/>
          </a:p>
        </p:txBody>
      </p:sp>
      <p:sp>
        <p:nvSpPr>
          <p:cNvPr id="5" name="Text Placeholder 4">
            <a:extLst>
              <a:ext uri="{FF2B5EF4-FFF2-40B4-BE49-F238E27FC236}">
                <a16:creationId xmlns:a16="http://schemas.microsoft.com/office/drawing/2014/main" id="{9E30F87F-DC3A-C3D3-0B31-5015676D21A3}"/>
              </a:ext>
            </a:extLst>
          </p:cNvPr>
          <p:cNvSpPr>
            <a:spLocks noGrp="1"/>
          </p:cNvSpPr>
          <p:nvPr>
            <p:ph type="body" sz="quarter" idx="3"/>
          </p:nvPr>
        </p:nvSpPr>
        <p:spPr/>
        <p:txBody>
          <a:bodyPr/>
          <a:lstStyle/>
          <a:p>
            <a:r>
              <a:rPr lang="en-US" sz="2000" b="1" dirty="0"/>
              <a:t>Omics dataset analysis</a:t>
            </a:r>
          </a:p>
        </p:txBody>
      </p:sp>
      <p:sp>
        <p:nvSpPr>
          <p:cNvPr id="6" name="Text Placeholder 5">
            <a:extLst>
              <a:ext uri="{FF2B5EF4-FFF2-40B4-BE49-F238E27FC236}">
                <a16:creationId xmlns:a16="http://schemas.microsoft.com/office/drawing/2014/main" id="{B2BB9A17-9946-589C-CE79-DB4D54F47EBB}"/>
              </a:ext>
            </a:extLst>
          </p:cNvPr>
          <p:cNvSpPr>
            <a:spLocks noGrp="1"/>
          </p:cNvSpPr>
          <p:nvPr>
            <p:ph type="body" sz="half" idx="16"/>
          </p:nvPr>
        </p:nvSpPr>
        <p:spPr/>
        <p:txBody>
          <a:bodyPr/>
          <a:lstStyle/>
          <a:p>
            <a:pPr marL="285750" indent="-285750">
              <a:buFont typeface="Wingdings" panose="05000000000000000000" pitchFamily="2" charset="2"/>
              <a:buChar char="Ø"/>
            </a:pPr>
            <a:r>
              <a:rPr lang="en-US" b="0" i="0" dirty="0">
                <a:solidFill>
                  <a:srgbClr val="212121"/>
                </a:solidFill>
                <a:effectLst/>
                <a:latin typeface="Cambria" panose="02040503050406030204" pitchFamily="18" charset="0"/>
              </a:rPr>
              <a:t>input dimension of the omics data is usually very high, to improve efficiency and reduce overfitting, many studies have used autoencoders or deep generative models for feature extraction and dimensionality reductio</a:t>
            </a:r>
          </a:p>
          <a:p>
            <a:endParaRPr lang="en-US" dirty="0"/>
          </a:p>
        </p:txBody>
      </p:sp>
      <p:sp>
        <p:nvSpPr>
          <p:cNvPr id="7" name="Text Placeholder 6">
            <a:extLst>
              <a:ext uri="{FF2B5EF4-FFF2-40B4-BE49-F238E27FC236}">
                <a16:creationId xmlns:a16="http://schemas.microsoft.com/office/drawing/2014/main" id="{693F44F8-EFB3-EB9D-58B0-EE4A66949201}"/>
              </a:ext>
            </a:extLst>
          </p:cNvPr>
          <p:cNvSpPr>
            <a:spLocks noGrp="1"/>
          </p:cNvSpPr>
          <p:nvPr>
            <p:ph type="body" sz="quarter" idx="13"/>
          </p:nvPr>
        </p:nvSpPr>
        <p:spPr/>
        <p:txBody>
          <a:bodyPr/>
          <a:lstStyle/>
          <a:p>
            <a:r>
              <a:rPr lang="en-US" sz="1800" b="1" dirty="0"/>
              <a:t>Clinical decision making</a:t>
            </a:r>
          </a:p>
        </p:txBody>
      </p:sp>
      <p:sp>
        <p:nvSpPr>
          <p:cNvPr id="8" name="Text Placeholder 7">
            <a:extLst>
              <a:ext uri="{FF2B5EF4-FFF2-40B4-BE49-F238E27FC236}">
                <a16:creationId xmlns:a16="http://schemas.microsoft.com/office/drawing/2014/main" id="{76694DB5-EAB6-8E68-8726-6D9CE70335C1}"/>
              </a:ext>
            </a:extLst>
          </p:cNvPr>
          <p:cNvSpPr>
            <a:spLocks noGrp="1"/>
          </p:cNvSpPr>
          <p:nvPr>
            <p:ph type="body" sz="half" idx="17"/>
          </p:nvPr>
        </p:nvSpPr>
        <p:spPr/>
        <p:txBody>
          <a:bodyPr/>
          <a:lstStyle/>
          <a:p>
            <a:pPr marL="285750" indent="-285750">
              <a:buFont typeface="Wingdings" panose="05000000000000000000" pitchFamily="2" charset="2"/>
              <a:buChar char="Ø"/>
            </a:pPr>
            <a:r>
              <a:rPr lang="en-US" dirty="0">
                <a:solidFill>
                  <a:srgbClr val="212121"/>
                </a:solidFill>
                <a:latin typeface="Cambria" panose="02040503050406030204" pitchFamily="18" charset="0"/>
              </a:rPr>
              <a:t>A</a:t>
            </a:r>
            <a:r>
              <a:rPr lang="en-US" b="0" i="0" dirty="0">
                <a:solidFill>
                  <a:srgbClr val="212121"/>
                </a:solidFill>
                <a:effectLst/>
                <a:latin typeface="Cambria" panose="02040503050406030204" pitchFamily="18" charset="0"/>
              </a:rPr>
              <a:t>ccurate prognosis prediction and decision-making will pave the way for personalized treatment. </a:t>
            </a:r>
          </a:p>
          <a:p>
            <a:pPr marL="285750" indent="-285750">
              <a:buFont typeface="Wingdings" panose="05000000000000000000" pitchFamily="2" charset="2"/>
              <a:buChar char="Ø"/>
            </a:pPr>
            <a:r>
              <a:rPr lang="en-US" b="0" i="0" dirty="0">
                <a:solidFill>
                  <a:srgbClr val="212121"/>
                </a:solidFill>
                <a:effectLst/>
                <a:latin typeface="Cambria" panose="02040503050406030204" pitchFamily="18" charset="0"/>
              </a:rPr>
              <a:t>However, most existing DL models for clinical decision-making have difficulty in keeping up with knowledge evolution and/or dynamic health care data change</a:t>
            </a:r>
            <a:endParaRPr lang="en-US" dirty="0"/>
          </a:p>
        </p:txBody>
      </p:sp>
      <p:sp>
        <p:nvSpPr>
          <p:cNvPr id="9" name="TextBox 8">
            <a:extLst>
              <a:ext uri="{FF2B5EF4-FFF2-40B4-BE49-F238E27FC236}">
                <a16:creationId xmlns:a16="http://schemas.microsoft.com/office/drawing/2014/main" id="{E432FBA6-8DCF-F22D-35E7-0844C37778E2}"/>
              </a:ext>
            </a:extLst>
          </p:cNvPr>
          <p:cNvSpPr txBox="1"/>
          <p:nvPr/>
        </p:nvSpPr>
        <p:spPr>
          <a:xfrm>
            <a:off x="10565098" y="486697"/>
            <a:ext cx="471948" cy="369332"/>
          </a:xfrm>
          <a:prstGeom prst="rect">
            <a:avLst/>
          </a:prstGeom>
          <a:noFill/>
        </p:spPr>
        <p:txBody>
          <a:bodyPr wrap="square" rtlCol="0">
            <a:spAutoFit/>
          </a:bodyPr>
          <a:lstStyle/>
          <a:p>
            <a:r>
              <a:rPr lang="en-US" b="1" dirty="0">
                <a:solidFill>
                  <a:schemeClr val="bg1"/>
                </a:solidFill>
              </a:rPr>
              <a:t>8</a:t>
            </a:r>
          </a:p>
        </p:txBody>
      </p:sp>
    </p:spTree>
    <p:extLst>
      <p:ext uri="{BB962C8B-B14F-4D97-AF65-F5344CB8AC3E}">
        <p14:creationId xmlns:p14="http://schemas.microsoft.com/office/powerpoint/2010/main" val="2881070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511</TotalTime>
  <Words>604</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vt:lpstr>
      <vt:lpstr>Century Gothic</vt:lpstr>
      <vt:lpstr>Wingdings</vt:lpstr>
      <vt:lpstr>Wingdings 3</vt:lpstr>
      <vt:lpstr>Ion Boardroom</vt:lpstr>
      <vt:lpstr>Machine Learning for Lung Cancer Diagnosis, Treatment, and Prognosis</vt:lpstr>
      <vt:lpstr>Table of Content</vt:lpstr>
      <vt:lpstr>Paper review contributors Track: data science &amp; Machine learning </vt:lpstr>
      <vt:lpstr>Research context &amp; relevance</vt:lpstr>
      <vt:lpstr>PowerPoint Presentation</vt:lpstr>
      <vt:lpstr>ML for early  detection &amp; diagnosis</vt:lpstr>
      <vt:lpstr>Prognosis &amp; therapy response prediction</vt:lpstr>
      <vt:lpstr>Immunotherapy response prediction</vt:lpstr>
      <vt:lpstr>Challenges &amp; Future perspectives</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Chidimma Nwaku</dc:creator>
  <cp:lastModifiedBy>Chidimma Nwaku</cp:lastModifiedBy>
  <cp:revision>17</cp:revision>
  <dcterms:created xsi:type="dcterms:W3CDTF">2024-09-07T12:38:36Z</dcterms:created>
  <dcterms:modified xsi:type="dcterms:W3CDTF">2024-09-08T12:11:59Z</dcterms:modified>
</cp:coreProperties>
</file>