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69204"/>
            <a:ext cx="4377690" cy="3251835"/>
          </a:xfrm>
          <a:custGeom>
            <a:avLst/>
            <a:gdLst/>
            <a:ahLst/>
            <a:cxnLst/>
            <a:rect l="l" t="t" r="r" b="b"/>
            <a:pathLst>
              <a:path w="4377690" h="3251835">
                <a:moveTo>
                  <a:pt x="4377435" y="0"/>
                </a:moveTo>
                <a:lnTo>
                  <a:pt x="0" y="0"/>
                </a:lnTo>
                <a:lnTo>
                  <a:pt x="0" y="3251743"/>
                </a:lnTo>
                <a:lnTo>
                  <a:pt x="4377435" y="3251743"/>
                </a:lnTo>
                <a:lnTo>
                  <a:pt x="4377435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86021" y="3426231"/>
            <a:ext cx="3107054" cy="2172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6671" y="845749"/>
            <a:ext cx="17870756" cy="1236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7446" y="3464286"/>
            <a:ext cx="11173460" cy="412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action-design.org/literature/" TargetMode="External"/><Relationship Id="rId2" Type="http://schemas.openxmlformats.org/officeDocument/2006/relationships/hyperlink" Target="http://www.shopify.com/partners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50" spc="-25" dirty="0"/>
              <a:t>HCI</a:t>
            </a:r>
            <a:endParaRPr sz="140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939365" y="1777501"/>
            <a:ext cx="18164810" cy="8576945"/>
            <a:chOff x="1939365" y="1777501"/>
            <a:chExt cx="18164810" cy="8576945"/>
          </a:xfrm>
        </p:grpSpPr>
        <p:sp>
          <p:nvSpPr>
            <p:cNvPr id="4" name="object 4"/>
            <p:cNvSpPr/>
            <p:nvPr/>
          </p:nvSpPr>
          <p:spPr>
            <a:xfrm>
              <a:off x="9570421" y="3299340"/>
              <a:ext cx="10534015" cy="7054850"/>
            </a:xfrm>
            <a:custGeom>
              <a:avLst/>
              <a:gdLst/>
              <a:ahLst/>
              <a:cxnLst/>
              <a:rect l="l" t="t" r="r" b="b"/>
              <a:pathLst>
                <a:path w="10534015" h="7054850">
                  <a:moveTo>
                    <a:pt x="10533679" y="0"/>
                  </a:moveTo>
                  <a:lnTo>
                    <a:pt x="0" y="0"/>
                  </a:lnTo>
                  <a:lnTo>
                    <a:pt x="0" y="7054633"/>
                  </a:lnTo>
                  <a:lnTo>
                    <a:pt x="10533679" y="7054633"/>
                  </a:lnTo>
                  <a:lnTo>
                    <a:pt x="10533679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9836" y="1787972"/>
              <a:ext cx="10533380" cy="5581015"/>
            </a:xfrm>
            <a:custGeom>
              <a:avLst/>
              <a:gdLst/>
              <a:ahLst/>
              <a:cxnLst/>
              <a:rect l="l" t="t" r="r" b="b"/>
              <a:pathLst>
                <a:path w="10533380" h="5581015">
                  <a:moveTo>
                    <a:pt x="10532883" y="0"/>
                  </a:moveTo>
                  <a:lnTo>
                    <a:pt x="0" y="0"/>
                  </a:lnTo>
                  <a:lnTo>
                    <a:pt x="0" y="5580730"/>
                  </a:lnTo>
                  <a:lnTo>
                    <a:pt x="10532883" y="5580730"/>
                  </a:lnTo>
                  <a:lnTo>
                    <a:pt x="10532883" y="0"/>
                  </a:lnTo>
                  <a:close/>
                </a:path>
              </a:pathLst>
            </a:custGeom>
            <a:ln w="20941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863058" y="7931874"/>
            <a:ext cx="3319145" cy="15773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-1270" algn="ctr">
              <a:lnSpc>
                <a:spcPts val="4040"/>
              </a:lnSpc>
              <a:spcBef>
                <a:spcPts val="295"/>
              </a:spcBef>
            </a:pPr>
            <a:r>
              <a:rPr sz="3450" dirty="0">
                <a:solidFill>
                  <a:srgbClr val="FFFFFF"/>
                </a:solidFill>
                <a:latin typeface="Times New Roman"/>
                <a:cs typeface="Times New Roman"/>
              </a:rPr>
              <a:t>Melvin</a:t>
            </a:r>
            <a:r>
              <a:rPr sz="345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50" spc="-10" dirty="0">
                <a:solidFill>
                  <a:srgbClr val="FFFFFF"/>
                </a:solidFill>
                <a:latin typeface="Times New Roman"/>
                <a:cs typeface="Times New Roman"/>
              </a:rPr>
              <a:t>Mokhtari </a:t>
            </a:r>
            <a:r>
              <a:rPr sz="3450" dirty="0">
                <a:solidFill>
                  <a:srgbClr val="FFFFFF"/>
                </a:solidFill>
                <a:latin typeface="Times New Roman"/>
                <a:cs typeface="Times New Roman"/>
              </a:rPr>
              <a:t>Amirreza</a:t>
            </a:r>
            <a:r>
              <a:rPr sz="345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50" spc="-10" dirty="0">
                <a:solidFill>
                  <a:srgbClr val="FFFFFF"/>
                </a:solidFill>
                <a:latin typeface="Times New Roman"/>
                <a:cs typeface="Times New Roman"/>
              </a:rPr>
              <a:t>Hosseini </a:t>
            </a:r>
            <a:r>
              <a:rPr sz="3450" dirty="0">
                <a:solidFill>
                  <a:srgbClr val="FFFFFF"/>
                </a:solidFill>
                <a:latin typeface="Times New Roman"/>
                <a:cs typeface="Times New Roman"/>
              </a:rPr>
              <a:t>Sepehr</a:t>
            </a:r>
            <a:r>
              <a:rPr sz="345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50" spc="-10" dirty="0">
                <a:solidFill>
                  <a:srgbClr val="FFFFFF"/>
                </a:solidFill>
                <a:latin typeface="Times New Roman"/>
                <a:cs typeface="Times New Roman"/>
              </a:rPr>
              <a:t>Khodadadi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965" y="9969048"/>
            <a:ext cx="537845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dirty="0">
                <a:solidFill>
                  <a:srgbClr val="5E5E5E"/>
                </a:solidFill>
                <a:latin typeface="Arial"/>
                <a:cs typeface="Arial"/>
              </a:rPr>
              <a:t>Software</a:t>
            </a:r>
            <a:r>
              <a:rPr sz="3800" b="1" spc="-19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5E5E5E"/>
                </a:solidFill>
                <a:latin typeface="Arial"/>
                <a:cs typeface="Arial"/>
              </a:rPr>
              <a:t>Engineering</a:t>
            </a:r>
            <a:r>
              <a:rPr sz="3800" b="1" spc="-2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3800" b="1" spc="-5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66595" y="2790641"/>
            <a:ext cx="8298815" cy="5673090"/>
            <a:chOff x="7266595" y="2790641"/>
            <a:chExt cx="8298815" cy="5673090"/>
          </a:xfrm>
        </p:grpSpPr>
        <p:sp>
          <p:nvSpPr>
            <p:cNvPr id="3" name="object 3"/>
            <p:cNvSpPr/>
            <p:nvPr/>
          </p:nvSpPr>
          <p:spPr>
            <a:xfrm>
              <a:off x="7277072" y="3612256"/>
              <a:ext cx="5550535" cy="4841240"/>
            </a:xfrm>
            <a:custGeom>
              <a:avLst/>
              <a:gdLst/>
              <a:ahLst/>
              <a:cxnLst/>
              <a:rect l="l" t="t" r="r" b="b"/>
              <a:pathLst>
                <a:path w="5550534" h="4841240">
                  <a:moveTo>
                    <a:pt x="0" y="0"/>
                  </a:moveTo>
                  <a:lnTo>
                    <a:pt x="5550394" y="0"/>
                  </a:lnTo>
                  <a:lnTo>
                    <a:pt x="5550394" y="4840681"/>
                  </a:lnTo>
                  <a:lnTo>
                    <a:pt x="0" y="4840681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14947" y="2790641"/>
              <a:ext cx="2757170" cy="1645285"/>
            </a:xfrm>
            <a:custGeom>
              <a:avLst/>
              <a:gdLst/>
              <a:ahLst/>
              <a:cxnLst/>
              <a:rect l="l" t="t" r="r" b="b"/>
              <a:pathLst>
                <a:path w="2757169" h="1645285">
                  <a:moveTo>
                    <a:pt x="0" y="0"/>
                  </a:moveTo>
                  <a:lnTo>
                    <a:pt x="2757057" y="0"/>
                  </a:lnTo>
                  <a:lnTo>
                    <a:pt x="2757057" y="1645001"/>
                  </a:lnTo>
                  <a:lnTo>
                    <a:pt x="0" y="1645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85507" y="3613142"/>
              <a:ext cx="1769110" cy="0"/>
            </a:xfrm>
            <a:custGeom>
              <a:avLst/>
              <a:gdLst/>
              <a:ahLst/>
              <a:cxnLst/>
              <a:rect l="l" t="t" r="r" b="b"/>
              <a:pathLst>
                <a:path w="1769109">
                  <a:moveTo>
                    <a:pt x="0" y="0"/>
                  </a:moveTo>
                  <a:lnTo>
                    <a:pt x="1769002" y="0"/>
                  </a:lnTo>
                </a:path>
              </a:pathLst>
            </a:custGeom>
            <a:ln w="20941">
              <a:solidFill>
                <a:srgbClr val="3D46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210153" y="3188314"/>
            <a:ext cx="1366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3F3F3"/>
                </a:solidFill>
                <a:latin typeface="Arial"/>
                <a:cs typeface="Arial"/>
              </a:rPr>
              <a:t>Real</a:t>
            </a:r>
            <a:r>
              <a:rPr sz="2600" spc="4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F3F3F3"/>
                </a:solidFill>
                <a:latin typeface="Arial"/>
                <a:cs typeface="Arial"/>
              </a:rPr>
              <a:t>and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3230" y="3586208"/>
            <a:ext cx="19812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3F3F3"/>
                </a:solidFill>
                <a:latin typeface="Arial"/>
                <a:cs typeface="Arial"/>
              </a:rPr>
              <a:t>virtual</a:t>
            </a:r>
            <a:r>
              <a:rPr sz="2600" spc="7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3F3F3"/>
                </a:solidFill>
                <a:latin typeface="Arial"/>
                <a:cs typeface="Arial"/>
              </a:rPr>
              <a:t>worlds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47148" y="3148941"/>
            <a:ext cx="11912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434343"/>
                </a:solidFill>
                <a:latin typeface="Arial"/>
                <a:cs typeface="Arial"/>
              </a:rPr>
              <a:t>Feature</a:t>
            </a:r>
            <a:r>
              <a:rPr sz="2150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434343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16478" y="2279685"/>
            <a:ext cx="10938510" cy="7005320"/>
            <a:chOff x="4616478" y="2279685"/>
            <a:chExt cx="10938510" cy="7005320"/>
          </a:xfrm>
        </p:grpSpPr>
        <p:sp>
          <p:nvSpPr>
            <p:cNvPr id="10" name="object 10"/>
            <p:cNvSpPr/>
            <p:nvPr/>
          </p:nvSpPr>
          <p:spPr>
            <a:xfrm>
              <a:off x="11514947" y="7639743"/>
              <a:ext cx="2757170" cy="1645285"/>
            </a:xfrm>
            <a:custGeom>
              <a:avLst/>
              <a:gdLst/>
              <a:ahLst/>
              <a:cxnLst/>
              <a:rect l="l" t="t" r="r" b="b"/>
              <a:pathLst>
                <a:path w="2757169" h="1645284">
                  <a:moveTo>
                    <a:pt x="0" y="0"/>
                  </a:moveTo>
                  <a:lnTo>
                    <a:pt x="2757057" y="0"/>
                  </a:lnTo>
                  <a:lnTo>
                    <a:pt x="2757057" y="1645000"/>
                  </a:lnTo>
                  <a:lnTo>
                    <a:pt x="0" y="164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85506" y="8472238"/>
              <a:ext cx="1769110" cy="0"/>
            </a:xfrm>
            <a:custGeom>
              <a:avLst/>
              <a:gdLst/>
              <a:ahLst/>
              <a:cxnLst/>
              <a:rect l="l" t="t" r="r" b="b"/>
              <a:pathLst>
                <a:path w="1769109">
                  <a:moveTo>
                    <a:pt x="0" y="0"/>
                  </a:moveTo>
                  <a:lnTo>
                    <a:pt x="1769002" y="0"/>
                  </a:lnTo>
                </a:path>
              </a:pathLst>
            </a:custGeom>
            <a:ln w="20941">
              <a:solidFill>
                <a:srgbClr val="3D46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18518" y="2279685"/>
              <a:ext cx="4552315" cy="3877945"/>
            </a:xfrm>
            <a:custGeom>
              <a:avLst/>
              <a:gdLst/>
              <a:ahLst/>
              <a:cxnLst/>
              <a:rect l="l" t="t" r="r" b="b"/>
              <a:pathLst>
                <a:path w="4552315" h="3877945">
                  <a:moveTo>
                    <a:pt x="4552233" y="0"/>
                  </a:moveTo>
                  <a:lnTo>
                    <a:pt x="0" y="0"/>
                  </a:lnTo>
                  <a:lnTo>
                    <a:pt x="0" y="3877666"/>
                  </a:lnTo>
                  <a:lnTo>
                    <a:pt x="4552233" y="3877666"/>
                  </a:lnTo>
                  <a:lnTo>
                    <a:pt x="4552233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16478" y="8475031"/>
              <a:ext cx="1282700" cy="0"/>
            </a:xfrm>
            <a:custGeom>
              <a:avLst/>
              <a:gdLst/>
              <a:ahLst/>
              <a:cxnLst/>
              <a:rect l="l" t="t" r="r" b="b"/>
              <a:pathLst>
                <a:path w="1282700">
                  <a:moveTo>
                    <a:pt x="0" y="0"/>
                  </a:moveTo>
                  <a:lnTo>
                    <a:pt x="1282505" y="0"/>
                  </a:lnTo>
                </a:path>
              </a:pathLst>
            </a:custGeom>
            <a:ln w="20941">
              <a:solidFill>
                <a:srgbClr val="3D46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47148" y="7951915"/>
            <a:ext cx="11912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434343"/>
                </a:solidFill>
                <a:latin typeface="Arial"/>
                <a:cs typeface="Arial"/>
              </a:rPr>
              <a:t>Feature</a:t>
            </a:r>
            <a:r>
              <a:rPr sz="2150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434343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3173" y="7951915"/>
            <a:ext cx="11912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434343"/>
                </a:solidFill>
                <a:latin typeface="Arial"/>
                <a:cs typeface="Arial"/>
              </a:rPr>
              <a:t>Feature</a:t>
            </a:r>
            <a:r>
              <a:rPr sz="2150" spc="-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434343"/>
                </a:solidFill>
                <a:latin typeface="Arial"/>
                <a:cs typeface="Arial"/>
              </a:rPr>
              <a:t>3</a:t>
            </a:r>
            <a:endParaRPr sz="21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54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35"/>
              </a:spcBef>
            </a:pPr>
            <a:r>
              <a:rPr sz="4700" dirty="0"/>
              <a:t>Augmented Reality </a:t>
            </a:r>
            <a:r>
              <a:rPr sz="4700" spc="-20" dirty="0"/>
              <a:t>(AR)</a:t>
            </a:r>
            <a:endParaRPr sz="4700"/>
          </a:p>
        </p:txBody>
      </p:sp>
      <p:sp>
        <p:nvSpPr>
          <p:cNvPr id="17" name="object 17"/>
          <p:cNvSpPr txBox="1"/>
          <p:nvPr/>
        </p:nvSpPr>
        <p:spPr>
          <a:xfrm>
            <a:off x="6130711" y="2810511"/>
            <a:ext cx="2410460" cy="10744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120"/>
              </a:lnSpc>
              <a:spcBef>
                <a:spcPts val="215"/>
              </a:spcBef>
            </a:pPr>
            <a:r>
              <a:rPr sz="345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34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4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450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34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34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30711" y="3857599"/>
            <a:ext cx="2750820" cy="15982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4120"/>
              </a:lnSpc>
              <a:spcBef>
                <a:spcPts val="220"/>
              </a:spcBef>
            </a:pPr>
            <a:r>
              <a:rPr sz="345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345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450" dirty="0">
                <a:solidFill>
                  <a:srgbClr val="FFFFFF"/>
                </a:solidFill>
                <a:latin typeface="Arial"/>
                <a:cs typeface="Arial"/>
              </a:rPr>
              <a:t>fulfills</a:t>
            </a:r>
            <a:r>
              <a:rPr sz="34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10" dirty="0">
                <a:solidFill>
                  <a:srgbClr val="FFFFFF"/>
                </a:solidFill>
                <a:latin typeface="Arial"/>
                <a:cs typeface="Arial"/>
              </a:rPr>
              <a:t>three </a:t>
            </a:r>
            <a:r>
              <a:rPr sz="3450" dirty="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sz="34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1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56278" y="7753752"/>
            <a:ext cx="1766570" cy="7054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640"/>
              </a:lnSpc>
              <a:spcBef>
                <a:spcPts val="250"/>
              </a:spcBef>
            </a:pPr>
            <a:r>
              <a:rPr sz="2250" dirty="0">
                <a:solidFill>
                  <a:srgbClr val="FFFFFF"/>
                </a:solidFill>
                <a:latin typeface="Arial"/>
                <a:cs typeface="Arial"/>
              </a:rPr>
              <a:t>accurate</a:t>
            </a:r>
            <a:r>
              <a:rPr sz="22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"/>
                <a:cs typeface="Arial"/>
              </a:rPr>
              <a:t>3D </a:t>
            </a:r>
            <a:r>
              <a:rPr sz="2250" dirty="0">
                <a:solidFill>
                  <a:srgbClr val="FFFFFF"/>
                </a:solidFill>
                <a:latin typeface="Arial"/>
                <a:cs typeface="Arial"/>
              </a:rPr>
              <a:t>registration</a:t>
            </a:r>
            <a:r>
              <a:rPr sz="22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56278" y="8423888"/>
            <a:ext cx="1910080" cy="7054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640"/>
              </a:lnSpc>
              <a:spcBef>
                <a:spcPts val="250"/>
              </a:spcBef>
            </a:pPr>
            <a:r>
              <a:rPr sz="225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22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50" spc="-2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250" spc="-1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2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8983" y="7649737"/>
            <a:ext cx="2757170" cy="1645285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605155" marR="597535" indent="121285">
              <a:lnSpc>
                <a:spcPct val="100400"/>
              </a:lnSpc>
            </a:pPr>
            <a:r>
              <a:rPr sz="2600" dirty="0">
                <a:solidFill>
                  <a:srgbClr val="F3F3F3"/>
                </a:solidFill>
                <a:latin typeface="Arial"/>
                <a:cs typeface="Arial"/>
              </a:rPr>
              <a:t>real-</a:t>
            </a:r>
            <a:r>
              <a:rPr sz="2600" spc="-20" dirty="0">
                <a:solidFill>
                  <a:srgbClr val="F3F3F3"/>
                </a:solidFill>
                <a:latin typeface="Arial"/>
                <a:cs typeface="Arial"/>
              </a:rPr>
              <a:t>time </a:t>
            </a:r>
            <a:r>
              <a:rPr sz="2600" spc="-10" dirty="0">
                <a:solidFill>
                  <a:srgbClr val="F3F3F3"/>
                </a:solidFill>
                <a:latin typeface="Arial"/>
                <a:cs typeface="Arial"/>
              </a:rPr>
              <a:t>interaction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0968" y="-10470"/>
            <a:ext cx="4758055" cy="6437630"/>
            <a:chOff x="10480968" y="-10470"/>
            <a:chExt cx="4758055" cy="6437630"/>
          </a:xfrm>
        </p:grpSpPr>
        <p:sp>
          <p:nvSpPr>
            <p:cNvPr id="3" name="object 3"/>
            <p:cNvSpPr/>
            <p:nvPr/>
          </p:nvSpPr>
          <p:spPr>
            <a:xfrm>
              <a:off x="11441630" y="0"/>
              <a:ext cx="2919730" cy="2805430"/>
            </a:xfrm>
            <a:custGeom>
              <a:avLst/>
              <a:gdLst/>
              <a:ahLst/>
              <a:cxnLst/>
              <a:rect l="l" t="t" r="r" b="b"/>
              <a:pathLst>
                <a:path w="2919730" h="2805430">
                  <a:moveTo>
                    <a:pt x="2919316" y="0"/>
                  </a:moveTo>
                  <a:lnTo>
                    <a:pt x="2919316" y="2804907"/>
                  </a:lnTo>
                  <a:lnTo>
                    <a:pt x="0" y="280490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00228" y="3467378"/>
              <a:ext cx="2919730" cy="2949575"/>
            </a:xfrm>
            <a:custGeom>
              <a:avLst/>
              <a:gdLst/>
              <a:ahLst/>
              <a:cxnLst/>
              <a:rect l="l" t="t" r="r" b="b"/>
              <a:pathLst>
                <a:path w="2919730" h="2949575">
                  <a:moveTo>
                    <a:pt x="0" y="0"/>
                  </a:moveTo>
                  <a:lnTo>
                    <a:pt x="2919316" y="0"/>
                  </a:lnTo>
                  <a:lnTo>
                    <a:pt x="2919316" y="2948997"/>
                  </a:lnTo>
                  <a:lnTo>
                    <a:pt x="0" y="29489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80968" y="1448429"/>
              <a:ext cx="4758055" cy="4347845"/>
            </a:xfrm>
            <a:custGeom>
              <a:avLst/>
              <a:gdLst/>
              <a:ahLst/>
              <a:cxnLst/>
              <a:rect l="l" t="t" r="r" b="b"/>
              <a:pathLst>
                <a:path w="4758055" h="4347845">
                  <a:moveTo>
                    <a:pt x="4757834" y="0"/>
                  </a:moveTo>
                  <a:lnTo>
                    <a:pt x="0" y="0"/>
                  </a:lnTo>
                  <a:lnTo>
                    <a:pt x="0" y="4347510"/>
                  </a:lnTo>
                  <a:lnTo>
                    <a:pt x="4757834" y="4347510"/>
                  </a:lnTo>
                  <a:lnTo>
                    <a:pt x="4757834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60425" y="1205871"/>
            <a:ext cx="4298315" cy="17386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z="5600" spc="-10" dirty="0"/>
              <a:t>Asymmetrical Layouts</a:t>
            </a:r>
            <a:endParaRPr sz="5600"/>
          </a:p>
        </p:txBody>
      </p:sp>
      <p:grpSp>
        <p:nvGrpSpPr>
          <p:cNvPr id="7" name="object 7"/>
          <p:cNvGrpSpPr/>
          <p:nvPr/>
        </p:nvGrpSpPr>
        <p:grpSpPr>
          <a:xfrm>
            <a:off x="3674897" y="4994130"/>
            <a:ext cx="4675505" cy="6325235"/>
            <a:chOff x="3674897" y="4994130"/>
            <a:chExt cx="4675505" cy="6325235"/>
          </a:xfrm>
        </p:grpSpPr>
        <p:sp>
          <p:nvSpPr>
            <p:cNvPr id="8" name="object 8"/>
            <p:cNvSpPr/>
            <p:nvPr/>
          </p:nvSpPr>
          <p:spPr>
            <a:xfrm>
              <a:off x="4552746" y="9048806"/>
              <a:ext cx="2919730" cy="2259965"/>
            </a:xfrm>
            <a:custGeom>
              <a:avLst/>
              <a:gdLst/>
              <a:ahLst/>
              <a:cxnLst/>
              <a:rect l="l" t="t" r="r" b="b"/>
              <a:pathLst>
                <a:path w="2919729" h="2259965">
                  <a:moveTo>
                    <a:pt x="0" y="0"/>
                  </a:moveTo>
                  <a:lnTo>
                    <a:pt x="2919316" y="0"/>
                  </a:lnTo>
                  <a:lnTo>
                    <a:pt x="2919316" y="2259750"/>
                  </a:lnTo>
                </a:path>
                <a:path w="2919729" h="2259965">
                  <a:moveTo>
                    <a:pt x="0" y="225975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74897" y="4994130"/>
              <a:ext cx="4675505" cy="4500880"/>
            </a:xfrm>
            <a:custGeom>
              <a:avLst/>
              <a:gdLst/>
              <a:ahLst/>
              <a:cxnLst/>
              <a:rect l="l" t="t" r="r" b="b"/>
              <a:pathLst>
                <a:path w="4675505" h="4500880">
                  <a:moveTo>
                    <a:pt x="4675013" y="0"/>
                  </a:moveTo>
                  <a:lnTo>
                    <a:pt x="0" y="0"/>
                  </a:lnTo>
                  <a:lnTo>
                    <a:pt x="0" y="4500833"/>
                  </a:lnTo>
                  <a:lnTo>
                    <a:pt x="4675013" y="4500833"/>
                  </a:lnTo>
                  <a:lnTo>
                    <a:pt x="4675013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779" y="5587869"/>
            <a:ext cx="2992120" cy="30594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0"/>
              </a:spcBef>
            </a:pP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Arial"/>
                <a:cs typeface="Arial"/>
              </a:rPr>
              <a:t>design, 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asymmetry</a:t>
            </a:r>
            <a:r>
              <a:rPr sz="3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Arial"/>
                <a:cs typeface="Arial"/>
              </a:rPr>
              <a:t>visual tension.</a:t>
            </a:r>
            <a:endParaRPr sz="3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2960" y="6395585"/>
            <a:ext cx="3554095" cy="3120390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L="460375" marR="596265">
              <a:lnSpc>
                <a:spcPts val="3130"/>
              </a:lnSpc>
            </a:pPr>
            <a:r>
              <a:rPr sz="2650" dirty="0">
                <a:solidFill>
                  <a:srgbClr val="FFFFFF"/>
                </a:solidFill>
                <a:latin typeface="Arial"/>
                <a:cs typeface="Arial"/>
              </a:rPr>
              <a:t>Designers</a:t>
            </a:r>
            <a:r>
              <a:rPr sz="26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2650" spc="-10" dirty="0">
                <a:solidFill>
                  <a:srgbClr val="FFFFFF"/>
                </a:solidFill>
                <a:latin typeface="Arial"/>
                <a:cs typeface="Arial"/>
              </a:rPr>
              <a:t>master </a:t>
            </a:r>
            <a:r>
              <a:rPr sz="2650" dirty="0">
                <a:solidFill>
                  <a:srgbClr val="FFFFFF"/>
                </a:solidFill>
                <a:latin typeface="Arial"/>
                <a:cs typeface="Arial"/>
              </a:rPr>
              <a:t>asymmetry </a:t>
            </a:r>
            <a:r>
              <a:rPr sz="2650" spc="-2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650" dirty="0">
                <a:solidFill>
                  <a:srgbClr val="FFFFFF"/>
                </a:solidFill>
                <a:latin typeface="Arial"/>
                <a:cs typeface="Arial"/>
              </a:rPr>
              <a:t>greater </a:t>
            </a:r>
            <a:r>
              <a:rPr sz="2650" spc="-10" dirty="0">
                <a:solidFill>
                  <a:srgbClr val="FFFFFF"/>
                </a:solidFill>
                <a:latin typeface="Arial"/>
                <a:cs typeface="Arial"/>
              </a:rPr>
              <a:t>freedom </a:t>
            </a:r>
            <a:r>
              <a:rPr sz="26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Arial"/>
                <a:cs typeface="Arial"/>
              </a:rPr>
              <a:t>expression.</a:t>
            </a:r>
            <a:endParaRPr sz="2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24785" y="1973287"/>
            <a:ext cx="3666490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3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lot</a:t>
            </a:r>
            <a:r>
              <a:rPr sz="3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room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24785" y="2423535"/>
            <a:ext cx="3259454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creativity</a:t>
            </a:r>
            <a:r>
              <a:rPr sz="3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24785" y="2873784"/>
            <a:ext cx="3623310" cy="18389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3550"/>
              </a:lnSpc>
              <a:spcBef>
                <a:spcPts val="275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0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options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0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opportunities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30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asymmetrical</a:t>
            </a:r>
            <a:r>
              <a:rPr sz="3000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layouts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24785" y="4674776"/>
            <a:ext cx="2125345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30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endless.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5"/>
              <a:ext cx="16910685" cy="11308080"/>
            </a:xfrm>
            <a:custGeom>
              <a:avLst/>
              <a:gdLst/>
              <a:ahLst/>
              <a:cxnLst/>
              <a:rect l="l" t="t" r="r" b="b"/>
              <a:pathLst>
                <a:path w="16910685" h="11308080">
                  <a:moveTo>
                    <a:pt x="16910584" y="0"/>
                  </a:moveTo>
                  <a:lnTo>
                    <a:pt x="13967854" y="0"/>
                  </a:lnTo>
                  <a:lnTo>
                    <a:pt x="13967854" y="5080"/>
                  </a:lnTo>
                  <a:lnTo>
                    <a:pt x="0" y="5080"/>
                  </a:lnTo>
                  <a:lnTo>
                    <a:pt x="0" y="11308080"/>
                  </a:lnTo>
                  <a:lnTo>
                    <a:pt x="8073720" y="11308080"/>
                  </a:lnTo>
                  <a:lnTo>
                    <a:pt x="8073720" y="9761220"/>
                  </a:lnTo>
                  <a:lnTo>
                    <a:pt x="9479966" y="9761220"/>
                  </a:lnTo>
                  <a:lnTo>
                    <a:pt x="9479966" y="8135620"/>
                  </a:lnTo>
                  <a:lnTo>
                    <a:pt x="10875124" y="8135620"/>
                  </a:lnTo>
                  <a:lnTo>
                    <a:pt x="10875124" y="6507480"/>
                  </a:lnTo>
                  <a:lnTo>
                    <a:pt x="12477306" y="6507480"/>
                  </a:lnTo>
                  <a:lnTo>
                    <a:pt x="12477306" y="4880610"/>
                  </a:lnTo>
                  <a:lnTo>
                    <a:pt x="13911898" y="4880610"/>
                  </a:lnTo>
                  <a:lnTo>
                    <a:pt x="13911898" y="3253740"/>
                  </a:lnTo>
                  <a:lnTo>
                    <a:pt x="15440902" y="3253740"/>
                  </a:lnTo>
                  <a:lnTo>
                    <a:pt x="15440902" y="1626870"/>
                  </a:lnTo>
                  <a:lnTo>
                    <a:pt x="16910584" y="1626870"/>
                  </a:lnTo>
                  <a:lnTo>
                    <a:pt x="16910584" y="5080"/>
                  </a:lnTo>
                  <a:lnTo>
                    <a:pt x="16910584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73720" y="5"/>
              <a:ext cx="12030710" cy="11308715"/>
            </a:xfrm>
            <a:custGeom>
              <a:avLst/>
              <a:gdLst/>
              <a:ahLst/>
              <a:cxnLst/>
              <a:rect l="l" t="t" r="r" b="b"/>
              <a:pathLst>
                <a:path w="12030710" h="11308715">
                  <a:moveTo>
                    <a:pt x="12030380" y="0"/>
                  </a:moveTo>
                  <a:lnTo>
                    <a:pt x="8874925" y="0"/>
                  </a:lnTo>
                  <a:lnTo>
                    <a:pt x="8874925" y="1539709"/>
                  </a:lnTo>
                  <a:lnTo>
                    <a:pt x="7367295" y="1539709"/>
                  </a:lnTo>
                  <a:lnTo>
                    <a:pt x="7367295" y="3187687"/>
                  </a:lnTo>
                  <a:lnTo>
                    <a:pt x="5838177" y="3187687"/>
                  </a:lnTo>
                  <a:lnTo>
                    <a:pt x="5838177" y="4811636"/>
                  </a:lnTo>
                  <a:lnTo>
                    <a:pt x="4403585" y="4811636"/>
                  </a:lnTo>
                  <a:lnTo>
                    <a:pt x="4403585" y="6406439"/>
                  </a:lnTo>
                  <a:lnTo>
                    <a:pt x="2801404" y="6406439"/>
                  </a:lnTo>
                  <a:lnTo>
                    <a:pt x="2801404" y="8135429"/>
                  </a:lnTo>
                  <a:lnTo>
                    <a:pt x="1406245" y="8135429"/>
                  </a:lnTo>
                  <a:lnTo>
                    <a:pt x="1406245" y="9639948"/>
                  </a:lnTo>
                  <a:lnTo>
                    <a:pt x="0" y="9639948"/>
                  </a:lnTo>
                  <a:lnTo>
                    <a:pt x="0" y="11308550"/>
                  </a:lnTo>
                  <a:lnTo>
                    <a:pt x="1406245" y="11308550"/>
                  </a:lnTo>
                  <a:lnTo>
                    <a:pt x="1978329" y="11308550"/>
                  </a:lnTo>
                  <a:lnTo>
                    <a:pt x="12030380" y="11308550"/>
                  </a:lnTo>
                  <a:lnTo>
                    <a:pt x="1203038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404" y="6482071"/>
              <a:ext cx="5269230" cy="20955"/>
            </a:xfrm>
            <a:custGeom>
              <a:avLst/>
              <a:gdLst/>
              <a:ahLst/>
              <a:cxnLst/>
              <a:rect l="l" t="t" r="r" b="b"/>
              <a:pathLst>
                <a:path w="5269230" h="20954">
                  <a:moveTo>
                    <a:pt x="5268694" y="0"/>
                  </a:moveTo>
                  <a:lnTo>
                    <a:pt x="5268694" y="20941"/>
                  </a:lnTo>
                  <a:lnTo>
                    <a:pt x="0" y="20941"/>
                  </a:lnTo>
                  <a:lnTo>
                    <a:pt x="0" y="0"/>
                  </a:lnTo>
                  <a:lnTo>
                    <a:pt x="52686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37125" y="3271221"/>
              <a:ext cx="8767445" cy="6517640"/>
            </a:xfrm>
            <a:custGeom>
              <a:avLst/>
              <a:gdLst/>
              <a:ahLst/>
              <a:cxnLst/>
              <a:rect l="l" t="t" r="r" b="b"/>
              <a:pathLst>
                <a:path w="8767444" h="6517640">
                  <a:moveTo>
                    <a:pt x="8766962" y="6496621"/>
                  </a:moveTo>
                  <a:lnTo>
                    <a:pt x="0" y="6496621"/>
                  </a:lnTo>
                  <a:lnTo>
                    <a:pt x="0" y="6517564"/>
                  </a:lnTo>
                  <a:lnTo>
                    <a:pt x="8766962" y="6517564"/>
                  </a:lnTo>
                  <a:lnTo>
                    <a:pt x="8766962" y="6496621"/>
                  </a:lnTo>
                  <a:close/>
                </a:path>
                <a:path w="8767444" h="6517640">
                  <a:moveTo>
                    <a:pt x="8766962" y="4863439"/>
                  </a:moveTo>
                  <a:lnTo>
                    <a:pt x="2336812" y="4863439"/>
                  </a:lnTo>
                  <a:lnTo>
                    <a:pt x="2336812" y="4884382"/>
                  </a:lnTo>
                  <a:lnTo>
                    <a:pt x="8766962" y="4884382"/>
                  </a:lnTo>
                  <a:lnTo>
                    <a:pt x="8766962" y="4863439"/>
                  </a:lnTo>
                  <a:close/>
                </a:path>
                <a:path w="8767444" h="6517640">
                  <a:moveTo>
                    <a:pt x="8766962" y="1528914"/>
                  </a:moveTo>
                  <a:lnTo>
                    <a:pt x="4345013" y="1528914"/>
                  </a:lnTo>
                  <a:lnTo>
                    <a:pt x="4345013" y="1549857"/>
                  </a:lnTo>
                  <a:lnTo>
                    <a:pt x="8766962" y="1549857"/>
                  </a:lnTo>
                  <a:lnTo>
                    <a:pt x="8766962" y="1528914"/>
                  </a:lnTo>
                  <a:close/>
                </a:path>
                <a:path w="8767444" h="6517640">
                  <a:moveTo>
                    <a:pt x="8766962" y="0"/>
                  </a:moveTo>
                  <a:lnTo>
                    <a:pt x="5760313" y="0"/>
                  </a:lnTo>
                  <a:lnTo>
                    <a:pt x="5760313" y="20942"/>
                  </a:lnTo>
                  <a:lnTo>
                    <a:pt x="8766962" y="20942"/>
                  </a:lnTo>
                  <a:lnTo>
                    <a:pt x="8766962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671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100"/>
              </a:spcBef>
            </a:pPr>
            <a:r>
              <a:rPr sz="6100" spc="-10" dirty="0"/>
              <a:t>Storytelling</a:t>
            </a:r>
            <a:endParaRPr sz="610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5086985" marR="5080">
              <a:lnSpc>
                <a:spcPts val="3629"/>
              </a:lnSpc>
              <a:spcBef>
                <a:spcPts val="245"/>
              </a:spcBef>
            </a:pPr>
            <a:r>
              <a:rPr dirty="0"/>
              <a:t>Stories</a:t>
            </a:r>
            <a:r>
              <a:rPr spc="-5" dirty="0"/>
              <a:t> </a:t>
            </a:r>
            <a:r>
              <a:rPr dirty="0"/>
              <a:t>play a very</a:t>
            </a:r>
            <a:r>
              <a:rPr spc="-5" dirty="0"/>
              <a:t> </a:t>
            </a:r>
            <a:r>
              <a:rPr dirty="0"/>
              <a:t>important role </a:t>
            </a:r>
            <a:r>
              <a:rPr spc="-25" dirty="0"/>
              <a:t>in </a:t>
            </a:r>
            <a:r>
              <a:rPr dirty="0"/>
              <a:t>overall</a:t>
            </a:r>
            <a:r>
              <a:rPr spc="-5" dirty="0"/>
              <a:t> </a:t>
            </a:r>
            <a:r>
              <a:rPr dirty="0"/>
              <a:t>UX</a:t>
            </a:r>
            <a:r>
              <a:rPr spc="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digital product</a:t>
            </a:r>
            <a:r>
              <a:rPr spc="-5" dirty="0"/>
              <a:t> </a:t>
            </a:r>
            <a:r>
              <a:rPr spc="-10" dirty="0"/>
              <a:t>design.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/>
          </a:p>
          <a:p>
            <a:pPr marL="1173480" marR="1295400">
              <a:lnSpc>
                <a:spcPct val="100000"/>
              </a:lnSpc>
            </a:pPr>
            <a:r>
              <a:rPr sz="2950" dirty="0">
                <a:solidFill>
                  <a:srgbClr val="004D7F"/>
                </a:solidFill>
              </a:rPr>
              <a:t>Storytelling</a:t>
            </a:r>
            <a:r>
              <a:rPr sz="2950" spc="-10" dirty="0">
                <a:solidFill>
                  <a:srgbClr val="004D7F"/>
                </a:solidFill>
              </a:rPr>
              <a:t> </a:t>
            </a:r>
            <a:r>
              <a:rPr sz="2950" dirty="0">
                <a:solidFill>
                  <a:srgbClr val="004D7F"/>
                </a:solidFill>
              </a:rPr>
              <a:t>is</a:t>
            </a:r>
            <a:r>
              <a:rPr sz="2950" spc="-5" dirty="0">
                <a:solidFill>
                  <a:srgbClr val="004D7F"/>
                </a:solidFill>
              </a:rPr>
              <a:t> </a:t>
            </a:r>
            <a:r>
              <a:rPr sz="2950" dirty="0">
                <a:solidFill>
                  <a:srgbClr val="004D7F"/>
                </a:solidFill>
              </a:rPr>
              <a:t>all about</a:t>
            </a:r>
            <a:r>
              <a:rPr sz="2950" spc="-5" dirty="0">
                <a:solidFill>
                  <a:srgbClr val="004D7F"/>
                </a:solidFill>
              </a:rPr>
              <a:t> </a:t>
            </a:r>
            <a:r>
              <a:rPr sz="2950" dirty="0">
                <a:solidFill>
                  <a:srgbClr val="004D7F"/>
                </a:solidFill>
              </a:rPr>
              <a:t>transferring</a:t>
            </a:r>
            <a:r>
              <a:rPr sz="2950" spc="5" dirty="0">
                <a:solidFill>
                  <a:srgbClr val="004D7F"/>
                </a:solidFill>
              </a:rPr>
              <a:t> </a:t>
            </a:r>
            <a:r>
              <a:rPr sz="2950" dirty="0">
                <a:solidFill>
                  <a:srgbClr val="004D7F"/>
                </a:solidFill>
              </a:rPr>
              <a:t>data</a:t>
            </a:r>
            <a:r>
              <a:rPr sz="2950" spc="-5" dirty="0">
                <a:solidFill>
                  <a:srgbClr val="004D7F"/>
                </a:solidFill>
              </a:rPr>
              <a:t> </a:t>
            </a:r>
            <a:r>
              <a:rPr sz="2950" dirty="0">
                <a:solidFill>
                  <a:srgbClr val="004D7F"/>
                </a:solidFill>
              </a:rPr>
              <a:t>to</a:t>
            </a:r>
            <a:r>
              <a:rPr sz="2950" spc="5" dirty="0">
                <a:solidFill>
                  <a:srgbClr val="004D7F"/>
                </a:solidFill>
              </a:rPr>
              <a:t> </a:t>
            </a:r>
            <a:r>
              <a:rPr sz="2950" dirty="0">
                <a:solidFill>
                  <a:srgbClr val="004D7F"/>
                </a:solidFill>
              </a:rPr>
              <a:t>the </a:t>
            </a:r>
            <a:r>
              <a:rPr sz="2950" spc="-10" dirty="0">
                <a:solidFill>
                  <a:srgbClr val="004D7F"/>
                </a:solidFill>
              </a:rPr>
              <a:t>users </a:t>
            </a:r>
            <a:r>
              <a:rPr sz="2950" dirty="0">
                <a:solidFill>
                  <a:srgbClr val="004D7F"/>
                </a:solidFill>
              </a:rPr>
              <a:t>in</a:t>
            </a:r>
            <a:r>
              <a:rPr sz="2950" spc="-10" dirty="0">
                <a:solidFill>
                  <a:srgbClr val="004D7F"/>
                </a:solidFill>
              </a:rPr>
              <a:t> </a:t>
            </a:r>
            <a:r>
              <a:rPr sz="2950" dirty="0">
                <a:solidFill>
                  <a:srgbClr val="004D7F"/>
                </a:solidFill>
              </a:rPr>
              <a:t>the</a:t>
            </a:r>
            <a:r>
              <a:rPr sz="2950" spc="5" dirty="0">
                <a:solidFill>
                  <a:srgbClr val="004D7F"/>
                </a:solidFill>
              </a:rPr>
              <a:t> </a:t>
            </a:r>
            <a:r>
              <a:rPr sz="2950" dirty="0">
                <a:solidFill>
                  <a:srgbClr val="004D7F"/>
                </a:solidFill>
              </a:rPr>
              <a:t>best</a:t>
            </a:r>
            <a:r>
              <a:rPr sz="2950" spc="-5" dirty="0">
                <a:solidFill>
                  <a:srgbClr val="004D7F"/>
                </a:solidFill>
              </a:rPr>
              <a:t> </a:t>
            </a:r>
            <a:r>
              <a:rPr sz="2950" dirty="0">
                <a:solidFill>
                  <a:srgbClr val="004D7F"/>
                </a:solidFill>
              </a:rPr>
              <a:t>possible</a:t>
            </a:r>
            <a:r>
              <a:rPr sz="2950" spc="5" dirty="0">
                <a:solidFill>
                  <a:srgbClr val="004D7F"/>
                </a:solidFill>
              </a:rPr>
              <a:t> </a:t>
            </a:r>
            <a:r>
              <a:rPr sz="2950" dirty="0">
                <a:solidFill>
                  <a:srgbClr val="004D7F"/>
                </a:solidFill>
              </a:rPr>
              <a:t>informative and</a:t>
            </a:r>
            <a:r>
              <a:rPr sz="2950" spc="5" dirty="0">
                <a:solidFill>
                  <a:srgbClr val="004D7F"/>
                </a:solidFill>
              </a:rPr>
              <a:t> </a:t>
            </a:r>
            <a:r>
              <a:rPr sz="2950" dirty="0">
                <a:solidFill>
                  <a:srgbClr val="004D7F"/>
                </a:solidFill>
              </a:rPr>
              <a:t>creative </a:t>
            </a:r>
            <a:r>
              <a:rPr sz="2950" spc="-20" dirty="0">
                <a:solidFill>
                  <a:srgbClr val="004D7F"/>
                </a:solidFill>
              </a:rPr>
              <a:t>way.</a:t>
            </a:r>
            <a:endParaRPr sz="2950"/>
          </a:p>
          <a:p>
            <a:pPr>
              <a:lnSpc>
                <a:spcPct val="100000"/>
              </a:lnSpc>
            </a:pPr>
            <a:endParaRPr sz="2900"/>
          </a:p>
          <a:p>
            <a:pPr marL="12700" marR="2731770">
              <a:lnSpc>
                <a:spcPts val="3629"/>
              </a:lnSpc>
              <a:spcBef>
                <a:spcPts val="2395"/>
              </a:spcBef>
            </a:pPr>
            <a:r>
              <a:rPr dirty="0"/>
              <a:t>Storytelling</a:t>
            </a:r>
            <a:r>
              <a:rPr spc="-5" dirty="0"/>
              <a:t> </a:t>
            </a:r>
            <a:r>
              <a:rPr dirty="0"/>
              <a:t>helps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positive</a:t>
            </a:r>
            <a:r>
              <a:rPr spc="-5" dirty="0"/>
              <a:t> </a:t>
            </a:r>
            <a:r>
              <a:rPr dirty="0"/>
              <a:t>emotions</a:t>
            </a:r>
            <a:r>
              <a:rPr spc="-5" dirty="0"/>
              <a:t> </a:t>
            </a:r>
            <a:r>
              <a:rPr spc="-25" dirty="0"/>
              <a:t>and </a:t>
            </a:r>
            <a:r>
              <a:rPr dirty="0"/>
              <a:t>relationships</a:t>
            </a:r>
            <a:r>
              <a:rPr spc="-5" dirty="0"/>
              <a:t> </a:t>
            </a:r>
            <a:r>
              <a:rPr dirty="0"/>
              <a:t>between your</a:t>
            </a:r>
            <a:r>
              <a:rPr spc="-5" dirty="0"/>
              <a:t> </a:t>
            </a:r>
            <a:r>
              <a:rPr dirty="0"/>
              <a:t>brand and </a:t>
            </a:r>
            <a:r>
              <a:rPr spc="-10" dirty="0"/>
              <a:t>users.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31268"/>
            <a:ext cx="12054840" cy="1221105"/>
          </a:xfrm>
          <a:custGeom>
            <a:avLst/>
            <a:gdLst/>
            <a:ahLst/>
            <a:cxnLst/>
            <a:rect l="l" t="t" r="r" b="b"/>
            <a:pathLst>
              <a:path w="12054840" h="1221104">
                <a:moveTo>
                  <a:pt x="0" y="0"/>
                </a:moveTo>
                <a:lnTo>
                  <a:pt x="12054578" y="0"/>
                </a:lnTo>
                <a:lnTo>
                  <a:pt x="12054578" y="1220884"/>
                </a:lnTo>
                <a:lnTo>
                  <a:pt x="0" y="1220884"/>
                </a:lnTo>
              </a:path>
            </a:pathLst>
          </a:custGeom>
          <a:ln w="20941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42860" y="7675631"/>
            <a:ext cx="11961495" cy="1221105"/>
          </a:xfrm>
          <a:custGeom>
            <a:avLst/>
            <a:gdLst/>
            <a:ahLst/>
            <a:cxnLst/>
            <a:rect l="l" t="t" r="r" b="b"/>
            <a:pathLst>
              <a:path w="11961494" h="1221104">
                <a:moveTo>
                  <a:pt x="0" y="1220884"/>
                </a:moveTo>
                <a:lnTo>
                  <a:pt x="0" y="0"/>
                </a:lnTo>
                <a:lnTo>
                  <a:pt x="11961239" y="0"/>
                </a:lnTo>
              </a:path>
              <a:path w="11961494" h="1221104">
                <a:moveTo>
                  <a:pt x="11961239" y="1220884"/>
                </a:moveTo>
                <a:lnTo>
                  <a:pt x="0" y="1220884"/>
                </a:lnTo>
              </a:path>
            </a:pathLst>
          </a:custGeom>
          <a:ln w="20941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829" y="5661817"/>
            <a:ext cx="6446520" cy="6083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190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https://medium.com/free-code-camp/how-facebook-designs-</a:t>
            </a:r>
            <a:r>
              <a:rPr sz="19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900" u="sng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microinteractions-for-feature-discovery-</a:t>
            </a:r>
            <a:r>
              <a:rPr sz="190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c79cfe998a77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944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20941" y="3301219"/>
            <a:ext cx="1138555" cy="1417955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27305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15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01</a:t>
            </a:r>
            <a:endParaRPr sz="5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1085" y="6687298"/>
            <a:ext cx="1138555" cy="1417955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27305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15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05</a:t>
            </a:r>
            <a:endParaRPr sz="5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76886" y="5651130"/>
            <a:ext cx="62191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https://en.wikipedia.org/wiki/Virtual_reality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5435" y="3301219"/>
            <a:ext cx="1138555" cy="1417955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27305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15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02</a:t>
            </a:r>
            <a:endParaRPr sz="5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287" y="4945555"/>
            <a:ext cx="1138555" cy="1417955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27305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15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03</a:t>
            </a:r>
            <a:endParaRPr sz="5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85235" y="4945556"/>
            <a:ext cx="1138555" cy="1417955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27305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15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04</a:t>
            </a:r>
            <a:endParaRPr sz="5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245" y="3491637"/>
            <a:ext cx="468693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25"/>
              </a:spcBef>
            </a:pP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Chapter</a:t>
            </a:r>
            <a:r>
              <a:rPr sz="2200" spc="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10</a:t>
            </a:r>
            <a:r>
              <a:rPr sz="2200" spc="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200" spc="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“SYSTEMS</a:t>
            </a:r>
            <a:r>
              <a:rPr sz="22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34343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40"/>
              </a:lnSpc>
            </a:pP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&amp;</a:t>
            </a:r>
            <a:r>
              <a:rPr sz="2200" spc="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DESIGN”</a:t>
            </a:r>
            <a:r>
              <a:rPr sz="2200" spc="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book</a:t>
            </a:r>
            <a:r>
              <a:rPr sz="2200" spc="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(5th</a:t>
            </a:r>
            <a:r>
              <a:rPr sz="2200" spc="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34343"/>
                </a:solidFill>
                <a:latin typeface="Arial"/>
                <a:cs typeface="Arial"/>
              </a:rPr>
              <a:t>edition)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68321" y="3608450"/>
            <a:ext cx="56838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u="sng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“Human-Computer</a:t>
            </a:r>
            <a:r>
              <a:rPr sz="2750" u="sng" spc="18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sz="2750" u="sng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Interaction”</a:t>
            </a:r>
            <a:r>
              <a:rPr sz="2750" u="sng" spc="19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sz="2750" u="sng" spc="-2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book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10752" y="6687298"/>
            <a:ext cx="1138555" cy="1417955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2413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90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06</a:t>
            </a:r>
            <a:endParaRPr sz="5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85235" y="8246515"/>
            <a:ext cx="1138555" cy="1417955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27305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15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07</a:t>
            </a:r>
            <a:endParaRPr sz="5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83909" y="8246515"/>
            <a:ext cx="1138555" cy="1417955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27305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15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08</a:t>
            </a:r>
            <a:endParaRPr sz="5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2025" y="7124286"/>
            <a:ext cx="698880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https://en.wikipedia.org/wiki/Augmented_reality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51550" y="6861371"/>
            <a:ext cx="5011420" cy="825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25"/>
              </a:spcBef>
            </a:pPr>
            <a:r>
              <a:rPr sz="260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60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w.shopif</a:t>
            </a:r>
            <a:r>
              <a:rPr sz="260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  <a:hlinkClick r:id="rId2"/>
              </a:rPr>
              <a:t>y.com/partners/</a:t>
            </a:r>
            <a:r>
              <a:rPr sz="26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600" u="sng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blog/asymmetrical-</a:t>
            </a:r>
            <a:r>
              <a:rPr sz="260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design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71116" y="8985640"/>
            <a:ext cx="6154420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0"/>
              </a:spcBef>
            </a:pPr>
            <a:r>
              <a:rPr sz="2450" u="sng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  <a:hlinkClick r:id="rId3"/>
              </a:rPr>
              <a:t>https://ww</a:t>
            </a:r>
            <a:r>
              <a:rPr sz="2450" u="sng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w</a:t>
            </a:r>
            <a:r>
              <a:rPr sz="2450" u="sng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  <a:hlinkClick r:id="rId3"/>
              </a:rPr>
              <a:t>.interaction-</a:t>
            </a:r>
            <a:r>
              <a:rPr sz="245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  <a:hlinkClick r:id="rId3"/>
              </a:rPr>
              <a:t>design.org/literature/</a:t>
            </a:r>
            <a:r>
              <a:rPr sz="245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50" u="sng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topics/human-computer-</a:t>
            </a:r>
            <a:r>
              <a:rPr sz="245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interaction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93472" y="8967590"/>
            <a:ext cx="5126990" cy="825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25"/>
              </a:spcBef>
            </a:pPr>
            <a:r>
              <a:rPr sz="2600" u="sng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https://uxdesign.cc/8-ui-ux-</a:t>
            </a:r>
            <a:r>
              <a:rPr sz="260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design-</a:t>
            </a:r>
            <a:r>
              <a:rPr sz="26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600" u="sng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trends-for-2020-</a:t>
            </a:r>
            <a:r>
              <a:rPr sz="260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68e37b0278f6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3965"/>
            <a:ext cx="9408795" cy="3851910"/>
          </a:xfrm>
          <a:custGeom>
            <a:avLst/>
            <a:gdLst/>
            <a:ahLst/>
            <a:cxnLst/>
            <a:rect l="l" t="t" r="r" b="b"/>
            <a:pathLst>
              <a:path w="9408795" h="3851910">
                <a:moveTo>
                  <a:pt x="0" y="0"/>
                </a:moveTo>
                <a:lnTo>
                  <a:pt x="9408794" y="0"/>
                </a:lnTo>
                <a:lnTo>
                  <a:pt x="9408794" y="3851306"/>
                </a:lnTo>
                <a:lnTo>
                  <a:pt x="0" y="3851306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04072" y="9614934"/>
            <a:ext cx="9400540" cy="31750"/>
          </a:xfrm>
          <a:custGeom>
            <a:avLst/>
            <a:gdLst/>
            <a:ahLst/>
            <a:cxnLst/>
            <a:rect l="l" t="t" r="r" b="b"/>
            <a:pathLst>
              <a:path w="9400540" h="31750">
                <a:moveTo>
                  <a:pt x="0" y="0"/>
                </a:moveTo>
                <a:lnTo>
                  <a:pt x="9400027" y="0"/>
                </a:lnTo>
                <a:lnTo>
                  <a:pt x="9400027" y="31412"/>
                </a:lnTo>
                <a:lnTo>
                  <a:pt x="0" y="31412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69236" y="8932953"/>
            <a:ext cx="388112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dirty="0">
                <a:solidFill>
                  <a:srgbClr val="5E5E5E"/>
                </a:solidFill>
                <a:latin typeface="Arial"/>
                <a:cs typeface="Arial"/>
              </a:rPr>
              <a:t>January</a:t>
            </a:r>
            <a:r>
              <a:rPr sz="3800" b="1" spc="-1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5E5E5E"/>
                </a:solidFill>
                <a:latin typeface="Arial"/>
                <a:cs typeface="Arial"/>
              </a:rPr>
              <a:t>29,</a:t>
            </a:r>
            <a:r>
              <a:rPr sz="3800" b="1" spc="-1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3800" b="1" spc="-20" dirty="0">
                <a:solidFill>
                  <a:srgbClr val="5E5E5E"/>
                </a:solidFill>
                <a:latin typeface="Arial"/>
                <a:cs typeface="Arial"/>
              </a:rPr>
              <a:t>2023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359606"/>
            <a:ext cx="9345930" cy="3760470"/>
          </a:xfrm>
          <a:custGeom>
            <a:avLst/>
            <a:gdLst/>
            <a:ahLst/>
            <a:cxnLst/>
            <a:rect l="l" t="t" r="r" b="b"/>
            <a:pathLst>
              <a:path w="9345930" h="3760470">
                <a:moveTo>
                  <a:pt x="9345462" y="0"/>
                </a:moveTo>
                <a:lnTo>
                  <a:pt x="0" y="0"/>
                </a:lnTo>
                <a:lnTo>
                  <a:pt x="0" y="3760021"/>
                </a:lnTo>
                <a:lnTo>
                  <a:pt x="9345462" y="3760021"/>
                </a:lnTo>
                <a:lnTo>
                  <a:pt x="934546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25065" y="3517173"/>
            <a:ext cx="4926965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900" spc="-10" dirty="0">
                <a:solidFill>
                  <a:srgbClr val="004D7F"/>
                </a:solidFill>
              </a:rPr>
              <a:t>THAN</a:t>
            </a:r>
            <a:r>
              <a:rPr sz="8900" spc="-10" dirty="0">
                <a:solidFill>
                  <a:srgbClr val="929292"/>
                </a:solidFill>
              </a:rPr>
              <a:t>KS!</a:t>
            </a:r>
            <a:endParaRPr sz="8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475470" cy="10101580"/>
          </a:xfrm>
          <a:custGeom>
            <a:avLst/>
            <a:gdLst/>
            <a:ahLst/>
            <a:cxnLst/>
            <a:rect l="l" t="t" r="r" b="b"/>
            <a:pathLst>
              <a:path w="9475470" h="10101580">
                <a:moveTo>
                  <a:pt x="0" y="10101378"/>
                </a:moveTo>
                <a:lnTo>
                  <a:pt x="9475010" y="10101378"/>
                </a:lnTo>
                <a:lnTo>
                  <a:pt x="9475010" y="0"/>
                </a:lnTo>
                <a:lnTo>
                  <a:pt x="0" y="0"/>
                </a:lnTo>
                <a:lnTo>
                  <a:pt x="0" y="10101378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6715">
              <a:lnSpc>
                <a:spcPct val="100000"/>
              </a:lnSpc>
              <a:spcBef>
                <a:spcPts val="114"/>
              </a:spcBef>
            </a:pPr>
            <a:r>
              <a:rPr sz="4600" dirty="0">
                <a:solidFill>
                  <a:srgbClr val="FFFFFF"/>
                </a:solidFill>
              </a:rPr>
              <a:t>What is </a:t>
            </a:r>
            <a:r>
              <a:rPr sz="4600" spc="-10" dirty="0">
                <a:solidFill>
                  <a:srgbClr val="FFFFFF"/>
                </a:solidFill>
              </a:rPr>
              <a:t>Human-</a:t>
            </a:r>
            <a:r>
              <a:rPr sz="4600" dirty="0">
                <a:solidFill>
                  <a:srgbClr val="FFFFFF"/>
                </a:solidFill>
              </a:rPr>
              <a:t>Com</a:t>
            </a:r>
            <a:r>
              <a:rPr sz="4600" dirty="0"/>
              <a:t>puter</a:t>
            </a:r>
            <a:r>
              <a:rPr sz="4600" spc="-5" dirty="0"/>
              <a:t> </a:t>
            </a:r>
            <a:r>
              <a:rPr sz="4600" dirty="0"/>
              <a:t>Interaction</a:t>
            </a:r>
            <a:r>
              <a:rPr sz="4600" spc="5" dirty="0"/>
              <a:t> </a:t>
            </a:r>
            <a:r>
              <a:rPr sz="4600" spc="-10" dirty="0"/>
              <a:t>(HCI)?</a:t>
            </a:r>
            <a:endParaRPr sz="46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0486" y="2907203"/>
            <a:ext cx="7526352" cy="68392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77197" y="3976725"/>
            <a:ext cx="6470015" cy="24841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HCI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multidisciplinary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focusing on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design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technology and,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particular,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interaction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humans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(the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users)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computers.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52815" y="5742004"/>
            <a:ext cx="1781810" cy="9880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3150" spc="-10" dirty="0">
                <a:solidFill>
                  <a:srgbClr val="FFFFFF"/>
                </a:solidFill>
                <a:latin typeface="Arial"/>
                <a:cs typeface="Arial"/>
              </a:rPr>
              <a:t>Computer Science</a:t>
            </a:r>
            <a:endParaRPr sz="3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01926" y="7472683"/>
            <a:ext cx="1720214" cy="1054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10"/>
              </a:spcBef>
            </a:pPr>
            <a:r>
              <a:rPr sz="3350" spc="-10" dirty="0">
                <a:solidFill>
                  <a:srgbClr val="FFFFFF"/>
                </a:solidFill>
                <a:latin typeface="Arial"/>
                <a:cs typeface="Arial"/>
              </a:rPr>
              <a:t>cognitive science</a:t>
            </a:r>
            <a:endParaRPr sz="3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43612" y="5742774"/>
            <a:ext cx="186118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24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factor engineering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64252" y="3657397"/>
            <a:ext cx="1413510" cy="992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350" spc="-25" dirty="0">
                <a:solidFill>
                  <a:srgbClr val="FFFFFF"/>
                </a:solidFill>
                <a:latin typeface="Arial"/>
                <a:cs typeface="Arial"/>
              </a:rPr>
              <a:t>HCI</a:t>
            </a:r>
            <a:endParaRPr sz="6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3061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10"/>
              </a:spcBef>
            </a:pPr>
            <a:r>
              <a:rPr sz="5600" dirty="0"/>
              <a:t>Computer</a:t>
            </a:r>
            <a:r>
              <a:rPr sz="5600" spc="-15" dirty="0"/>
              <a:t> </a:t>
            </a:r>
            <a:r>
              <a:rPr sz="5600" dirty="0"/>
              <a:t>systems</a:t>
            </a:r>
            <a:r>
              <a:rPr sz="5600" spc="-5" dirty="0"/>
              <a:t> </a:t>
            </a:r>
            <a:r>
              <a:rPr sz="5600" dirty="0"/>
              <a:t>with</a:t>
            </a:r>
            <a:r>
              <a:rPr sz="5600" spc="-5" dirty="0"/>
              <a:t> </a:t>
            </a:r>
            <a:r>
              <a:rPr sz="5600" dirty="0"/>
              <a:t>good</a:t>
            </a:r>
            <a:r>
              <a:rPr sz="5600" spc="-5" dirty="0"/>
              <a:t> </a:t>
            </a:r>
            <a:r>
              <a:rPr sz="5600" spc="-10" dirty="0"/>
              <a:t>usability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2910470" y="4130733"/>
            <a:ext cx="859155" cy="7178040"/>
          </a:xfrm>
          <a:custGeom>
            <a:avLst/>
            <a:gdLst/>
            <a:ahLst/>
            <a:cxnLst/>
            <a:rect l="l" t="t" r="r" b="b"/>
            <a:pathLst>
              <a:path w="859154" h="7178040">
                <a:moveTo>
                  <a:pt x="0" y="7177822"/>
                </a:moveTo>
                <a:lnTo>
                  <a:pt x="0" y="0"/>
                </a:lnTo>
                <a:lnTo>
                  <a:pt x="858777" y="0"/>
                </a:lnTo>
                <a:lnTo>
                  <a:pt x="858777" y="7177822"/>
                </a:lnTo>
              </a:path>
            </a:pathLst>
          </a:custGeom>
          <a:ln w="20941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2200" y="4870121"/>
            <a:ext cx="30543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1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2200" y="6040701"/>
            <a:ext cx="30543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2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2200" y="7211283"/>
            <a:ext cx="30543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Arial"/>
                <a:cs typeface="Arial"/>
              </a:rPr>
              <a:t>3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1215" y="4890137"/>
            <a:ext cx="1155319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dirty="0">
                <a:solidFill>
                  <a:srgbClr val="434343"/>
                </a:solidFill>
                <a:latin typeface="Arial"/>
                <a:cs typeface="Arial"/>
              </a:rPr>
              <a:t>Understand</a:t>
            </a:r>
            <a:r>
              <a:rPr sz="31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31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434343"/>
                </a:solidFill>
                <a:latin typeface="Arial"/>
                <a:cs typeface="Arial"/>
              </a:rPr>
              <a:t>factors</a:t>
            </a:r>
            <a:r>
              <a:rPr sz="31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434343"/>
                </a:solidFill>
                <a:latin typeface="Arial"/>
                <a:cs typeface="Arial"/>
              </a:rPr>
              <a:t>that determine</a:t>
            </a:r>
            <a:r>
              <a:rPr sz="31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434343"/>
                </a:solidFill>
                <a:latin typeface="Arial"/>
                <a:cs typeface="Arial"/>
              </a:rPr>
              <a:t>how</a:t>
            </a:r>
            <a:r>
              <a:rPr sz="31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434343"/>
                </a:solidFill>
                <a:latin typeface="Arial"/>
                <a:cs typeface="Arial"/>
              </a:rPr>
              <a:t>people</a:t>
            </a:r>
            <a:r>
              <a:rPr sz="31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434343"/>
                </a:solidFill>
                <a:latin typeface="Arial"/>
                <a:cs typeface="Arial"/>
              </a:rPr>
              <a:t>use </a:t>
            </a:r>
            <a:r>
              <a:rPr sz="3100" spc="-10" dirty="0">
                <a:solidFill>
                  <a:srgbClr val="434343"/>
                </a:solidFill>
                <a:latin typeface="Arial"/>
                <a:cs typeface="Arial"/>
              </a:rPr>
              <a:t>technology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760843"/>
            <a:ext cx="6553834" cy="1603375"/>
          </a:xfrm>
          <a:custGeom>
            <a:avLst/>
            <a:gdLst/>
            <a:ahLst/>
            <a:cxnLst/>
            <a:rect l="l" t="t" r="r" b="b"/>
            <a:pathLst>
              <a:path w="6553834" h="1603375">
                <a:moveTo>
                  <a:pt x="6553338" y="0"/>
                </a:moveTo>
                <a:lnTo>
                  <a:pt x="0" y="0"/>
                </a:lnTo>
                <a:lnTo>
                  <a:pt x="0" y="1602936"/>
                </a:lnTo>
                <a:lnTo>
                  <a:pt x="6553338" y="1602936"/>
                </a:lnTo>
                <a:lnTo>
                  <a:pt x="6553338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4357" y="3260146"/>
            <a:ext cx="539432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Developers must attempt </a:t>
            </a:r>
            <a:r>
              <a:rPr sz="3350" spc="-25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3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1215" y="6116614"/>
            <a:ext cx="11567795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50" dirty="0">
                <a:solidFill>
                  <a:srgbClr val="434343"/>
                </a:solidFill>
                <a:latin typeface="Arial"/>
                <a:cs typeface="Arial"/>
              </a:rPr>
              <a:t>Develop</a:t>
            </a:r>
            <a:r>
              <a:rPr sz="3150" spc="-1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434343"/>
                </a:solidFill>
                <a:latin typeface="Arial"/>
                <a:cs typeface="Arial"/>
              </a:rPr>
              <a:t>tools</a:t>
            </a:r>
            <a:r>
              <a:rPr sz="3150" spc="-1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3150" spc="-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434343"/>
                </a:solidFill>
                <a:latin typeface="Arial"/>
                <a:cs typeface="Arial"/>
              </a:rPr>
              <a:t>techniques</a:t>
            </a:r>
            <a:r>
              <a:rPr sz="3150" spc="-1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3150" spc="-1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434343"/>
                </a:solidFill>
                <a:latin typeface="Arial"/>
                <a:cs typeface="Arial"/>
              </a:rPr>
              <a:t>enable</a:t>
            </a:r>
            <a:r>
              <a:rPr sz="3150" spc="-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434343"/>
                </a:solidFill>
                <a:latin typeface="Arial"/>
                <a:cs typeface="Arial"/>
              </a:rPr>
              <a:t>building</a:t>
            </a:r>
            <a:r>
              <a:rPr sz="3150" spc="-1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434343"/>
                </a:solidFill>
                <a:latin typeface="Arial"/>
                <a:cs typeface="Arial"/>
              </a:rPr>
              <a:t>suitable</a:t>
            </a:r>
            <a:r>
              <a:rPr sz="3150" spc="-1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150" spc="-10" dirty="0">
                <a:solidFill>
                  <a:srgbClr val="434343"/>
                </a:solidFill>
                <a:latin typeface="Arial"/>
                <a:cs typeface="Arial"/>
              </a:rPr>
              <a:t>systems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1215" y="7228156"/>
            <a:ext cx="895985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dirty="0">
                <a:solidFill>
                  <a:srgbClr val="434343"/>
                </a:solidFill>
                <a:latin typeface="Arial"/>
                <a:cs typeface="Arial"/>
              </a:rPr>
              <a:t>Achieve</a:t>
            </a:r>
            <a:r>
              <a:rPr sz="335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50" dirty="0">
                <a:solidFill>
                  <a:srgbClr val="434343"/>
                </a:solidFill>
                <a:latin typeface="Arial"/>
                <a:cs typeface="Arial"/>
              </a:rPr>
              <a:t>efficient,</a:t>
            </a:r>
            <a:r>
              <a:rPr sz="335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50" dirty="0">
                <a:solidFill>
                  <a:srgbClr val="434343"/>
                </a:solidFill>
                <a:latin typeface="Arial"/>
                <a:cs typeface="Arial"/>
              </a:rPr>
              <a:t>effective,</a:t>
            </a:r>
            <a:r>
              <a:rPr sz="335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5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335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50" dirty="0">
                <a:solidFill>
                  <a:srgbClr val="434343"/>
                </a:solidFill>
                <a:latin typeface="Arial"/>
                <a:cs typeface="Arial"/>
              </a:rPr>
              <a:t>safe</a:t>
            </a:r>
            <a:r>
              <a:rPr sz="335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50" spc="-10" dirty="0">
                <a:solidFill>
                  <a:srgbClr val="434343"/>
                </a:solidFill>
                <a:latin typeface="Arial"/>
                <a:cs typeface="Arial"/>
              </a:rPr>
              <a:t>interaction</a:t>
            </a:r>
            <a:endParaRPr sz="3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2200" y="8573447"/>
            <a:ext cx="395859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55"/>
              </a:lnSpc>
              <a:tabLst>
                <a:tab pos="1081405" algn="l"/>
              </a:tabLst>
            </a:pPr>
            <a:r>
              <a:rPr sz="3950" spc="-50" dirty="0">
                <a:latin typeface="Arial"/>
                <a:cs typeface="Arial"/>
              </a:rPr>
              <a:t>4</a:t>
            </a:r>
            <a:r>
              <a:rPr sz="3950" dirty="0">
                <a:latin typeface="Arial"/>
                <a:cs typeface="Arial"/>
              </a:rPr>
              <a:t>	</a:t>
            </a:r>
            <a:r>
              <a:rPr sz="3350" dirty="0">
                <a:solidFill>
                  <a:srgbClr val="434343"/>
                </a:solidFill>
                <a:latin typeface="Arial"/>
                <a:cs typeface="Arial"/>
              </a:rPr>
              <a:t>Put</a:t>
            </a:r>
            <a:r>
              <a:rPr sz="33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50" dirty="0">
                <a:solidFill>
                  <a:srgbClr val="434343"/>
                </a:solidFill>
                <a:latin typeface="Arial"/>
                <a:cs typeface="Arial"/>
              </a:rPr>
              <a:t>people</a:t>
            </a:r>
            <a:r>
              <a:rPr sz="335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50" spc="-20" dirty="0">
                <a:solidFill>
                  <a:srgbClr val="434343"/>
                </a:solidFill>
                <a:latin typeface="Arial"/>
                <a:cs typeface="Arial"/>
              </a:rPr>
              <a:t>first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0437" y="2726151"/>
            <a:ext cx="16951325" cy="4759960"/>
            <a:chOff x="1580437" y="2726151"/>
            <a:chExt cx="16951325" cy="4759960"/>
          </a:xfrm>
        </p:grpSpPr>
        <p:sp>
          <p:nvSpPr>
            <p:cNvPr id="3" name="object 3"/>
            <p:cNvSpPr/>
            <p:nvPr/>
          </p:nvSpPr>
          <p:spPr>
            <a:xfrm>
              <a:off x="1590914" y="5102372"/>
              <a:ext cx="16930370" cy="2373630"/>
            </a:xfrm>
            <a:custGeom>
              <a:avLst/>
              <a:gdLst/>
              <a:ahLst/>
              <a:cxnLst/>
              <a:rect l="l" t="t" r="r" b="b"/>
              <a:pathLst>
                <a:path w="16930370" h="2373629">
                  <a:moveTo>
                    <a:pt x="0" y="0"/>
                  </a:moveTo>
                  <a:lnTo>
                    <a:pt x="16930186" y="0"/>
                  </a:lnTo>
                  <a:lnTo>
                    <a:pt x="16930186" y="2373181"/>
                  </a:lnTo>
                  <a:lnTo>
                    <a:pt x="0" y="2373181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21372" y="2726151"/>
              <a:ext cx="3261360" cy="3251835"/>
            </a:xfrm>
            <a:custGeom>
              <a:avLst/>
              <a:gdLst/>
              <a:ahLst/>
              <a:cxnLst/>
              <a:rect l="l" t="t" r="r" b="b"/>
              <a:pathLst>
                <a:path w="3261359" h="3251835">
                  <a:moveTo>
                    <a:pt x="3261349" y="0"/>
                  </a:moveTo>
                  <a:lnTo>
                    <a:pt x="0" y="0"/>
                  </a:lnTo>
                  <a:lnTo>
                    <a:pt x="0" y="3251746"/>
                  </a:lnTo>
                  <a:lnTo>
                    <a:pt x="3261349" y="3251746"/>
                  </a:lnTo>
                  <a:lnTo>
                    <a:pt x="3261349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0576" y="1260828"/>
            <a:ext cx="670814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dirty="0"/>
              <a:t>Fields</a:t>
            </a:r>
            <a:r>
              <a:rPr sz="5750" spc="5" dirty="0"/>
              <a:t> </a:t>
            </a:r>
            <a:r>
              <a:rPr sz="5750" dirty="0"/>
              <a:t>and </a:t>
            </a:r>
            <a:r>
              <a:rPr sz="5750" spc="-10" dirty="0"/>
              <a:t>Branches</a:t>
            </a:r>
            <a:endParaRPr sz="5750"/>
          </a:p>
        </p:txBody>
      </p:sp>
      <p:sp>
        <p:nvSpPr>
          <p:cNvPr id="6" name="object 6"/>
          <p:cNvSpPr txBox="1"/>
          <p:nvPr/>
        </p:nvSpPr>
        <p:spPr>
          <a:xfrm>
            <a:off x="8421372" y="2726151"/>
            <a:ext cx="3261360" cy="3251835"/>
          </a:xfrm>
          <a:prstGeom prst="rect">
            <a:avLst/>
          </a:prstGeom>
        </p:spPr>
        <p:txBody>
          <a:bodyPr vert="horz" wrap="square" lIns="0" tIns="433705" rIns="0" bIns="0" rtlCol="0">
            <a:spAutoFit/>
          </a:bodyPr>
          <a:lstStyle/>
          <a:p>
            <a:pPr marL="831850" marR="738505" indent="-85725">
              <a:lnSpc>
                <a:spcPct val="101299"/>
              </a:lnSpc>
              <a:spcBef>
                <a:spcPts val="3415"/>
              </a:spcBef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Product Design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401402" y="6498898"/>
            <a:ext cx="3261360" cy="3251835"/>
          </a:xfrm>
          <a:custGeom>
            <a:avLst/>
            <a:gdLst/>
            <a:ahLst/>
            <a:cxnLst/>
            <a:rect l="l" t="t" r="r" b="b"/>
            <a:pathLst>
              <a:path w="3261359" h="3251834">
                <a:moveTo>
                  <a:pt x="3261345" y="0"/>
                </a:moveTo>
                <a:lnTo>
                  <a:pt x="0" y="0"/>
                </a:lnTo>
                <a:lnTo>
                  <a:pt x="0" y="3251746"/>
                </a:lnTo>
                <a:lnTo>
                  <a:pt x="3261345" y="3251746"/>
                </a:lnTo>
                <a:lnTo>
                  <a:pt x="3261345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01402" y="6498898"/>
            <a:ext cx="3261360" cy="325183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Interaction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97098" y="6498898"/>
            <a:ext cx="3261360" cy="3251835"/>
          </a:xfrm>
          <a:custGeom>
            <a:avLst/>
            <a:gdLst/>
            <a:ahLst/>
            <a:cxnLst/>
            <a:rect l="l" t="t" r="r" b="b"/>
            <a:pathLst>
              <a:path w="3261359" h="3251834">
                <a:moveTo>
                  <a:pt x="3261354" y="0"/>
                </a:moveTo>
                <a:lnTo>
                  <a:pt x="0" y="0"/>
                </a:lnTo>
                <a:lnTo>
                  <a:pt x="0" y="3251746"/>
                </a:lnTo>
                <a:lnTo>
                  <a:pt x="3261354" y="3251746"/>
                </a:lnTo>
                <a:lnTo>
                  <a:pt x="3261354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97098" y="6498898"/>
            <a:ext cx="3261360" cy="32518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000" spc="-25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400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  <a:spcBef>
                <a:spcPts val="65"/>
              </a:spcBef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01348" y="4584575"/>
            <a:ext cx="9489440" cy="5100955"/>
            <a:chOff x="5501348" y="4584575"/>
            <a:chExt cx="9489440" cy="5100955"/>
          </a:xfrm>
        </p:grpSpPr>
        <p:sp>
          <p:nvSpPr>
            <p:cNvPr id="12" name="object 12"/>
            <p:cNvSpPr/>
            <p:nvPr/>
          </p:nvSpPr>
          <p:spPr>
            <a:xfrm>
              <a:off x="13514870" y="8410136"/>
              <a:ext cx="1034415" cy="581660"/>
            </a:xfrm>
            <a:custGeom>
              <a:avLst/>
              <a:gdLst/>
              <a:ahLst/>
              <a:cxnLst/>
              <a:rect l="l" t="t" r="r" b="b"/>
              <a:pathLst>
                <a:path w="1034415" h="581659">
                  <a:moveTo>
                    <a:pt x="111785" y="574014"/>
                  </a:moveTo>
                  <a:lnTo>
                    <a:pt x="111404" y="565505"/>
                  </a:lnTo>
                  <a:lnTo>
                    <a:pt x="111404" y="484568"/>
                  </a:lnTo>
                  <a:lnTo>
                    <a:pt x="111493" y="476161"/>
                  </a:lnTo>
                  <a:lnTo>
                    <a:pt x="104825" y="469379"/>
                  </a:lnTo>
                  <a:lnTo>
                    <a:pt x="87998" y="469379"/>
                  </a:lnTo>
                  <a:lnTo>
                    <a:pt x="81229" y="476161"/>
                  </a:lnTo>
                  <a:lnTo>
                    <a:pt x="81229" y="565505"/>
                  </a:lnTo>
                  <a:lnTo>
                    <a:pt x="80924" y="574014"/>
                  </a:lnTo>
                  <a:lnTo>
                    <a:pt x="87706" y="581177"/>
                  </a:lnTo>
                  <a:lnTo>
                    <a:pt x="104914" y="581177"/>
                  </a:lnTo>
                  <a:lnTo>
                    <a:pt x="111785" y="574014"/>
                  </a:lnTo>
                  <a:close/>
                </a:path>
                <a:path w="1034415" h="581659">
                  <a:moveTo>
                    <a:pt x="291642" y="146024"/>
                  </a:moveTo>
                  <a:lnTo>
                    <a:pt x="257060" y="119976"/>
                  </a:lnTo>
                  <a:lnTo>
                    <a:pt x="189534" y="108788"/>
                  </a:lnTo>
                  <a:lnTo>
                    <a:pt x="178396" y="109054"/>
                  </a:lnTo>
                  <a:lnTo>
                    <a:pt x="134899" y="114985"/>
                  </a:lnTo>
                  <a:lnTo>
                    <a:pt x="129768" y="121259"/>
                  </a:lnTo>
                  <a:lnTo>
                    <a:pt x="129819" y="146024"/>
                  </a:lnTo>
                  <a:lnTo>
                    <a:pt x="130060" y="152793"/>
                  </a:lnTo>
                  <a:lnTo>
                    <a:pt x="136728" y="159270"/>
                  </a:lnTo>
                  <a:lnTo>
                    <a:pt x="153073" y="159270"/>
                  </a:lnTo>
                  <a:lnTo>
                    <a:pt x="159740" y="152793"/>
                  </a:lnTo>
                  <a:lnTo>
                    <a:pt x="159994" y="146024"/>
                  </a:lnTo>
                  <a:lnTo>
                    <a:pt x="160032" y="141185"/>
                  </a:lnTo>
                  <a:lnTo>
                    <a:pt x="167741" y="140258"/>
                  </a:lnTo>
                  <a:lnTo>
                    <a:pt x="175183" y="139623"/>
                  </a:lnTo>
                  <a:lnTo>
                    <a:pt x="182346" y="139268"/>
                  </a:lnTo>
                  <a:lnTo>
                    <a:pt x="189242" y="139153"/>
                  </a:lnTo>
                  <a:lnTo>
                    <a:pt x="202717" y="139611"/>
                  </a:lnTo>
                  <a:lnTo>
                    <a:pt x="247865" y="148805"/>
                  </a:lnTo>
                  <a:lnTo>
                    <a:pt x="268630" y="158978"/>
                  </a:lnTo>
                  <a:lnTo>
                    <a:pt x="271526" y="159842"/>
                  </a:lnTo>
                  <a:lnTo>
                    <a:pt x="279273" y="159842"/>
                  </a:lnTo>
                  <a:lnTo>
                    <a:pt x="284111" y="157429"/>
                  </a:lnTo>
                  <a:lnTo>
                    <a:pt x="287134" y="152793"/>
                  </a:lnTo>
                  <a:lnTo>
                    <a:pt x="291642" y="146024"/>
                  </a:lnTo>
                  <a:close/>
                </a:path>
                <a:path w="1034415" h="581659">
                  <a:moveTo>
                    <a:pt x="419290" y="462038"/>
                  </a:moveTo>
                  <a:lnTo>
                    <a:pt x="407568" y="417207"/>
                  </a:lnTo>
                  <a:lnTo>
                    <a:pt x="360006" y="387096"/>
                  </a:lnTo>
                  <a:lnTo>
                    <a:pt x="300736" y="364947"/>
                  </a:lnTo>
                  <a:lnTo>
                    <a:pt x="293966" y="362343"/>
                  </a:lnTo>
                  <a:lnTo>
                    <a:pt x="289585" y="356057"/>
                  </a:lnTo>
                  <a:lnTo>
                    <a:pt x="289521" y="327812"/>
                  </a:lnTo>
                  <a:lnTo>
                    <a:pt x="289521" y="327329"/>
                  </a:lnTo>
                  <a:lnTo>
                    <a:pt x="289521" y="310019"/>
                  </a:lnTo>
                  <a:lnTo>
                    <a:pt x="292684" y="307505"/>
                  </a:lnTo>
                  <a:lnTo>
                    <a:pt x="295897" y="304507"/>
                  </a:lnTo>
                  <a:lnTo>
                    <a:pt x="298996" y="301713"/>
                  </a:lnTo>
                  <a:lnTo>
                    <a:pt x="315722" y="281952"/>
                  </a:lnTo>
                  <a:lnTo>
                    <a:pt x="327990" y="259524"/>
                  </a:lnTo>
                  <a:lnTo>
                    <a:pt x="335534" y="235102"/>
                  </a:lnTo>
                  <a:lnTo>
                    <a:pt x="338061" y="209359"/>
                  </a:lnTo>
                  <a:lnTo>
                    <a:pt x="338061" y="180632"/>
                  </a:lnTo>
                  <a:lnTo>
                    <a:pt x="342519" y="172034"/>
                  </a:lnTo>
                  <a:lnTo>
                    <a:pt x="347560" y="160032"/>
                  </a:lnTo>
                  <a:lnTo>
                    <a:pt x="351231" y="147574"/>
                  </a:lnTo>
                  <a:lnTo>
                    <a:pt x="353491" y="134785"/>
                  </a:lnTo>
                  <a:lnTo>
                    <a:pt x="354304" y="121742"/>
                  </a:lnTo>
                  <a:lnTo>
                    <a:pt x="354304" y="46418"/>
                  </a:lnTo>
                  <a:lnTo>
                    <a:pt x="354304" y="23215"/>
                  </a:lnTo>
                  <a:lnTo>
                    <a:pt x="347726" y="16344"/>
                  </a:lnTo>
                  <a:lnTo>
                    <a:pt x="323850" y="16344"/>
                  </a:lnTo>
                  <a:lnTo>
                    <a:pt x="323850" y="46418"/>
                  </a:lnTo>
                  <a:lnTo>
                    <a:pt x="323837" y="121742"/>
                  </a:lnTo>
                  <a:lnTo>
                    <a:pt x="308279" y="172326"/>
                  </a:lnTo>
                  <a:lnTo>
                    <a:pt x="307695" y="174637"/>
                  </a:lnTo>
                  <a:lnTo>
                    <a:pt x="307695" y="209359"/>
                  </a:lnTo>
                  <a:lnTo>
                    <a:pt x="305816" y="228981"/>
                  </a:lnTo>
                  <a:lnTo>
                    <a:pt x="290677" y="264744"/>
                  </a:lnTo>
                  <a:lnTo>
                    <a:pt x="263194" y="291680"/>
                  </a:lnTo>
                  <a:lnTo>
                    <a:pt x="261188" y="292735"/>
                  </a:lnTo>
                  <a:lnTo>
                    <a:pt x="261188" y="362051"/>
                  </a:lnTo>
                  <a:lnTo>
                    <a:pt x="209550" y="400824"/>
                  </a:lnTo>
                  <a:lnTo>
                    <a:pt x="191198" y="387096"/>
                  </a:lnTo>
                  <a:lnTo>
                    <a:pt x="158000" y="362242"/>
                  </a:lnTo>
                  <a:lnTo>
                    <a:pt x="159359" y="357797"/>
                  </a:lnTo>
                  <a:lnTo>
                    <a:pt x="160032" y="353339"/>
                  </a:lnTo>
                  <a:lnTo>
                    <a:pt x="160032" y="327329"/>
                  </a:lnTo>
                  <a:lnTo>
                    <a:pt x="171030" y="331571"/>
                  </a:lnTo>
                  <a:lnTo>
                    <a:pt x="182346" y="334733"/>
                  </a:lnTo>
                  <a:lnTo>
                    <a:pt x="193929" y="336804"/>
                  </a:lnTo>
                  <a:lnTo>
                    <a:pt x="205676" y="337781"/>
                  </a:lnTo>
                  <a:lnTo>
                    <a:pt x="209740" y="337781"/>
                  </a:lnTo>
                  <a:lnTo>
                    <a:pt x="222415" y="337146"/>
                  </a:lnTo>
                  <a:lnTo>
                    <a:pt x="234950" y="335267"/>
                  </a:lnTo>
                  <a:lnTo>
                    <a:pt x="247243" y="332143"/>
                  </a:lnTo>
                  <a:lnTo>
                    <a:pt x="259156" y="327812"/>
                  </a:lnTo>
                  <a:lnTo>
                    <a:pt x="259168" y="353339"/>
                  </a:lnTo>
                  <a:lnTo>
                    <a:pt x="259930" y="357797"/>
                  </a:lnTo>
                  <a:lnTo>
                    <a:pt x="261188" y="362051"/>
                  </a:lnTo>
                  <a:lnTo>
                    <a:pt x="261188" y="292735"/>
                  </a:lnTo>
                  <a:lnTo>
                    <a:pt x="246646" y="300355"/>
                  </a:lnTo>
                  <a:lnTo>
                    <a:pt x="228727" y="305689"/>
                  </a:lnTo>
                  <a:lnTo>
                    <a:pt x="209931" y="307505"/>
                  </a:lnTo>
                  <a:lnTo>
                    <a:pt x="208876" y="307505"/>
                  </a:lnTo>
                  <a:lnTo>
                    <a:pt x="207708" y="307416"/>
                  </a:lnTo>
                  <a:lnTo>
                    <a:pt x="206552" y="307416"/>
                  </a:lnTo>
                  <a:lnTo>
                    <a:pt x="139319" y="276098"/>
                  </a:lnTo>
                  <a:lnTo>
                    <a:pt x="118897" y="243674"/>
                  </a:lnTo>
                  <a:lnTo>
                    <a:pt x="111442" y="204711"/>
                  </a:lnTo>
                  <a:lnTo>
                    <a:pt x="111404" y="174637"/>
                  </a:lnTo>
                  <a:lnTo>
                    <a:pt x="110909" y="172326"/>
                  </a:lnTo>
                  <a:lnTo>
                    <a:pt x="109855" y="170192"/>
                  </a:lnTo>
                  <a:lnTo>
                    <a:pt x="103847" y="158394"/>
                  </a:lnTo>
                  <a:lnTo>
                    <a:pt x="100164" y="149593"/>
                  </a:lnTo>
                  <a:lnTo>
                    <a:pt x="97497" y="140500"/>
                  </a:lnTo>
                  <a:lnTo>
                    <a:pt x="95885" y="131165"/>
                  </a:lnTo>
                  <a:lnTo>
                    <a:pt x="95351" y="121653"/>
                  </a:lnTo>
                  <a:lnTo>
                    <a:pt x="101244" y="92405"/>
                  </a:lnTo>
                  <a:lnTo>
                    <a:pt x="117309" y="68516"/>
                  </a:lnTo>
                  <a:lnTo>
                    <a:pt x="141160" y="52374"/>
                  </a:lnTo>
                  <a:lnTo>
                    <a:pt x="170383" y="46418"/>
                  </a:lnTo>
                  <a:lnTo>
                    <a:pt x="323850" y="46418"/>
                  </a:lnTo>
                  <a:lnTo>
                    <a:pt x="323850" y="16344"/>
                  </a:lnTo>
                  <a:lnTo>
                    <a:pt x="170573" y="16344"/>
                  </a:lnTo>
                  <a:lnTo>
                    <a:pt x="129489" y="24638"/>
                  </a:lnTo>
                  <a:lnTo>
                    <a:pt x="95961" y="47256"/>
                  </a:lnTo>
                  <a:lnTo>
                    <a:pt x="73367" y="80759"/>
                  </a:lnTo>
                  <a:lnTo>
                    <a:pt x="65074" y="121742"/>
                  </a:lnTo>
                  <a:lnTo>
                    <a:pt x="65836" y="134785"/>
                  </a:lnTo>
                  <a:lnTo>
                    <a:pt x="68084" y="147574"/>
                  </a:lnTo>
                  <a:lnTo>
                    <a:pt x="71805" y="160032"/>
                  </a:lnTo>
                  <a:lnTo>
                    <a:pt x="76974" y="172034"/>
                  </a:lnTo>
                  <a:lnTo>
                    <a:pt x="81229" y="180632"/>
                  </a:lnTo>
                  <a:lnTo>
                    <a:pt x="81229" y="204711"/>
                  </a:lnTo>
                  <a:lnTo>
                    <a:pt x="84493" y="234213"/>
                  </a:lnTo>
                  <a:lnTo>
                    <a:pt x="94005" y="262013"/>
                  </a:lnTo>
                  <a:lnTo>
                    <a:pt x="109245" y="287121"/>
                  </a:lnTo>
                  <a:lnTo>
                    <a:pt x="129768" y="308571"/>
                  </a:lnTo>
                  <a:lnTo>
                    <a:pt x="129768" y="356057"/>
                  </a:lnTo>
                  <a:lnTo>
                    <a:pt x="125310" y="362432"/>
                  </a:lnTo>
                  <a:lnTo>
                    <a:pt x="41668" y="393865"/>
                  </a:lnTo>
                  <a:lnTo>
                    <a:pt x="24739" y="403415"/>
                  </a:lnTo>
                  <a:lnTo>
                    <a:pt x="11709" y="417258"/>
                  </a:lnTo>
                  <a:lnTo>
                    <a:pt x="3365" y="434263"/>
                  </a:lnTo>
                  <a:lnTo>
                    <a:pt x="3327" y="434441"/>
                  </a:lnTo>
                  <a:lnTo>
                    <a:pt x="393" y="453428"/>
                  </a:lnTo>
                  <a:lnTo>
                    <a:pt x="393" y="565505"/>
                  </a:lnTo>
                  <a:lnTo>
                    <a:pt x="0" y="574014"/>
                  </a:lnTo>
                  <a:lnTo>
                    <a:pt x="6959" y="581177"/>
                  </a:lnTo>
                  <a:lnTo>
                    <a:pt x="24079" y="581177"/>
                  </a:lnTo>
                  <a:lnTo>
                    <a:pt x="30848" y="574014"/>
                  </a:lnTo>
                  <a:lnTo>
                    <a:pt x="30556" y="565505"/>
                  </a:lnTo>
                  <a:lnTo>
                    <a:pt x="30556" y="453428"/>
                  </a:lnTo>
                  <a:lnTo>
                    <a:pt x="133350" y="391731"/>
                  </a:lnTo>
                  <a:lnTo>
                    <a:pt x="137210" y="389699"/>
                  </a:lnTo>
                  <a:lnTo>
                    <a:pt x="140703" y="387096"/>
                  </a:lnTo>
                  <a:lnTo>
                    <a:pt x="194462" y="427418"/>
                  </a:lnTo>
                  <a:lnTo>
                    <a:pt x="194462" y="565505"/>
                  </a:lnTo>
                  <a:lnTo>
                    <a:pt x="194271" y="574014"/>
                  </a:lnTo>
                  <a:lnTo>
                    <a:pt x="201129" y="581177"/>
                  </a:lnTo>
                  <a:lnTo>
                    <a:pt x="218147" y="581177"/>
                  </a:lnTo>
                  <a:lnTo>
                    <a:pt x="225120" y="574014"/>
                  </a:lnTo>
                  <a:lnTo>
                    <a:pt x="224815" y="565505"/>
                  </a:lnTo>
                  <a:lnTo>
                    <a:pt x="224815" y="427418"/>
                  </a:lnTo>
                  <a:lnTo>
                    <a:pt x="260273" y="400824"/>
                  </a:lnTo>
                  <a:lnTo>
                    <a:pt x="278587" y="387096"/>
                  </a:lnTo>
                  <a:lnTo>
                    <a:pt x="282079" y="389699"/>
                  </a:lnTo>
                  <a:lnTo>
                    <a:pt x="286029" y="391731"/>
                  </a:lnTo>
                  <a:lnTo>
                    <a:pt x="290004" y="393280"/>
                  </a:lnTo>
                  <a:lnTo>
                    <a:pt x="366979" y="422198"/>
                  </a:lnTo>
                  <a:lnTo>
                    <a:pt x="375856" y="427202"/>
                  </a:lnTo>
                  <a:lnTo>
                    <a:pt x="382676" y="434441"/>
                  </a:lnTo>
                  <a:lnTo>
                    <a:pt x="387083" y="443369"/>
                  </a:lnTo>
                  <a:lnTo>
                    <a:pt x="388734" y="453428"/>
                  </a:lnTo>
                  <a:lnTo>
                    <a:pt x="388442" y="462038"/>
                  </a:lnTo>
                  <a:lnTo>
                    <a:pt x="395211" y="469099"/>
                  </a:lnTo>
                  <a:lnTo>
                    <a:pt x="412432" y="469099"/>
                  </a:lnTo>
                  <a:lnTo>
                    <a:pt x="419290" y="462038"/>
                  </a:lnTo>
                  <a:close/>
                </a:path>
                <a:path w="1034415" h="581659">
                  <a:moveTo>
                    <a:pt x="532307" y="552043"/>
                  </a:moveTo>
                  <a:lnTo>
                    <a:pt x="531368" y="543585"/>
                  </a:lnTo>
                  <a:lnTo>
                    <a:pt x="526084" y="536892"/>
                  </a:lnTo>
                  <a:lnTo>
                    <a:pt x="517347" y="534174"/>
                  </a:lnTo>
                  <a:lnTo>
                    <a:pt x="508736" y="534174"/>
                  </a:lnTo>
                  <a:lnTo>
                    <a:pt x="502069" y="541045"/>
                  </a:lnTo>
                  <a:lnTo>
                    <a:pt x="502069" y="558444"/>
                  </a:lnTo>
                  <a:lnTo>
                    <a:pt x="509511" y="564540"/>
                  </a:lnTo>
                  <a:lnTo>
                    <a:pt x="521119" y="564540"/>
                  </a:lnTo>
                  <a:lnTo>
                    <a:pt x="524891" y="563092"/>
                  </a:lnTo>
                  <a:lnTo>
                    <a:pt x="527989" y="560095"/>
                  </a:lnTo>
                  <a:lnTo>
                    <a:pt x="532307" y="552043"/>
                  </a:lnTo>
                  <a:close/>
                </a:path>
                <a:path w="1034415" h="581659">
                  <a:moveTo>
                    <a:pt x="969327" y="492493"/>
                  </a:moveTo>
                  <a:lnTo>
                    <a:pt x="962647" y="485635"/>
                  </a:lnTo>
                  <a:lnTo>
                    <a:pt x="945629" y="485635"/>
                  </a:lnTo>
                  <a:lnTo>
                    <a:pt x="938961" y="492493"/>
                  </a:lnTo>
                  <a:lnTo>
                    <a:pt x="938961" y="573925"/>
                  </a:lnTo>
                  <a:lnTo>
                    <a:pt x="945730" y="580682"/>
                  </a:lnTo>
                  <a:lnTo>
                    <a:pt x="962558" y="580682"/>
                  </a:lnTo>
                  <a:lnTo>
                    <a:pt x="969327" y="573925"/>
                  </a:lnTo>
                  <a:lnTo>
                    <a:pt x="969327" y="492493"/>
                  </a:lnTo>
                  <a:close/>
                </a:path>
                <a:path w="1034415" h="581659">
                  <a:moveTo>
                    <a:pt x="1034402" y="574014"/>
                  </a:moveTo>
                  <a:lnTo>
                    <a:pt x="1034008" y="565505"/>
                  </a:lnTo>
                  <a:lnTo>
                    <a:pt x="1033995" y="466001"/>
                  </a:lnTo>
                  <a:lnTo>
                    <a:pt x="1031595" y="448487"/>
                  </a:lnTo>
                  <a:lnTo>
                    <a:pt x="1003592" y="412242"/>
                  </a:lnTo>
                  <a:lnTo>
                    <a:pt x="938377" y="378879"/>
                  </a:lnTo>
                  <a:lnTo>
                    <a:pt x="965898" y="369709"/>
                  </a:lnTo>
                  <a:lnTo>
                    <a:pt x="987996" y="360210"/>
                  </a:lnTo>
                  <a:lnTo>
                    <a:pt x="996175" y="355854"/>
                  </a:lnTo>
                  <a:lnTo>
                    <a:pt x="1004887" y="351218"/>
                  </a:lnTo>
                  <a:lnTo>
                    <a:pt x="1016812" y="343573"/>
                  </a:lnTo>
                  <a:lnTo>
                    <a:pt x="1024445" y="336105"/>
                  </a:lnTo>
                  <a:lnTo>
                    <a:pt x="1029017" y="326771"/>
                  </a:lnTo>
                  <a:lnTo>
                    <a:pt x="1030249" y="316420"/>
                  </a:lnTo>
                  <a:lnTo>
                    <a:pt x="1027823" y="305968"/>
                  </a:lnTo>
                  <a:lnTo>
                    <a:pt x="1018692" y="279844"/>
                  </a:lnTo>
                  <a:lnTo>
                    <a:pt x="1010285" y="245872"/>
                  </a:lnTo>
                  <a:lnTo>
                    <a:pt x="1004062" y="206057"/>
                  </a:lnTo>
                  <a:lnTo>
                    <a:pt x="1001522" y="162356"/>
                  </a:lnTo>
                  <a:lnTo>
                    <a:pt x="999871" y="151676"/>
                  </a:lnTo>
                  <a:lnTo>
                    <a:pt x="999871" y="317665"/>
                  </a:lnTo>
                  <a:lnTo>
                    <a:pt x="999871" y="318630"/>
                  </a:lnTo>
                  <a:lnTo>
                    <a:pt x="999490" y="318731"/>
                  </a:lnTo>
                  <a:lnTo>
                    <a:pt x="986180" y="327050"/>
                  </a:lnTo>
                  <a:lnTo>
                    <a:pt x="966343" y="336892"/>
                  </a:lnTo>
                  <a:lnTo>
                    <a:pt x="939495" y="346938"/>
                  </a:lnTo>
                  <a:lnTo>
                    <a:pt x="910336" y="354507"/>
                  </a:lnTo>
                  <a:lnTo>
                    <a:pt x="910336" y="398500"/>
                  </a:lnTo>
                  <a:lnTo>
                    <a:pt x="897191" y="414578"/>
                  </a:lnTo>
                  <a:lnTo>
                    <a:pt x="880694" y="426656"/>
                  </a:lnTo>
                  <a:lnTo>
                    <a:pt x="861733" y="434251"/>
                  </a:lnTo>
                  <a:lnTo>
                    <a:pt x="841184" y="436892"/>
                  </a:lnTo>
                  <a:lnTo>
                    <a:pt x="840803" y="436892"/>
                  </a:lnTo>
                  <a:lnTo>
                    <a:pt x="801154" y="426694"/>
                  </a:lnTo>
                  <a:lnTo>
                    <a:pt x="771385" y="398500"/>
                  </a:lnTo>
                  <a:lnTo>
                    <a:pt x="781138" y="393674"/>
                  </a:lnTo>
                  <a:lnTo>
                    <a:pt x="792060" y="386181"/>
                  </a:lnTo>
                  <a:lnTo>
                    <a:pt x="807427" y="351218"/>
                  </a:lnTo>
                  <a:lnTo>
                    <a:pt x="807440" y="333324"/>
                  </a:lnTo>
                  <a:lnTo>
                    <a:pt x="815695" y="335229"/>
                  </a:lnTo>
                  <a:lnTo>
                    <a:pt x="824026" y="336588"/>
                  </a:lnTo>
                  <a:lnTo>
                    <a:pt x="832434" y="337413"/>
                  </a:lnTo>
                  <a:lnTo>
                    <a:pt x="840905" y="337680"/>
                  </a:lnTo>
                  <a:lnTo>
                    <a:pt x="849312" y="337413"/>
                  </a:lnTo>
                  <a:lnTo>
                    <a:pt x="857694" y="336588"/>
                  </a:lnTo>
                  <a:lnTo>
                    <a:pt x="866025" y="335229"/>
                  </a:lnTo>
                  <a:lnTo>
                    <a:pt x="874268" y="333324"/>
                  </a:lnTo>
                  <a:lnTo>
                    <a:pt x="874280" y="351218"/>
                  </a:lnTo>
                  <a:lnTo>
                    <a:pt x="889647" y="386181"/>
                  </a:lnTo>
                  <a:lnTo>
                    <a:pt x="910336" y="398500"/>
                  </a:lnTo>
                  <a:lnTo>
                    <a:pt x="910336" y="354507"/>
                  </a:lnTo>
                  <a:lnTo>
                    <a:pt x="905116" y="355854"/>
                  </a:lnTo>
                  <a:lnTo>
                    <a:pt x="904722" y="354317"/>
                  </a:lnTo>
                  <a:lnTo>
                    <a:pt x="904532" y="352666"/>
                  </a:lnTo>
                  <a:lnTo>
                    <a:pt x="904532" y="333324"/>
                  </a:lnTo>
                  <a:lnTo>
                    <a:pt x="904532" y="320852"/>
                  </a:lnTo>
                  <a:lnTo>
                    <a:pt x="918845" y="311302"/>
                  </a:lnTo>
                  <a:lnTo>
                    <a:pt x="923175" y="307505"/>
                  </a:lnTo>
                  <a:lnTo>
                    <a:pt x="931760" y="300012"/>
                  </a:lnTo>
                  <a:lnTo>
                    <a:pt x="943076" y="287134"/>
                  </a:lnTo>
                  <a:lnTo>
                    <a:pt x="952588" y="272796"/>
                  </a:lnTo>
                  <a:lnTo>
                    <a:pt x="963104" y="243014"/>
                  </a:lnTo>
                  <a:lnTo>
                    <a:pt x="963282" y="212242"/>
                  </a:lnTo>
                  <a:lnTo>
                    <a:pt x="953516" y="183057"/>
                  </a:lnTo>
                  <a:lnTo>
                    <a:pt x="915733" y="143700"/>
                  </a:lnTo>
                  <a:lnTo>
                    <a:pt x="851827" y="117462"/>
                  </a:lnTo>
                  <a:lnTo>
                    <a:pt x="808507" y="113334"/>
                  </a:lnTo>
                  <a:lnTo>
                    <a:pt x="804443" y="113334"/>
                  </a:lnTo>
                  <a:lnTo>
                    <a:pt x="800582" y="114884"/>
                  </a:lnTo>
                  <a:lnTo>
                    <a:pt x="765378" y="150177"/>
                  </a:lnTo>
                  <a:lnTo>
                    <a:pt x="759866" y="155981"/>
                  </a:lnTo>
                  <a:lnTo>
                    <a:pt x="759968" y="165354"/>
                  </a:lnTo>
                  <a:lnTo>
                    <a:pt x="814603" y="143700"/>
                  </a:lnTo>
                  <a:lnTo>
                    <a:pt x="843635" y="146659"/>
                  </a:lnTo>
                  <a:lnTo>
                    <a:pt x="893356" y="165036"/>
                  </a:lnTo>
                  <a:lnTo>
                    <a:pt x="926947" y="197256"/>
                  </a:lnTo>
                  <a:lnTo>
                    <a:pt x="933513" y="216941"/>
                  </a:lnTo>
                  <a:lnTo>
                    <a:pt x="933386" y="237693"/>
                  </a:lnTo>
                  <a:lnTo>
                    <a:pt x="910348" y="278790"/>
                  </a:lnTo>
                  <a:lnTo>
                    <a:pt x="866317" y="304152"/>
                  </a:lnTo>
                  <a:lnTo>
                    <a:pt x="840803" y="307505"/>
                  </a:lnTo>
                  <a:lnTo>
                    <a:pt x="832485" y="307505"/>
                  </a:lnTo>
                  <a:lnTo>
                    <a:pt x="786193" y="290982"/>
                  </a:lnTo>
                  <a:lnTo>
                    <a:pt x="748068" y="241414"/>
                  </a:lnTo>
                  <a:lnTo>
                    <a:pt x="742759" y="209423"/>
                  </a:lnTo>
                  <a:lnTo>
                    <a:pt x="743051" y="200748"/>
                  </a:lnTo>
                  <a:lnTo>
                    <a:pt x="736180" y="193789"/>
                  </a:lnTo>
                  <a:lnTo>
                    <a:pt x="718959" y="193789"/>
                  </a:lnTo>
                  <a:lnTo>
                    <a:pt x="712203" y="200748"/>
                  </a:lnTo>
                  <a:lnTo>
                    <a:pt x="716965" y="243014"/>
                  </a:lnTo>
                  <a:lnTo>
                    <a:pt x="750176" y="300253"/>
                  </a:lnTo>
                  <a:lnTo>
                    <a:pt x="777176" y="320852"/>
                  </a:lnTo>
                  <a:lnTo>
                    <a:pt x="777176" y="352666"/>
                  </a:lnTo>
                  <a:lnTo>
                    <a:pt x="776884" y="354317"/>
                  </a:lnTo>
                  <a:lnTo>
                    <a:pt x="776503" y="355854"/>
                  </a:lnTo>
                  <a:lnTo>
                    <a:pt x="742086" y="346925"/>
                  </a:lnTo>
                  <a:lnTo>
                    <a:pt x="715162" y="336854"/>
                  </a:lnTo>
                  <a:lnTo>
                    <a:pt x="695337" y="326999"/>
                  </a:lnTo>
                  <a:lnTo>
                    <a:pt x="682129" y="318731"/>
                  </a:lnTo>
                  <a:lnTo>
                    <a:pt x="681736" y="318630"/>
                  </a:lnTo>
                  <a:lnTo>
                    <a:pt x="681443" y="318046"/>
                  </a:lnTo>
                  <a:lnTo>
                    <a:pt x="681736" y="317665"/>
                  </a:lnTo>
                  <a:lnTo>
                    <a:pt x="691654" y="289179"/>
                  </a:lnTo>
                  <a:lnTo>
                    <a:pt x="700786" y="252361"/>
                  </a:lnTo>
                  <a:lnTo>
                    <a:pt x="707517" y="209359"/>
                  </a:lnTo>
                  <a:lnTo>
                    <a:pt x="710260" y="162560"/>
                  </a:lnTo>
                  <a:lnTo>
                    <a:pt x="719620" y="114198"/>
                  </a:lnTo>
                  <a:lnTo>
                    <a:pt x="744753" y="73545"/>
                  </a:lnTo>
                  <a:lnTo>
                    <a:pt x="782193" y="44488"/>
                  </a:lnTo>
                  <a:lnTo>
                    <a:pt x="828421" y="30949"/>
                  </a:lnTo>
                  <a:lnTo>
                    <a:pt x="836650" y="30365"/>
                  </a:lnTo>
                  <a:lnTo>
                    <a:pt x="844969" y="30365"/>
                  </a:lnTo>
                  <a:lnTo>
                    <a:pt x="899426" y="44488"/>
                  </a:lnTo>
                  <a:lnTo>
                    <a:pt x="936891" y="73545"/>
                  </a:lnTo>
                  <a:lnTo>
                    <a:pt x="962037" y="114198"/>
                  </a:lnTo>
                  <a:lnTo>
                    <a:pt x="971346" y="162560"/>
                  </a:lnTo>
                  <a:lnTo>
                    <a:pt x="974102" y="209423"/>
                  </a:lnTo>
                  <a:lnTo>
                    <a:pt x="980833" y="252361"/>
                  </a:lnTo>
                  <a:lnTo>
                    <a:pt x="989952" y="289179"/>
                  </a:lnTo>
                  <a:lnTo>
                    <a:pt x="999871" y="317665"/>
                  </a:lnTo>
                  <a:lnTo>
                    <a:pt x="999871" y="151676"/>
                  </a:lnTo>
                  <a:lnTo>
                    <a:pt x="994105" y="114325"/>
                  </a:lnTo>
                  <a:lnTo>
                    <a:pt x="973607" y="71666"/>
                  </a:lnTo>
                  <a:lnTo>
                    <a:pt x="942251" y="36855"/>
                  </a:lnTo>
                  <a:lnTo>
                    <a:pt x="931659" y="30365"/>
                  </a:lnTo>
                  <a:lnTo>
                    <a:pt x="902296" y="12369"/>
                  </a:lnTo>
                  <a:lnTo>
                    <a:pt x="855980" y="673"/>
                  </a:lnTo>
                  <a:lnTo>
                    <a:pt x="850963" y="292"/>
                  </a:lnTo>
                  <a:lnTo>
                    <a:pt x="845832" y="0"/>
                  </a:lnTo>
                  <a:lnTo>
                    <a:pt x="835774" y="0"/>
                  </a:lnTo>
                  <a:lnTo>
                    <a:pt x="779335" y="12369"/>
                  </a:lnTo>
                  <a:lnTo>
                    <a:pt x="739368" y="36855"/>
                  </a:lnTo>
                  <a:lnTo>
                    <a:pt x="708012" y="71666"/>
                  </a:lnTo>
                  <a:lnTo>
                    <a:pt x="687476" y="114325"/>
                  </a:lnTo>
                  <a:lnTo>
                    <a:pt x="679996" y="162356"/>
                  </a:lnTo>
                  <a:lnTo>
                    <a:pt x="677494" y="206057"/>
                  </a:lnTo>
                  <a:lnTo>
                    <a:pt x="671271" y="245872"/>
                  </a:lnTo>
                  <a:lnTo>
                    <a:pt x="662838" y="279844"/>
                  </a:lnTo>
                  <a:lnTo>
                    <a:pt x="653681" y="305968"/>
                  </a:lnTo>
                  <a:lnTo>
                    <a:pt x="651408" y="316420"/>
                  </a:lnTo>
                  <a:lnTo>
                    <a:pt x="676681" y="351218"/>
                  </a:lnTo>
                  <a:lnTo>
                    <a:pt x="715657" y="369709"/>
                  </a:lnTo>
                  <a:lnTo>
                    <a:pt x="743140" y="378879"/>
                  </a:lnTo>
                  <a:lnTo>
                    <a:pt x="682891" y="408952"/>
                  </a:lnTo>
                  <a:lnTo>
                    <a:pt x="655307" y="435724"/>
                  </a:lnTo>
                  <a:lnTo>
                    <a:pt x="647890" y="455853"/>
                  </a:lnTo>
                  <a:lnTo>
                    <a:pt x="652437" y="464261"/>
                  </a:lnTo>
                  <a:lnTo>
                    <a:pt x="660463" y="466585"/>
                  </a:lnTo>
                  <a:lnTo>
                    <a:pt x="661911" y="467156"/>
                  </a:lnTo>
                  <a:lnTo>
                    <a:pt x="663359" y="467258"/>
                  </a:lnTo>
                  <a:lnTo>
                    <a:pt x="671576" y="467258"/>
                  </a:lnTo>
                  <a:lnTo>
                    <a:pt x="677379" y="462813"/>
                  </a:lnTo>
                  <a:lnTo>
                    <a:pt x="679411" y="456425"/>
                  </a:lnTo>
                  <a:lnTo>
                    <a:pt x="682015" y="450113"/>
                  </a:lnTo>
                  <a:lnTo>
                    <a:pt x="685812" y="444487"/>
                  </a:lnTo>
                  <a:lnTo>
                    <a:pt x="690664" y="439724"/>
                  </a:lnTo>
                  <a:lnTo>
                    <a:pt x="696429" y="436029"/>
                  </a:lnTo>
                  <a:lnTo>
                    <a:pt x="744207" y="412242"/>
                  </a:lnTo>
                  <a:lnTo>
                    <a:pt x="762266" y="435190"/>
                  </a:lnTo>
                  <a:lnTo>
                    <a:pt x="785253" y="452513"/>
                  </a:lnTo>
                  <a:lnTo>
                    <a:pt x="811872" y="463448"/>
                  </a:lnTo>
                  <a:lnTo>
                    <a:pt x="840803" y="467258"/>
                  </a:lnTo>
                  <a:lnTo>
                    <a:pt x="869797" y="463448"/>
                  </a:lnTo>
                  <a:lnTo>
                    <a:pt x="896442" y="452513"/>
                  </a:lnTo>
                  <a:lnTo>
                    <a:pt x="917194" y="436892"/>
                  </a:lnTo>
                  <a:lnTo>
                    <a:pt x="919454" y="435190"/>
                  </a:lnTo>
                  <a:lnTo>
                    <a:pt x="937514" y="412242"/>
                  </a:lnTo>
                  <a:lnTo>
                    <a:pt x="985278" y="436029"/>
                  </a:lnTo>
                  <a:lnTo>
                    <a:pt x="992936" y="441337"/>
                  </a:lnTo>
                  <a:lnTo>
                    <a:pt x="998753" y="448398"/>
                  </a:lnTo>
                  <a:lnTo>
                    <a:pt x="1002449" y="456780"/>
                  </a:lnTo>
                  <a:lnTo>
                    <a:pt x="1003744" y="466001"/>
                  </a:lnTo>
                  <a:lnTo>
                    <a:pt x="1003744" y="565505"/>
                  </a:lnTo>
                  <a:lnTo>
                    <a:pt x="1003554" y="574014"/>
                  </a:lnTo>
                  <a:lnTo>
                    <a:pt x="1010323" y="581177"/>
                  </a:lnTo>
                  <a:lnTo>
                    <a:pt x="1027430" y="581177"/>
                  </a:lnTo>
                  <a:lnTo>
                    <a:pt x="1034402" y="57401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2021" y="8895665"/>
              <a:ext cx="207831" cy="1273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4125" y="8895665"/>
              <a:ext cx="208778" cy="12735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094480" y="8151110"/>
              <a:ext cx="1875789" cy="1513840"/>
            </a:xfrm>
            <a:custGeom>
              <a:avLst/>
              <a:gdLst/>
              <a:ahLst/>
              <a:cxnLst/>
              <a:rect l="l" t="t" r="r" b="b"/>
              <a:pathLst>
                <a:path w="1875790" h="1513840">
                  <a:moveTo>
                    <a:pt x="40296" y="0"/>
                  </a:moveTo>
                  <a:lnTo>
                    <a:pt x="24702" y="3197"/>
                  </a:lnTo>
                  <a:lnTo>
                    <a:pt x="11883" y="11883"/>
                  </a:lnTo>
                  <a:lnTo>
                    <a:pt x="3197" y="24702"/>
                  </a:lnTo>
                  <a:lnTo>
                    <a:pt x="0" y="40296"/>
                  </a:lnTo>
                  <a:lnTo>
                    <a:pt x="0" y="1245388"/>
                  </a:lnTo>
                  <a:lnTo>
                    <a:pt x="3197" y="1261005"/>
                  </a:lnTo>
                  <a:lnTo>
                    <a:pt x="11883" y="1273874"/>
                  </a:lnTo>
                  <a:lnTo>
                    <a:pt x="24702" y="1282611"/>
                  </a:lnTo>
                  <a:lnTo>
                    <a:pt x="40296" y="1285831"/>
                  </a:lnTo>
                  <a:lnTo>
                    <a:pt x="794358" y="1285831"/>
                  </a:lnTo>
                  <a:lnTo>
                    <a:pt x="791574" y="1296967"/>
                  </a:lnTo>
                  <a:lnTo>
                    <a:pt x="760069" y="1454638"/>
                  </a:lnTo>
                  <a:lnTo>
                    <a:pt x="667753" y="1454638"/>
                  </a:lnTo>
                  <a:lnTo>
                    <a:pt x="667753" y="1513251"/>
                  </a:lnTo>
                  <a:lnTo>
                    <a:pt x="910559" y="1513251"/>
                  </a:lnTo>
                  <a:lnTo>
                    <a:pt x="964483" y="1513251"/>
                  </a:lnTo>
                  <a:lnTo>
                    <a:pt x="1207436" y="1513251"/>
                  </a:lnTo>
                  <a:lnTo>
                    <a:pt x="1207436" y="1454638"/>
                  </a:lnTo>
                  <a:lnTo>
                    <a:pt x="1115119" y="1454638"/>
                  </a:lnTo>
                  <a:lnTo>
                    <a:pt x="1083615" y="1296967"/>
                  </a:lnTo>
                  <a:lnTo>
                    <a:pt x="1081270" y="1285831"/>
                  </a:lnTo>
                  <a:lnTo>
                    <a:pt x="1834892" y="1285831"/>
                  </a:lnTo>
                  <a:lnTo>
                    <a:pt x="1850486" y="1282610"/>
                  </a:lnTo>
                  <a:lnTo>
                    <a:pt x="1863305" y="1273873"/>
                  </a:lnTo>
                  <a:lnTo>
                    <a:pt x="1871991" y="1261004"/>
                  </a:lnTo>
                  <a:lnTo>
                    <a:pt x="1875188" y="1245388"/>
                  </a:lnTo>
                  <a:lnTo>
                    <a:pt x="1875188" y="40296"/>
                  </a:lnTo>
                  <a:lnTo>
                    <a:pt x="1872258" y="24702"/>
                  </a:lnTo>
                  <a:lnTo>
                    <a:pt x="1863700" y="11883"/>
                  </a:lnTo>
                  <a:lnTo>
                    <a:pt x="1850922" y="3197"/>
                  </a:lnTo>
                  <a:lnTo>
                    <a:pt x="1835331" y="0"/>
                  </a:lnTo>
                  <a:lnTo>
                    <a:pt x="40296" y="0"/>
                  </a:lnTo>
                  <a:close/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93476" y="8168121"/>
              <a:ext cx="77638" cy="7763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202329" y="8272587"/>
              <a:ext cx="1660525" cy="946150"/>
            </a:xfrm>
            <a:custGeom>
              <a:avLst/>
              <a:gdLst/>
              <a:ahLst/>
              <a:cxnLst/>
              <a:rect l="l" t="t" r="r" b="b"/>
              <a:pathLst>
                <a:path w="1660525" h="946150">
                  <a:moveTo>
                    <a:pt x="0" y="0"/>
                  </a:moveTo>
                  <a:lnTo>
                    <a:pt x="1659931" y="0"/>
                  </a:lnTo>
                  <a:lnTo>
                    <a:pt x="1659931" y="945726"/>
                  </a:lnTo>
                  <a:lnTo>
                    <a:pt x="0" y="945726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49022" y="4600281"/>
              <a:ext cx="606425" cy="1259840"/>
            </a:xfrm>
            <a:custGeom>
              <a:avLst/>
              <a:gdLst/>
              <a:ahLst/>
              <a:cxnLst/>
              <a:rect l="l" t="t" r="r" b="b"/>
              <a:pathLst>
                <a:path w="606425" h="1259839">
                  <a:moveTo>
                    <a:pt x="275676" y="0"/>
                  </a:moveTo>
                  <a:lnTo>
                    <a:pt x="275676" y="242815"/>
                  </a:lnTo>
                  <a:lnTo>
                    <a:pt x="162139" y="242815"/>
                  </a:lnTo>
                  <a:lnTo>
                    <a:pt x="162139" y="309717"/>
                  </a:lnTo>
                  <a:lnTo>
                    <a:pt x="194803" y="309717"/>
                  </a:lnTo>
                  <a:lnTo>
                    <a:pt x="126031" y="711032"/>
                  </a:lnTo>
                  <a:lnTo>
                    <a:pt x="0" y="711032"/>
                  </a:lnTo>
                  <a:lnTo>
                    <a:pt x="0" y="744483"/>
                  </a:lnTo>
                  <a:lnTo>
                    <a:pt x="86874" y="744483"/>
                  </a:lnTo>
                  <a:lnTo>
                    <a:pt x="86874" y="778033"/>
                  </a:lnTo>
                  <a:lnTo>
                    <a:pt x="114520" y="778033"/>
                  </a:lnTo>
                  <a:lnTo>
                    <a:pt x="32073" y="1259335"/>
                  </a:lnTo>
                  <a:lnTo>
                    <a:pt x="87661" y="1259335"/>
                  </a:lnTo>
                  <a:lnTo>
                    <a:pt x="170305" y="778033"/>
                  </a:lnTo>
                  <a:lnTo>
                    <a:pt x="275676" y="778033"/>
                  </a:lnTo>
                  <a:lnTo>
                    <a:pt x="275676" y="1001073"/>
                  </a:lnTo>
                  <a:lnTo>
                    <a:pt x="330378" y="1001073"/>
                  </a:lnTo>
                  <a:lnTo>
                    <a:pt x="330378" y="778033"/>
                  </a:lnTo>
                  <a:lnTo>
                    <a:pt x="435749" y="778033"/>
                  </a:lnTo>
                  <a:lnTo>
                    <a:pt x="518393" y="1259335"/>
                  </a:lnTo>
                  <a:lnTo>
                    <a:pt x="573981" y="1259335"/>
                  </a:lnTo>
                  <a:lnTo>
                    <a:pt x="491534" y="778033"/>
                  </a:lnTo>
                  <a:lnTo>
                    <a:pt x="519180" y="778033"/>
                  </a:lnTo>
                  <a:lnTo>
                    <a:pt x="519180" y="744483"/>
                  </a:lnTo>
                  <a:lnTo>
                    <a:pt x="606055" y="744483"/>
                  </a:lnTo>
                  <a:lnTo>
                    <a:pt x="606055" y="711032"/>
                  </a:lnTo>
                  <a:lnTo>
                    <a:pt x="480023" y="711032"/>
                  </a:lnTo>
                  <a:lnTo>
                    <a:pt x="411251" y="309717"/>
                  </a:lnTo>
                  <a:lnTo>
                    <a:pt x="443915" y="309717"/>
                  </a:lnTo>
                  <a:lnTo>
                    <a:pt x="443915" y="242815"/>
                  </a:lnTo>
                  <a:lnTo>
                    <a:pt x="330378" y="242815"/>
                  </a:lnTo>
                  <a:lnTo>
                    <a:pt x="330378" y="0"/>
                  </a:lnTo>
                  <a:lnTo>
                    <a:pt x="275676" y="0"/>
                  </a:lnTo>
                  <a:close/>
                </a:path>
                <a:path w="606425" h="1259839">
                  <a:moveTo>
                    <a:pt x="250588" y="309717"/>
                  </a:moveTo>
                  <a:lnTo>
                    <a:pt x="275676" y="309717"/>
                  </a:lnTo>
                  <a:lnTo>
                    <a:pt x="275676" y="711032"/>
                  </a:lnTo>
                  <a:lnTo>
                    <a:pt x="181718" y="711032"/>
                  </a:lnTo>
                  <a:lnTo>
                    <a:pt x="250588" y="309717"/>
                  </a:lnTo>
                  <a:close/>
                </a:path>
                <a:path w="606425" h="1259839">
                  <a:moveTo>
                    <a:pt x="330378" y="309717"/>
                  </a:moveTo>
                  <a:lnTo>
                    <a:pt x="355467" y="309717"/>
                  </a:lnTo>
                  <a:lnTo>
                    <a:pt x="424337" y="711032"/>
                  </a:lnTo>
                  <a:lnTo>
                    <a:pt x="330378" y="711032"/>
                  </a:lnTo>
                  <a:lnTo>
                    <a:pt x="330378" y="309717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17055" y="8425838"/>
              <a:ext cx="821690" cy="1201420"/>
            </a:xfrm>
            <a:custGeom>
              <a:avLst/>
              <a:gdLst/>
              <a:ahLst/>
              <a:cxnLst/>
              <a:rect l="l" t="t" r="r" b="b"/>
              <a:pathLst>
                <a:path w="821689" h="1201420">
                  <a:moveTo>
                    <a:pt x="142287" y="0"/>
                  </a:moveTo>
                  <a:lnTo>
                    <a:pt x="134129" y="1660"/>
                  </a:lnTo>
                  <a:lnTo>
                    <a:pt x="127444" y="6180"/>
                  </a:lnTo>
                  <a:lnTo>
                    <a:pt x="122924" y="12865"/>
                  </a:lnTo>
                  <a:lnTo>
                    <a:pt x="121263" y="21024"/>
                  </a:lnTo>
                  <a:lnTo>
                    <a:pt x="121263" y="94139"/>
                  </a:lnTo>
                  <a:lnTo>
                    <a:pt x="31442" y="94139"/>
                  </a:lnTo>
                  <a:lnTo>
                    <a:pt x="19187" y="96620"/>
                  </a:lnTo>
                  <a:lnTo>
                    <a:pt x="9195" y="103383"/>
                  </a:lnTo>
                  <a:lnTo>
                    <a:pt x="2465" y="113408"/>
                  </a:lnTo>
                  <a:lnTo>
                    <a:pt x="0" y="125675"/>
                  </a:lnTo>
                  <a:lnTo>
                    <a:pt x="0" y="361632"/>
                  </a:lnTo>
                  <a:lnTo>
                    <a:pt x="2465" y="373900"/>
                  </a:lnTo>
                  <a:lnTo>
                    <a:pt x="9195" y="383925"/>
                  </a:lnTo>
                  <a:lnTo>
                    <a:pt x="19187" y="390688"/>
                  </a:lnTo>
                  <a:lnTo>
                    <a:pt x="31442" y="393168"/>
                  </a:lnTo>
                  <a:lnTo>
                    <a:pt x="410344" y="393168"/>
                  </a:lnTo>
                  <a:lnTo>
                    <a:pt x="410344" y="495661"/>
                  </a:lnTo>
                  <a:lnTo>
                    <a:pt x="408338" y="495661"/>
                  </a:lnTo>
                  <a:lnTo>
                    <a:pt x="406373" y="495661"/>
                  </a:lnTo>
                  <a:lnTo>
                    <a:pt x="404619" y="495661"/>
                  </a:lnTo>
                  <a:lnTo>
                    <a:pt x="396920" y="497321"/>
                  </a:lnTo>
                  <a:lnTo>
                    <a:pt x="390584" y="501840"/>
                  </a:lnTo>
                  <a:lnTo>
                    <a:pt x="386268" y="508525"/>
                  </a:lnTo>
                  <a:lnTo>
                    <a:pt x="384627" y="516685"/>
                  </a:lnTo>
                  <a:lnTo>
                    <a:pt x="383714" y="584567"/>
                  </a:lnTo>
                  <a:lnTo>
                    <a:pt x="380300" y="744734"/>
                  </a:lnTo>
                  <a:lnTo>
                    <a:pt x="373371" y="931968"/>
                  </a:lnTo>
                  <a:lnTo>
                    <a:pt x="361914" y="1081049"/>
                  </a:lnTo>
                  <a:lnTo>
                    <a:pt x="361430" y="1099850"/>
                  </a:lnTo>
                  <a:lnTo>
                    <a:pt x="365833" y="1141212"/>
                  </a:lnTo>
                  <a:lnTo>
                    <a:pt x="383904" y="1182575"/>
                  </a:lnTo>
                  <a:lnTo>
                    <a:pt x="424423" y="1201375"/>
                  </a:lnTo>
                  <a:lnTo>
                    <a:pt x="459244" y="1201375"/>
                  </a:lnTo>
                  <a:lnTo>
                    <a:pt x="499763" y="1182575"/>
                  </a:lnTo>
                  <a:lnTo>
                    <a:pt x="517834" y="1141212"/>
                  </a:lnTo>
                  <a:lnTo>
                    <a:pt x="522237" y="1099850"/>
                  </a:lnTo>
                  <a:lnTo>
                    <a:pt x="521753" y="1081049"/>
                  </a:lnTo>
                  <a:lnTo>
                    <a:pt x="517000" y="1035368"/>
                  </a:lnTo>
                  <a:lnTo>
                    <a:pt x="512930" y="979154"/>
                  </a:lnTo>
                  <a:lnTo>
                    <a:pt x="509496" y="915543"/>
                  </a:lnTo>
                  <a:lnTo>
                    <a:pt x="506648" y="847671"/>
                  </a:lnTo>
                  <a:lnTo>
                    <a:pt x="504337" y="778675"/>
                  </a:lnTo>
                  <a:lnTo>
                    <a:pt x="502516" y="711689"/>
                  </a:lnTo>
                  <a:lnTo>
                    <a:pt x="501135" y="649850"/>
                  </a:lnTo>
                  <a:lnTo>
                    <a:pt x="500145" y="596294"/>
                  </a:lnTo>
                  <a:lnTo>
                    <a:pt x="499498" y="554157"/>
                  </a:lnTo>
                  <a:lnTo>
                    <a:pt x="499040" y="516685"/>
                  </a:lnTo>
                  <a:lnTo>
                    <a:pt x="497401" y="508527"/>
                  </a:lnTo>
                  <a:lnTo>
                    <a:pt x="493085" y="501841"/>
                  </a:lnTo>
                  <a:lnTo>
                    <a:pt x="486748" y="497321"/>
                  </a:lnTo>
                  <a:lnTo>
                    <a:pt x="479048" y="495661"/>
                  </a:lnTo>
                  <a:lnTo>
                    <a:pt x="477291" y="495661"/>
                  </a:lnTo>
                  <a:lnTo>
                    <a:pt x="475332" y="495661"/>
                  </a:lnTo>
                  <a:lnTo>
                    <a:pt x="473323" y="495661"/>
                  </a:lnTo>
                  <a:lnTo>
                    <a:pt x="473323" y="361632"/>
                  </a:lnTo>
                  <a:lnTo>
                    <a:pt x="470857" y="349379"/>
                  </a:lnTo>
                  <a:lnTo>
                    <a:pt x="464127" y="339387"/>
                  </a:lnTo>
                  <a:lnTo>
                    <a:pt x="454135" y="332656"/>
                  </a:lnTo>
                  <a:lnTo>
                    <a:pt x="441880" y="330190"/>
                  </a:lnTo>
                  <a:lnTo>
                    <a:pt x="62978" y="330190"/>
                  </a:lnTo>
                  <a:lnTo>
                    <a:pt x="62978" y="157211"/>
                  </a:lnTo>
                  <a:lnTo>
                    <a:pt x="121263" y="157211"/>
                  </a:lnTo>
                  <a:lnTo>
                    <a:pt x="121263" y="230326"/>
                  </a:lnTo>
                  <a:lnTo>
                    <a:pt x="122924" y="238484"/>
                  </a:lnTo>
                  <a:lnTo>
                    <a:pt x="127444" y="245169"/>
                  </a:lnTo>
                  <a:lnTo>
                    <a:pt x="134129" y="249689"/>
                  </a:lnTo>
                  <a:lnTo>
                    <a:pt x="142287" y="251350"/>
                  </a:lnTo>
                  <a:lnTo>
                    <a:pt x="800510" y="251350"/>
                  </a:lnTo>
                  <a:lnTo>
                    <a:pt x="808653" y="249690"/>
                  </a:lnTo>
                  <a:lnTo>
                    <a:pt x="815307" y="245171"/>
                  </a:lnTo>
                  <a:lnTo>
                    <a:pt x="819794" y="238485"/>
                  </a:lnTo>
                  <a:lnTo>
                    <a:pt x="821440" y="230326"/>
                  </a:lnTo>
                  <a:lnTo>
                    <a:pt x="821440" y="21024"/>
                  </a:lnTo>
                  <a:lnTo>
                    <a:pt x="819794" y="12865"/>
                  </a:lnTo>
                  <a:lnTo>
                    <a:pt x="815307" y="6180"/>
                  </a:lnTo>
                  <a:lnTo>
                    <a:pt x="808653" y="1660"/>
                  </a:lnTo>
                  <a:lnTo>
                    <a:pt x="800510" y="0"/>
                  </a:lnTo>
                  <a:lnTo>
                    <a:pt x="142287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4415" y="9457206"/>
              <a:ext cx="89041" cy="89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9549" y="7833089"/>
            <a:ext cx="9361170" cy="802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“UX”</a:t>
            </a:r>
            <a:r>
              <a:rPr sz="255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stands for</a:t>
            </a:r>
            <a:r>
              <a:rPr sz="255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“user experience.”</a:t>
            </a:r>
            <a:r>
              <a:rPr sz="2550" spc="-1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550" spc="-1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user’s</a:t>
            </a:r>
            <a:r>
              <a:rPr sz="255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experience</a:t>
            </a:r>
            <a:r>
              <a:rPr sz="255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of the</a:t>
            </a:r>
            <a:r>
              <a:rPr sz="255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434343"/>
                </a:solidFill>
                <a:latin typeface="Arial"/>
                <a:cs typeface="Arial"/>
              </a:rPr>
              <a:t>app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determined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by how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they interact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with </a:t>
            </a:r>
            <a:r>
              <a:rPr sz="2550" spc="-25" dirty="0">
                <a:solidFill>
                  <a:srgbClr val="434343"/>
                </a:solidFill>
                <a:latin typeface="Arial"/>
                <a:cs typeface="Arial"/>
              </a:rPr>
              <a:t>it.</a:t>
            </a:r>
            <a:endParaRPr sz="2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9499" y="5760983"/>
            <a:ext cx="9599930" cy="802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“UI”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in UI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design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stands for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“user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interface”.</a:t>
            </a:r>
            <a:r>
              <a:rPr sz="255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user </a:t>
            </a:r>
            <a:r>
              <a:rPr sz="2550" spc="-10" dirty="0">
                <a:solidFill>
                  <a:srgbClr val="434343"/>
                </a:solidFill>
                <a:latin typeface="Arial"/>
                <a:cs typeface="Arial"/>
              </a:rPr>
              <a:t>interface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55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graphical</a:t>
            </a:r>
            <a:r>
              <a:rPr sz="255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434343"/>
                </a:solidFill>
                <a:latin typeface="Arial"/>
                <a:cs typeface="Arial"/>
              </a:rPr>
              <a:t>layout of an </a:t>
            </a:r>
            <a:r>
              <a:rPr sz="2550" spc="-10" dirty="0">
                <a:solidFill>
                  <a:srgbClr val="434343"/>
                </a:solidFill>
                <a:latin typeface="Arial"/>
                <a:cs typeface="Arial"/>
              </a:rPr>
              <a:t>application.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2516" y="2768843"/>
            <a:ext cx="337756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-10" dirty="0">
                <a:solidFill>
                  <a:srgbClr val="434343"/>
                </a:solidFill>
                <a:latin typeface="Arial"/>
                <a:cs typeface="Arial"/>
              </a:rPr>
              <a:t>UI/UX</a:t>
            </a:r>
            <a:endParaRPr sz="9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264400" cy="11308715"/>
          </a:xfrm>
          <a:custGeom>
            <a:avLst/>
            <a:gdLst/>
            <a:ahLst/>
            <a:cxnLst/>
            <a:rect l="l" t="t" r="r" b="b"/>
            <a:pathLst>
              <a:path w="7264400" h="11308715">
                <a:moveTo>
                  <a:pt x="0" y="11308556"/>
                </a:moveTo>
                <a:lnTo>
                  <a:pt x="7263791" y="11308556"/>
                </a:lnTo>
                <a:lnTo>
                  <a:pt x="726379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2021" y="1005071"/>
            <a:ext cx="4257675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30"/>
              </a:spcBef>
            </a:pPr>
            <a:r>
              <a:rPr sz="5900" dirty="0">
                <a:solidFill>
                  <a:srgbClr val="F3F3F3"/>
                </a:solidFill>
              </a:rPr>
              <a:t>What we</a:t>
            </a:r>
            <a:r>
              <a:rPr sz="5900" spc="10" dirty="0">
                <a:solidFill>
                  <a:srgbClr val="F3F3F3"/>
                </a:solidFill>
              </a:rPr>
              <a:t> </a:t>
            </a:r>
            <a:r>
              <a:rPr sz="5900" spc="-25" dirty="0">
                <a:solidFill>
                  <a:srgbClr val="F3F3F3"/>
                </a:solidFill>
              </a:rPr>
              <a:t>are </a:t>
            </a:r>
            <a:r>
              <a:rPr sz="5900" dirty="0">
                <a:solidFill>
                  <a:srgbClr val="F3F3F3"/>
                </a:solidFill>
              </a:rPr>
              <a:t>focusing</a:t>
            </a:r>
            <a:r>
              <a:rPr sz="5900" spc="-5" dirty="0">
                <a:solidFill>
                  <a:srgbClr val="F3F3F3"/>
                </a:solidFill>
              </a:rPr>
              <a:t> </a:t>
            </a:r>
            <a:r>
              <a:rPr sz="5900" spc="-25" dirty="0">
                <a:solidFill>
                  <a:srgbClr val="F3F3F3"/>
                </a:solidFill>
              </a:rPr>
              <a:t>on</a:t>
            </a:r>
            <a:endParaRPr sz="5900"/>
          </a:p>
        </p:txBody>
      </p:sp>
      <p:sp>
        <p:nvSpPr>
          <p:cNvPr id="7" name="object 7"/>
          <p:cNvSpPr txBox="1"/>
          <p:nvPr/>
        </p:nvSpPr>
        <p:spPr>
          <a:xfrm>
            <a:off x="5858931" y="5777096"/>
            <a:ext cx="638175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-25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4725" y="7937825"/>
            <a:ext cx="823594" cy="715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spc="-25" dirty="0">
                <a:solidFill>
                  <a:srgbClr val="FFFFFF"/>
                </a:solidFill>
                <a:latin typeface="Arial"/>
                <a:cs typeface="Arial"/>
              </a:rPr>
              <a:t>UX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93672" y="3583654"/>
            <a:ext cx="2249805" cy="327025"/>
            <a:chOff x="6193672" y="3583654"/>
            <a:chExt cx="2249805" cy="327025"/>
          </a:xfrm>
        </p:grpSpPr>
        <p:sp>
          <p:nvSpPr>
            <p:cNvPr id="10" name="object 10"/>
            <p:cNvSpPr/>
            <p:nvPr/>
          </p:nvSpPr>
          <p:spPr>
            <a:xfrm>
              <a:off x="7260132" y="3746999"/>
              <a:ext cx="898525" cy="0"/>
            </a:xfrm>
            <a:custGeom>
              <a:avLst/>
              <a:gdLst/>
              <a:ahLst/>
              <a:cxnLst/>
              <a:rect l="l" t="t" r="r" b="b"/>
              <a:pathLst>
                <a:path w="898525">
                  <a:moveTo>
                    <a:pt x="0" y="0"/>
                  </a:moveTo>
                  <a:lnTo>
                    <a:pt x="898108" y="0"/>
                  </a:lnTo>
                </a:path>
              </a:pathLst>
            </a:custGeom>
            <a:ln w="83767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16357" y="358365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93672" y="3746999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>
                  <a:moveTo>
                    <a:pt x="0" y="0"/>
                  </a:moveTo>
                  <a:lnTo>
                    <a:pt x="1066459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477" y="2559577"/>
            <a:ext cx="20125055" cy="7068820"/>
            <a:chOff x="-10477" y="2559577"/>
            <a:chExt cx="20125055" cy="7068820"/>
          </a:xfrm>
        </p:grpSpPr>
        <p:sp>
          <p:nvSpPr>
            <p:cNvPr id="3" name="object 3"/>
            <p:cNvSpPr/>
            <p:nvPr/>
          </p:nvSpPr>
          <p:spPr>
            <a:xfrm>
              <a:off x="0" y="3716367"/>
              <a:ext cx="10052050" cy="2417445"/>
            </a:xfrm>
            <a:custGeom>
              <a:avLst/>
              <a:gdLst/>
              <a:ahLst/>
              <a:cxnLst/>
              <a:rect l="l" t="t" r="r" b="b"/>
              <a:pathLst>
                <a:path w="10052050" h="2417445">
                  <a:moveTo>
                    <a:pt x="0" y="0"/>
                  </a:moveTo>
                  <a:lnTo>
                    <a:pt x="10051801" y="0"/>
                  </a:lnTo>
                  <a:lnTo>
                    <a:pt x="10051801" y="2417373"/>
                  </a:lnTo>
                  <a:lnTo>
                    <a:pt x="0" y="2417373"/>
                  </a:lnTo>
                </a:path>
              </a:pathLst>
            </a:custGeom>
            <a:ln w="20941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52316" y="3716367"/>
              <a:ext cx="10052050" cy="2417445"/>
            </a:xfrm>
            <a:custGeom>
              <a:avLst/>
              <a:gdLst/>
              <a:ahLst/>
              <a:cxnLst/>
              <a:rect l="l" t="t" r="r" b="b"/>
              <a:pathLst>
                <a:path w="10052050" h="2417445">
                  <a:moveTo>
                    <a:pt x="0" y="0"/>
                  </a:moveTo>
                  <a:lnTo>
                    <a:pt x="10051783" y="0"/>
                  </a:lnTo>
                </a:path>
                <a:path w="10052050" h="2417445">
                  <a:moveTo>
                    <a:pt x="10051783" y="2417373"/>
                  </a:moveTo>
                  <a:lnTo>
                    <a:pt x="0" y="2417373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133582"/>
              <a:ext cx="10052050" cy="2417445"/>
            </a:xfrm>
            <a:custGeom>
              <a:avLst/>
              <a:gdLst/>
              <a:ahLst/>
              <a:cxnLst/>
              <a:rect l="l" t="t" r="r" b="b"/>
              <a:pathLst>
                <a:path w="10052050" h="2417445">
                  <a:moveTo>
                    <a:pt x="0" y="0"/>
                  </a:moveTo>
                  <a:lnTo>
                    <a:pt x="10051801" y="0"/>
                  </a:lnTo>
                  <a:lnTo>
                    <a:pt x="10051801" y="2417373"/>
                  </a:lnTo>
                  <a:lnTo>
                    <a:pt x="0" y="2417373"/>
                  </a:lnTo>
                </a:path>
              </a:pathLst>
            </a:custGeom>
            <a:ln w="20941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52316" y="6133582"/>
              <a:ext cx="10052050" cy="2417445"/>
            </a:xfrm>
            <a:custGeom>
              <a:avLst/>
              <a:gdLst/>
              <a:ahLst/>
              <a:cxnLst/>
              <a:rect l="l" t="t" r="r" b="b"/>
              <a:pathLst>
                <a:path w="10052050" h="2417445">
                  <a:moveTo>
                    <a:pt x="0" y="0"/>
                  </a:moveTo>
                  <a:lnTo>
                    <a:pt x="10051783" y="0"/>
                  </a:lnTo>
                </a:path>
                <a:path w="10052050" h="2417445">
                  <a:moveTo>
                    <a:pt x="10051783" y="2417373"/>
                  </a:moveTo>
                  <a:lnTo>
                    <a:pt x="0" y="2417373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40979" y="2559577"/>
              <a:ext cx="12222480" cy="7068820"/>
            </a:xfrm>
            <a:custGeom>
              <a:avLst/>
              <a:gdLst/>
              <a:ahLst/>
              <a:cxnLst/>
              <a:rect l="l" t="t" r="r" b="b"/>
              <a:pathLst>
                <a:path w="12222480" h="7068820">
                  <a:moveTo>
                    <a:pt x="12222140" y="0"/>
                  </a:moveTo>
                  <a:lnTo>
                    <a:pt x="0" y="0"/>
                  </a:lnTo>
                  <a:lnTo>
                    <a:pt x="0" y="7068780"/>
                  </a:lnTo>
                  <a:lnTo>
                    <a:pt x="12222140" y="7068780"/>
                  </a:lnTo>
                  <a:lnTo>
                    <a:pt x="1222214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16671" y="845749"/>
            <a:ext cx="695452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dirty="0"/>
              <a:t>Popular</a:t>
            </a:r>
            <a:r>
              <a:rPr sz="3950" spc="-5" dirty="0"/>
              <a:t> </a:t>
            </a:r>
            <a:r>
              <a:rPr sz="3950" dirty="0"/>
              <a:t>UI/UX</a:t>
            </a:r>
            <a:r>
              <a:rPr sz="3950" spc="-5" dirty="0"/>
              <a:t> </a:t>
            </a:r>
            <a:r>
              <a:rPr sz="3950" dirty="0"/>
              <a:t>design</a:t>
            </a:r>
            <a:r>
              <a:rPr sz="3950" spc="-5" dirty="0"/>
              <a:t> </a:t>
            </a:r>
            <a:r>
              <a:rPr sz="3950" dirty="0"/>
              <a:t>trends </a:t>
            </a:r>
            <a:r>
              <a:rPr sz="3950" spc="-25" dirty="0"/>
              <a:t>of </a:t>
            </a:r>
            <a:r>
              <a:rPr sz="3950" dirty="0"/>
              <a:t>the</a:t>
            </a:r>
            <a:r>
              <a:rPr sz="3950" spc="-5" dirty="0"/>
              <a:t> </a:t>
            </a:r>
            <a:r>
              <a:rPr sz="3950" dirty="0"/>
              <a:t>upcoming </a:t>
            </a:r>
            <a:r>
              <a:rPr sz="3950" spc="-10" dirty="0"/>
              <a:t>years</a:t>
            </a:r>
            <a:endParaRPr sz="3950"/>
          </a:p>
        </p:txBody>
      </p:sp>
      <p:sp>
        <p:nvSpPr>
          <p:cNvPr id="9" name="object 9"/>
          <p:cNvSpPr txBox="1"/>
          <p:nvPr/>
        </p:nvSpPr>
        <p:spPr>
          <a:xfrm>
            <a:off x="9649875" y="3154974"/>
            <a:ext cx="79438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02</a:t>
            </a:r>
            <a:endParaRPr sz="5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29188" y="3154974"/>
            <a:ext cx="79438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03</a:t>
            </a:r>
            <a:endParaRPr sz="5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6218" y="4276780"/>
            <a:ext cx="2172335" cy="11074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indent="504190">
              <a:lnSpc>
                <a:spcPts val="4120"/>
              </a:lnSpc>
              <a:spcBef>
                <a:spcPts val="465"/>
              </a:spcBef>
            </a:pPr>
            <a:r>
              <a:rPr sz="3650" spc="-10" dirty="0">
                <a:solidFill>
                  <a:srgbClr val="FFFFFF"/>
                </a:solidFill>
                <a:latin typeface="Arial"/>
                <a:cs typeface="Arial"/>
              </a:rPr>
              <a:t>Micro interaction</a:t>
            </a:r>
            <a:endParaRPr sz="3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77198" y="4213787"/>
            <a:ext cx="1508760" cy="11734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57785">
              <a:lnSpc>
                <a:spcPts val="4450"/>
              </a:lnSpc>
              <a:spcBef>
                <a:spcPts val="335"/>
              </a:spcBef>
            </a:pPr>
            <a:r>
              <a:rPr sz="3800" spc="-10" dirty="0">
                <a:solidFill>
                  <a:srgbClr val="FFFFFF"/>
                </a:solidFill>
                <a:latin typeface="Arial"/>
                <a:cs typeface="Arial"/>
              </a:rPr>
              <a:t>Virtual Reality</a:t>
            </a:r>
            <a:endParaRPr sz="3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0333" y="6111030"/>
            <a:ext cx="2453640" cy="2710180"/>
          </a:xfrm>
          <a:prstGeom prst="rect">
            <a:avLst/>
          </a:prstGeom>
        </p:spPr>
        <p:txBody>
          <a:bodyPr vert="horz" wrap="square" lIns="0" tIns="45085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355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04</a:t>
            </a:r>
            <a:endParaRPr sz="5450">
              <a:latin typeface="Arial"/>
              <a:cs typeface="Arial"/>
            </a:endParaRPr>
          </a:p>
          <a:p>
            <a:pPr marL="12700" marR="5080" algn="ctr">
              <a:lnSpc>
                <a:spcPts val="4290"/>
              </a:lnSpc>
              <a:spcBef>
                <a:spcPts val="2665"/>
              </a:spcBef>
            </a:pP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Augmented Reality</a:t>
            </a:r>
            <a:endParaRPr sz="3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5194" y="6550178"/>
            <a:ext cx="2874010" cy="2351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9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05</a:t>
            </a:r>
            <a:endParaRPr sz="5450">
              <a:latin typeface="Arial"/>
              <a:cs typeface="Arial"/>
            </a:endParaRPr>
          </a:p>
          <a:p>
            <a:pPr marL="12700" marR="5080" algn="ctr">
              <a:lnSpc>
                <a:spcPts val="4290"/>
              </a:lnSpc>
              <a:spcBef>
                <a:spcPts val="3300"/>
              </a:spcBef>
            </a:pP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Asymmetrical Layouts</a:t>
            </a:r>
            <a:endParaRPr sz="3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18689" y="6550178"/>
            <a:ext cx="2425700" cy="1826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9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06</a:t>
            </a:r>
            <a:endParaRPr sz="5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90"/>
              </a:spcBef>
            </a:pPr>
            <a:r>
              <a:rPr sz="3800" spc="-10" dirty="0">
                <a:solidFill>
                  <a:srgbClr val="FFFFFF"/>
                </a:solidFill>
                <a:latin typeface="Arial"/>
                <a:cs typeface="Arial"/>
              </a:rPr>
              <a:t>Storytelling</a:t>
            </a:r>
            <a:endParaRPr sz="3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59611" y="2172851"/>
            <a:ext cx="12785090" cy="7668259"/>
            <a:chOff x="3659611" y="2172851"/>
            <a:chExt cx="12785090" cy="7668259"/>
          </a:xfrm>
        </p:grpSpPr>
        <p:sp>
          <p:nvSpPr>
            <p:cNvPr id="17" name="object 17"/>
            <p:cNvSpPr/>
            <p:nvPr/>
          </p:nvSpPr>
          <p:spPr>
            <a:xfrm>
              <a:off x="12108186" y="2183321"/>
              <a:ext cx="4326255" cy="7473315"/>
            </a:xfrm>
            <a:custGeom>
              <a:avLst/>
              <a:gdLst/>
              <a:ahLst/>
              <a:cxnLst/>
              <a:rect l="l" t="t" r="r" b="b"/>
              <a:pathLst>
                <a:path w="4326255" h="7473315">
                  <a:moveTo>
                    <a:pt x="0" y="0"/>
                  </a:moveTo>
                  <a:lnTo>
                    <a:pt x="4325826" y="0"/>
                  </a:lnTo>
                  <a:lnTo>
                    <a:pt x="4325826" y="7472815"/>
                  </a:lnTo>
                  <a:lnTo>
                    <a:pt x="0" y="7472815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46792" y="2573875"/>
              <a:ext cx="4060190" cy="3569970"/>
            </a:xfrm>
            <a:custGeom>
              <a:avLst/>
              <a:gdLst/>
              <a:ahLst/>
              <a:cxnLst/>
              <a:rect l="l" t="t" r="r" b="b"/>
              <a:pathLst>
                <a:path w="4060190" h="3569970">
                  <a:moveTo>
                    <a:pt x="0" y="0"/>
                  </a:moveTo>
                  <a:lnTo>
                    <a:pt x="4059604" y="0"/>
                  </a:lnTo>
                  <a:lnTo>
                    <a:pt x="4059604" y="3569975"/>
                  </a:lnTo>
                  <a:lnTo>
                    <a:pt x="0" y="3569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41010" y="6133575"/>
              <a:ext cx="12222480" cy="3592195"/>
            </a:xfrm>
            <a:custGeom>
              <a:avLst/>
              <a:gdLst/>
              <a:ahLst/>
              <a:cxnLst/>
              <a:rect l="l" t="t" r="r" b="b"/>
              <a:pathLst>
                <a:path w="12222480" h="3592195">
                  <a:moveTo>
                    <a:pt x="0" y="0"/>
                  </a:moveTo>
                  <a:lnTo>
                    <a:pt x="12222078" y="0"/>
                  </a:lnTo>
                  <a:lnTo>
                    <a:pt x="12222078" y="3592090"/>
                  </a:lnTo>
                  <a:lnTo>
                    <a:pt x="0" y="3592090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70082" y="2357559"/>
              <a:ext cx="4326255" cy="7473315"/>
            </a:xfrm>
            <a:custGeom>
              <a:avLst/>
              <a:gdLst/>
              <a:ahLst/>
              <a:cxnLst/>
              <a:rect l="l" t="t" r="r" b="b"/>
              <a:pathLst>
                <a:path w="4326255" h="7473315">
                  <a:moveTo>
                    <a:pt x="0" y="0"/>
                  </a:moveTo>
                  <a:lnTo>
                    <a:pt x="4325826" y="0"/>
                  </a:lnTo>
                  <a:lnTo>
                    <a:pt x="4325826" y="7472815"/>
                  </a:lnTo>
                  <a:lnTo>
                    <a:pt x="0" y="7472815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94792" y="3154974"/>
            <a:ext cx="79438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25" dirty="0">
                <a:solidFill>
                  <a:srgbClr val="56C1FF"/>
                </a:solidFill>
                <a:latin typeface="Arial"/>
                <a:cs typeface="Arial"/>
              </a:rPr>
              <a:t>01</a:t>
            </a:r>
            <a:endParaRPr sz="5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76731" y="4285905"/>
            <a:ext cx="2400300" cy="11398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184150">
              <a:lnSpc>
                <a:spcPts val="4290"/>
              </a:lnSpc>
              <a:spcBef>
                <a:spcPts val="390"/>
              </a:spcBef>
            </a:pP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Animated illustrations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2982" y="3447803"/>
            <a:ext cx="5331460" cy="5777230"/>
          </a:xfrm>
          <a:custGeom>
            <a:avLst/>
            <a:gdLst/>
            <a:ahLst/>
            <a:cxnLst/>
            <a:rect l="l" t="t" r="r" b="b"/>
            <a:pathLst>
              <a:path w="5331459" h="5777230">
                <a:moveTo>
                  <a:pt x="0" y="0"/>
                </a:moveTo>
                <a:lnTo>
                  <a:pt x="5331412" y="0"/>
                </a:lnTo>
                <a:lnTo>
                  <a:pt x="5331412" y="5776631"/>
                </a:lnTo>
                <a:lnTo>
                  <a:pt x="0" y="5776631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0041" y="3447803"/>
            <a:ext cx="5331460" cy="5777230"/>
          </a:xfrm>
          <a:custGeom>
            <a:avLst/>
            <a:gdLst/>
            <a:ahLst/>
            <a:cxnLst/>
            <a:rect l="l" t="t" r="r" b="b"/>
            <a:pathLst>
              <a:path w="5331459" h="5777230">
                <a:moveTo>
                  <a:pt x="0" y="0"/>
                </a:moveTo>
                <a:lnTo>
                  <a:pt x="5331416" y="0"/>
                </a:lnTo>
                <a:lnTo>
                  <a:pt x="5331416" y="5776631"/>
                </a:lnTo>
                <a:lnTo>
                  <a:pt x="0" y="5776631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01259" y="3447803"/>
            <a:ext cx="15682594" cy="6636384"/>
            <a:chOff x="2901259" y="3447803"/>
            <a:chExt cx="15682594" cy="6636384"/>
          </a:xfrm>
        </p:grpSpPr>
        <p:sp>
          <p:nvSpPr>
            <p:cNvPr id="5" name="object 5"/>
            <p:cNvSpPr/>
            <p:nvPr/>
          </p:nvSpPr>
          <p:spPr>
            <a:xfrm>
              <a:off x="13252235" y="3447803"/>
              <a:ext cx="5331460" cy="5777230"/>
            </a:xfrm>
            <a:custGeom>
              <a:avLst/>
              <a:gdLst/>
              <a:ahLst/>
              <a:cxnLst/>
              <a:rect l="l" t="t" r="r" b="b"/>
              <a:pathLst>
                <a:path w="5331459" h="5777230">
                  <a:moveTo>
                    <a:pt x="0" y="0"/>
                  </a:moveTo>
                  <a:lnTo>
                    <a:pt x="5331408" y="0"/>
                  </a:lnTo>
                  <a:lnTo>
                    <a:pt x="5331408" y="5776631"/>
                  </a:lnTo>
                  <a:lnTo>
                    <a:pt x="0" y="57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1730" y="7993210"/>
              <a:ext cx="14281150" cy="2080895"/>
            </a:xfrm>
            <a:custGeom>
              <a:avLst/>
              <a:gdLst/>
              <a:ahLst/>
              <a:cxnLst/>
              <a:rect l="l" t="t" r="r" b="b"/>
              <a:pathLst>
                <a:path w="14281150" h="2080895">
                  <a:moveTo>
                    <a:pt x="0" y="0"/>
                  </a:moveTo>
                  <a:lnTo>
                    <a:pt x="14280643" y="0"/>
                  </a:lnTo>
                  <a:lnTo>
                    <a:pt x="14280643" y="2080326"/>
                  </a:lnTo>
                  <a:lnTo>
                    <a:pt x="0" y="2080326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6425" y="4068209"/>
            <a:ext cx="4428490" cy="29838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10"/>
              </a:spcBef>
            </a:pPr>
            <a:r>
              <a:rPr sz="3250" dirty="0">
                <a:solidFill>
                  <a:srgbClr val="F3F3F3"/>
                </a:solidFill>
                <a:latin typeface="Arial"/>
                <a:cs typeface="Arial"/>
              </a:rPr>
              <a:t>Illustrations</a:t>
            </a:r>
            <a:r>
              <a:rPr sz="3250" spc="-1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3250" dirty="0">
                <a:solidFill>
                  <a:srgbClr val="F3F3F3"/>
                </a:solidFill>
                <a:latin typeface="Arial"/>
                <a:cs typeface="Arial"/>
              </a:rPr>
              <a:t>as</a:t>
            </a:r>
            <a:r>
              <a:rPr sz="3250" spc="-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3250" spc="-20" dirty="0">
                <a:solidFill>
                  <a:srgbClr val="F3F3F3"/>
                </a:solidFill>
                <a:latin typeface="Arial"/>
                <a:cs typeface="Arial"/>
              </a:rPr>
              <a:t>very </a:t>
            </a:r>
            <a:r>
              <a:rPr sz="3250" dirty="0">
                <a:solidFill>
                  <a:srgbClr val="F3F3F3"/>
                </a:solidFill>
                <a:latin typeface="Arial"/>
                <a:cs typeface="Arial"/>
              </a:rPr>
              <a:t>popular </a:t>
            </a:r>
            <a:r>
              <a:rPr sz="3250" spc="-10" dirty="0">
                <a:solidFill>
                  <a:srgbClr val="F3F3F3"/>
                </a:solidFill>
                <a:latin typeface="Arial"/>
                <a:cs typeface="Arial"/>
              </a:rPr>
              <a:t>design </a:t>
            </a:r>
            <a:r>
              <a:rPr sz="3250" dirty="0">
                <a:solidFill>
                  <a:srgbClr val="F3F3F3"/>
                </a:solidFill>
                <a:latin typeface="Arial"/>
                <a:cs typeface="Arial"/>
              </a:rPr>
              <a:t>elements</a:t>
            </a:r>
            <a:r>
              <a:rPr sz="3250" spc="-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3250" dirty="0">
                <a:solidFill>
                  <a:srgbClr val="F3F3F3"/>
                </a:solidFill>
                <a:latin typeface="Arial"/>
                <a:cs typeface="Arial"/>
              </a:rPr>
              <a:t>add </a:t>
            </a:r>
            <a:r>
              <a:rPr sz="3250" spc="-10" dirty="0">
                <a:solidFill>
                  <a:srgbClr val="F3F3F3"/>
                </a:solidFill>
                <a:latin typeface="Arial"/>
                <a:cs typeface="Arial"/>
              </a:rPr>
              <a:t>“natural </a:t>
            </a:r>
            <a:r>
              <a:rPr sz="3250" dirty="0">
                <a:solidFill>
                  <a:srgbClr val="F3F3F3"/>
                </a:solidFill>
                <a:latin typeface="Arial"/>
                <a:cs typeface="Arial"/>
              </a:rPr>
              <a:t>feel”</a:t>
            </a:r>
            <a:r>
              <a:rPr sz="3250" spc="-1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3250" dirty="0">
                <a:solidFill>
                  <a:srgbClr val="F3F3F3"/>
                </a:solidFill>
                <a:latin typeface="Arial"/>
                <a:cs typeface="Arial"/>
              </a:rPr>
              <a:t>and “human </a:t>
            </a:r>
            <a:r>
              <a:rPr sz="3250" spc="-10" dirty="0">
                <a:solidFill>
                  <a:srgbClr val="F3F3F3"/>
                </a:solidFill>
                <a:latin typeface="Arial"/>
                <a:cs typeface="Arial"/>
              </a:rPr>
              <a:t>touch” </a:t>
            </a:r>
            <a:r>
              <a:rPr sz="3250" dirty="0">
                <a:solidFill>
                  <a:srgbClr val="F3F3F3"/>
                </a:solidFill>
                <a:latin typeface="Arial"/>
                <a:cs typeface="Arial"/>
              </a:rPr>
              <a:t>to</a:t>
            </a:r>
            <a:r>
              <a:rPr sz="3250" spc="-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3250" dirty="0">
                <a:solidFill>
                  <a:srgbClr val="F3F3F3"/>
                </a:solidFill>
                <a:latin typeface="Arial"/>
                <a:cs typeface="Arial"/>
              </a:rPr>
              <a:t>the overall</a:t>
            </a:r>
            <a:r>
              <a:rPr sz="3250" spc="-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3250" dirty="0">
                <a:solidFill>
                  <a:srgbClr val="F3F3F3"/>
                </a:solidFill>
                <a:latin typeface="Arial"/>
                <a:cs typeface="Arial"/>
              </a:rPr>
              <a:t>UX of </a:t>
            </a:r>
            <a:r>
              <a:rPr sz="3250" spc="-25" dirty="0">
                <a:solidFill>
                  <a:srgbClr val="F3F3F3"/>
                </a:solidFill>
                <a:latin typeface="Arial"/>
                <a:cs typeface="Arial"/>
              </a:rPr>
              <a:t>our </a:t>
            </a:r>
            <a:r>
              <a:rPr sz="3250" spc="-10" dirty="0">
                <a:solidFill>
                  <a:srgbClr val="F3F3F3"/>
                </a:solidFill>
                <a:latin typeface="Arial"/>
                <a:cs typeface="Arial"/>
              </a:rPr>
              <a:t>products.</a:t>
            </a:r>
            <a:endParaRPr sz="32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1630" y="1266291"/>
            <a:ext cx="6694170" cy="867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0" dirty="0"/>
              <a:t>Animated</a:t>
            </a:r>
            <a:r>
              <a:rPr sz="5500" spc="-10" dirty="0"/>
              <a:t> illustrations</a:t>
            </a:r>
            <a:endParaRPr sz="5500"/>
          </a:p>
        </p:txBody>
      </p:sp>
      <p:sp>
        <p:nvSpPr>
          <p:cNvPr id="9" name="object 9"/>
          <p:cNvSpPr txBox="1"/>
          <p:nvPr/>
        </p:nvSpPr>
        <p:spPr>
          <a:xfrm>
            <a:off x="7863051" y="4071121"/>
            <a:ext cx="4225925" cy="2593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7640" marR="160020" algn="ctr">
              <a:lnSpc>
                <a:spcPct val="100499"/>
              </a:lnSpc>
              <a:spcBef>
                <a:spcPts val="110"/>
              </a:spcBef>
            </a:pP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Illustrations</a:t>
            </a:r>
            <a:r>
              <a:rPr sz="3350" spc="-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are </a:t>
            </a:r>
            <a:r>
              <a:rPr sz="3350" spc="-20" dirty="0">
                <a:solidFill>
                  <a:srgbClr val="F3F3F3"/>
                </a:solidFill>
                <a:latin typeface="Arial"/>
                <a:cs typeface="Arial"/>
              </a:rPr>
              <a:t>also </a:t>
            </a: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very strong </a:t>
            </a:r>
            <a:r>
              <a:rPr sz="3350" spc="-10" dirty="0">
                <a:solidFill>
                  <a:srgbClr val="F3F3F3"/>
                </a:solidFill>
                <a:latin typeface="Arial"/>
                <a:cs typeface="Arial"/>
              </a:rPr>
              <a:t>attention grabbers</a:t>
            </a:r>
            <a:endParaRPr sz="3350">
              <a:latin typeface="Arial"/>
              <a:cs typeface="Arial"/>
            </a:endParaRPr>
          </a:p>
          <a:p>
            <a:pPr marL="12700" marR="5080" algn="ctr">
              <a:lnSpc>
                <a:spcPct val="100499"/>
              </a:lnSpc>
            </a:pP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(by</a:t>
            </a:r>
            <a:r>
              <a:rPr sz="3350" spc="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applying motion</a:t>
            </a:r>
            <a:r>
              <a:rPr sz="3350" spc="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3350" spc="-25" dirty="0">
                <a:solidFill>
                  <a:srgbClr val="F3F3F3"/>
                </a:solidFill>
                <a:latin typeface="Arial"/>
                <a:cs typeface="Arial"/>
              </a:rPr>
              <a:t>to </a:t>
            </a: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these </a:t>
            </a:r>
            <a:r>
              <a:rPr sz="3350" spc="-10" dirty="0">
                <a:solidFill>
                  <a:srgbClr val="F3F3F3"/>
                </a:solidFill>
                <a:latin typeface="Arial"/>
                <a:cs typeface="Arial"/>
              </a:rPr>
              <a:t>illustrations)</a:t>
            </a:r>
            <a:endParaRPr sz="3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55679" y="4071121"/>
            <a:ext cx="4464685" cy="2593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10"/>
              </a:spcBef>
            </a:pP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applying</a:t>
            </a:r>
            <a:r>
              <a:rPr sz="3350" spc="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motion </a:t>
            </a:r>
            <a:r>
              <a:rPr sz="3350" spc="-35" dirty="0">
                <a:solidFill>
                  <a:srgbClr val="F3F3F3"/>
                </a:solidFill>
                <a:latin typeface="Arial"/>
                <a:cs typeface="Arial"/>
              </a:rPr>
              <a:t>is </a:t>
            </a: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capturing </a:t>
            </a:r>
            <a:r>
              <a:rPr sz="3350" spc="-10" dirty="0">
                <a:solidFill>
                  <a:srgbClr val="F3F3F3"/>
                </a:solidFill>
                <a:latin typeface="Arial"/>
                <a:cs typeface="Arial"/>
              </a:rPr>
              <a:t>users’ </a:t>
            </a: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attention</a:t>
            </a:r>
            <a:r>
              <a:rPr sz="3350" spc="-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and </a:t>
            </a:r>
            <a:r>
              <a:rPr sz="3350" spc="-10" dirty="0">
                <a:solidFill>
                  <a:srgbClr val="F3F3F3"/>
                </a:solidFill>
                <a:latin typeface="Arial"/>
                <a:cs typeface="Arial"/>
              </a:rPr>
              <a:t>making </a:t>
            </a: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users engage</a:t>
            </a:r>
            <a:r>
              <a:rPr sz="3350" spc="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3350" dirty="0">
                <a:solidFill>
                  <a:srgbClr val="F3F3F3"/>
                </a:solidFill>
                <a:latin typeface="Arial"/>
                <a:cs typeface="Arial"/>
              </a:rPr>
              <a:t>with </a:t>
            </a:r>
            <a:r>
              <a:rPr sz="3350" spc="-20" dirty="0">
                <a:solidFill>
                  <a:srgbClr val="F3F3F3"/>
                </a:solidFill>
                <a:latin typeface="Arial"/>
                <a:cs typeface="Arial"/>
              </a:rPr>
              <a:t>your </a:t>
            </a:r>
            <a:r>
              <a:rPr sz="3350" spc="-10" dirty="0">
                <a:solidFill>
                  <a:srgbClr val="F3F3F3"/>
                </a:solidFill>
                <a:latin typeface="Arial"/>
                <a:cs typeface="Arial"/>
              </a:rPr>
              <a:t>product.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802" y="1339797"/>
            <a:ext cx="3842385" cy="2012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sz="6500" spc="-10" dirty="0"/>
              <a:t>Micro interaction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2225354" y="0"/>
            <a:ext cx="17879060" cy="9450705"/>
            <a:chOff x="2225354" y="0"/>
            <a:chExt cx="17879060" cy="9450705"/>
          </a:xfrm>
        </p:grpSpPr>
        <p:sp>
          <p:nvSpPr>
            <p:cNvPr id="4" name="object 4"/>
            <p:cNvSpPr/>
            <p:nvPr/>
          </p:nvSpPr>
          <p:spPr>
            <a:xfrm>
              <a:off x="6219870" y="0"/>
              <a:ext cx="13884275" cy="9446260"/>
            </a:xfrm>
            <a:custGeom>
              <a:avLst/>
              <a:gdLst/>
              <a:ahLst/>
              <a:cxnLst/>
              <a:rect l="l" t="t" r="r" b="b"/>
              <a:pathLst>
                <a:path w="13884275" h="9446260">
                  <a:moveTo>
                    <a:pt x="13884229" y="0"/>
                  </a:moveTo>
                  <a:lnTo>
                    <a:pt x="0" y="0"/>
                  </a:lnTo>
                  <a:lnTo>
                    <a:pt x="0" y="9445685"/>
                  </a:lnTo>
                  <a:lnTo>
                    <a:pt x="13884229" y="9445685"/>
                  </a:lnTo>
                  <a:lnTo>
                    <a:pt x="13884229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1707" y="9423742"/>
              <a:ext cx="4408170" cy="0"/>
            </a:xfrm>
            <a:custGeom>
              <a:avLst/>
              <a:gdLst/>
              <a:ahLst/>
              <a:cxnLst/>
              <a:rect l="l" t="t" r="r" b="b"/>
              <a:pathLst>
                <a:path w="4408170">
                  <a:moveTo>
                    <a:pt x="0" y="0"/>
                  </a:moveTo>
                  <a:lnTo>
                    <a:pt x="4407993" y="0"/>
                  </a:lnTo>
                </a:path>
              </a:pathLst>
            </a:custGeom>
            <a:ln w="52354">
              <a:solidFill>
                <a:srgbClr val="3D46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39572" y="2447617"/>
            <a:ext cx="3750945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Micro-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endParaRPr sz="3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39572" y="3013045"/>
            <a:ext cx="3909695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are the 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animations</a:t>
            </a:r>
            <a:endParaRPr sz="3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39572" y="3578473"/>
            <a:ext cx="4460875" cy="228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and changes of </a:t>
            </a:r>
            <a:r>
              <a:rPr sz="37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happen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once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a user 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interacts 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something.</a:t>
            </a:r>
            <a:endParaRPr sz="3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82950" y="1406365"/>
            <a:ext cx="5870575" cy="5869940"/>
          </a:xfrm>
          <a:custGeom>
            <a:avLst/>
            <a:gdLst/>
            <a:ahLst/>
            <a:cxnLst/>
            <a:rect l="l" t="t" r="r" b="b"/>
            <a:pathLst>
              <a:path w="5870575" h="5869940">
                <a:moveTo>
                  <a:pt x="2838005" y="5565140"/>
                </a:moveTo>
                <a:lnTo>
                  <a:pt x="305536" y="5565140"/>
                </a:lnTo>
                <a:lnTo>
                  <a:pt x="305536" y="3032760"/>
                </a:lnTo>
                <a:lnTo>
                  <a:pt x="0" y="3032760"/>
                </a:lnTo>
                <a:lnTo>
                  <a:pt x="0" y="5565140"/>
                </a:lnTo>
                <a:lnTo>
                  <a:pt x="0" y="5869940"/>
                </a:lnTo>
                <a:lnTo>
                  <a:pt x="2838005" y="5869940"/>
                </a:lnTo>
                <a:lnTo>
                  <a:pt x="2838005" y="5565140"/>
                </a:lnTo>
                <a:close/>
              </a:path>
              <a:path w="5870575" h="5869940">
                <a:moveTo>
                  <a:pt x="2838005" y="0"/>
                </a:moveTo>
                <a:lnTo>
                  <a:pt x="0" y="0"/>
                </a:lnTo>
                <a:lnTo>
                  <a:pt x="0" y="304800"/>
                </a:lnTo>
                <a:lnTo>
                  <a:pt x="0" y="2837180"/>
                </a:lnTo>
                <a:lnTo>
                  <a:pt x="305536" y="2837180"/>
                </a:lnTo>
                <a:lnTo>
                  <a:pt x="305536" y="304800"/>
                </a:lnTo>
                <a:lnTo>
                  <a:pt x="2838005" y="304800"/>
                </a:lnTo>
                <a:lnTo>
                  <a:pt x="2838005" y="0"/>
                </a:lnTo>
                <a:close/>
              </a:path>
              <a:path w="5870575" h="5869940">
                <a:moveTo>
                  <a:pt x="5870245" y="3032760"/>
                </a:moveTo>
                <a:lnTo>
                  <a:pt x="5564695" y="3032760"/>
                </a:lnTo>
                <a:lnTo>
                  <a:pt x="5564695" y="5565140"/>
                </a:lnTo>
                <a:lnTo>
                  <a:pt x="3033242" y="5565140"/>
                </a:lnTo>
                <a:lnTo>
                  <a:pt x="3033242" y="5869940"/>
                </a:lnTo>
                <a:lnTo>
                  <a:pt x="5870245" y="5869940"/>
                </a:lnTo>
                <a:lnTo>
                  <a:pt x="5870245" y="5565140"/>
                </a:lnTo>
                <a:lnTo>
                  <a:pt x="5870245" y="3032760"/>
                </a:lnTo>
                <a:close/>
              </a:path>
              <a:path w="5870575" h="5869940">
                <a:moveTo>
                  <a:pt x="5870245" y="0"/>
                </a:moveTo>
                <a:lnTo>
                  <a:pt x="3033242" y="0"/>
                </a:lnTo>
                <a:lnTo>
                  <a:pt x="3033242" y="304800"/>
                </a:lnTo>
                <a:lnTo>
                  <a:pt x="5564695" y="304800"/>
                </a:lnTo>
                <a:lnTo>
                  <a:pt x="5564695" y="2837180"/>
                </a:lnTo>
                <a:lnTo>
                  <a:pt x="5870245" y="2837180"/>
                </a:lnTo>
                <a:lnTo>
                  <a:pt x="5870245" y="304800"/>
                </a:lnTo>
                <a:lnTo>
                  <a:pt x="5870245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72871" y="8625689"/>
            <a:ext cx="1164209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b="1" dirty="0">
                <a:solidFill>
                  <a:srgbClr val="004D7F"/>
                </a:solidFill>
                <a:latin typeface="Arial"/>
                <a:cs typeface="Arial"/>
              </a:rPr>
              <a:t>the</a:t>
            </a:r>
            <a:r>
              <a:rPr sz="2950" b="1" spc="-10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004D7F"/>
                </a:solidFill>
                <a:latin typeface="Arial"/>
                <a:cs typeface="Arial"/>
              </a:rPr>
              <a:t>color</a:t>
            </a:r>
            <a:r>
              <a:rPr sz="2950" b="1" spc="-10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004D7F"/>
                </a:solidFill>
                <a:latin typeface="Arial"/>
                <a:cs typeface="Arial"/>
              </a:rPr>
              <a:t>change</a:t>
            </a:r>
            <a:r>
              <a:rPr sz="2950" b="1" spc="-5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hover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micro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interaction.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00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90"/>
              </a:spcBef>
            </a:pPr>
            <a:r>
              <a:rPr sz="5450" dirty="0"/>
              <a:t>Virtual</a:t>
            </a:r>
            <a:r>
              <a:rPr sz="5450" spc="-225" dirty="0"/>
              <a:t> </a:t>
            </a:r>
            <a:r>
              <a:rPr sz="5450" dirty="0"/>
              <a:t>Reality</a:t>
            </a:r>
            <a:r>
              <a:rPr sz="5450" spc="-220" dirty="0"/>
              <a:t> </a:t>
            </a:r>
            <a:r>
              <a:rPr sz="5450" spc="-20" dirty="0"/>
              <a:t>(VR)</a:t>
            </a:r>
            <a:endParaRPr sz="5450"/>
          </a:p>
        </p:txBody>
      </p:sp>
      <p:sp>
        <p:nvSpPr>
          <p:cNvPr id="3" name="object 3"/>
          <p:cNvSpPr txBox="1"/>
          <p:nvPr/>
        </p:nvSpPr>
        <p:spPr>
          <a:xfrm>
            <a:off x="4706291" y="3588494"/>
            <a:ext cx="10829925" cy="2954020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imes New Roman"/>
              <a:cs typeface="Times New Roman"/>
            </a:endParaRPr>
          </a:p>
          <a:p>
            <a:pPr marL="841375" marR="1039494" algn="just">
              <a:lnSpc>
                <a:spcPct val="100000"/>
              </a:lnSpc>
            </a:pPr>
            <a:r>
              <a:rPr sz="3850" dirty="0">
                <a:solidFill>
                  <a:srgbClr val="FFFFFF"/>
                </a:solidFill>
                <a:latin typeface="Arial"/>
                <a:cs typeface="Arial"/>
              </a:rPr>
              <a:t>VR</a:t>
            </a:r>
            <a:r>
              <a:rPr sz="38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dirty="0">
                <a:solidFill>
                  <a:srgbClr val="FFFFFF"/>
                </a:solidFill>
                <a:latin typeface="Arial"/>
                <a:cs typeface="Arial"/>
              </a:rPr>
              <a:t>is a</a:t>
            </a:r>
            <a:r>
              <a:rPr sz="38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dirty="0">
                <a:solidFill>
                  <a:srgbClr val="FFFFFF"/>
                </a:solidFill>
                <a:latin typeface="Arial"/>
                <a:cs typeface="Arial"/>
              </a:rPr>
              <a:t>simulated</a:t>
            </a:r>
            <a:r>
              <a:rPr sz="38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38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dirty="0">
                <a:solidFill>
                  <a:srgbClr val="FFFFFF"/>
                </a:solidFill>
                <a:latin typeface="Arial"/>
                <a:cs typeface="Arial"/>
              </a:rPr>
              <a:t>that can</a:t>
            </a:r>
            <a:r>
              <a:rPr sz="38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85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8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8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38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dirty="0">
                <a:solidFill>
                  <a:srgbClr val="FFFFFF"/>
                </a:solidFill>
                <a:latin typeface="Arial"/>
                <a:cs typeface="Arial"/>
              </a:rPr>
              <a:t>completely</a:t>
            </a:r>
            <a:r>
              <a:rPr sz="38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38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8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85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38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spc="-10" dirty="0">
                <a:solidFill>
                  <a:srgbClr val="FFFFFF"/>
                </a:solidFill>
                <a:latin typeface="Arial"/>
                <a:cs typeface="Arial"/>
              </a:rPr>
              <a:t>world.</a:t>
            </a:r>
            <a:endParaRPr sz="3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5656" y="5811321"/>
            <a:ext cx="14043025" cy="2885440"/>
          </a:xfrm>
          <a:prstGeom prst="rect">
            <a:avLst/>
          </a:prstGeom>
          <a:ln w="20941">
            <a:solidFill>
              <a:srgbClr val="43434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Times New Roman"/>
              <a:cs typeface="Times New Roman"/>
            </a:endParaRPr>
          </a:p>
          <a:p>
            <a:pPr marL="2928620" marR="1313180" indent="-1779270">
              <a:lnSpc>
                <a:spcPct val="100600"/>
              </a:lnSpc>
            </a:pPr>
            <a:r>
              <a:rPr sz="2800" dirty="0">
                <a:latin typeface="Arial"/>
                <a:cs typeface="Arial"/>
              </a:rPr>
              <a:t>Applications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virtual reality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include entertainment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(i.e.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video </a:t>
            </a:r>
            <a:r>
              <a:rPr sz="2800" spc="-10" dirty="0">
                <a:latin typeface="Arial"/>
                <a:cs typeface="Arial"/>
              </a:rPr>
              <a:t>games)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educational purposes (i.e.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medical and so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on).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434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566</Words>
  <Application>Microsoft Office PowerPoint</Application>
  <PresentationFormat>Custom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Office Theme</vt:lpstr>
      <vt:lpstr>HCI</vt:lpstr>
      <vt:lpstr>What is Human-Computer Interaction (HCI)?</vt:lpstr>
      <vt:lpstr>Computer systems with good usability</vt:lpstr>
      <vt:lpstr>Fields and Branches</vt:lpstr>
      <vt:lpstr>What we are focusing on</vt:lpstr>
      <vt:lpstr>Popular UI/UX design trends of the upcoming years</vt:lpstr>
      <vt:lpstr>Animated illustrations</vt:lpstr>
      <vt:lpstr>Micro interaction</vt:lpstr>
      <vt:lpstr>Virtual Reality (VR)</vt:lpstr>
      <vt:lpstr>Augmented Reality (AR)</vt:lpstr>
      <vt:lpstr>Asymmetrical Layouts</vt:lpstr>
      <vt:lpstr>Storytelling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- Team A</dc:title>
  <cp:lastModifiedBy>Melvin</cp:lastModifiedBy>
  <cp:revision>1</cp:revision>
  <dcterms:created xsi:type="dcterms:W3CDTF">2023-01-29T17:38:17Z</dcterms:created>
  <dcterms:modified xsi:type="dcterms:W3CDTF">2023-01-29T17:39:06Z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2020-06-17T00:00:00Z</vt:filetime>
  </property>
  <property fmtid="{D5CDD505-2E9C-101B-9397-08002B2CF9AE}" pid="3" name="Creator">
    <vt:lpwstr>Keynote</vt:lpwstr>
  </property>
  <property fmtid="{D5CDD505-2E9C-101B-9397-08002B2CF9AE}" pid="4" name="LastSaved">
    <vt:filetime>2023-01-29T00:00:00Z</vt:filetime>
  </property>
  <property fmtid="{D5CDD505-2E9C-101B-9397-08002B2CF9AE}" pid="5" name="Producer">
    <vt:lpwstr>macOS Version 10.14.6 (Build 18G103) Quartz PDFContext</vt:lpwstr>
  </property>
</Properties>
</file>