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1"/>
  </p:sldMasterIdLst>
  <p:notesMasterIdLst>
    <p:notesMasterId r:id="rId13"/>
  </p:notesMasterIdLst>
  <p:handoutMasterIdLst>
    <p:handoutMasterId r:id="rId14"/>
  </p:handoutMasterIdLst>
  <p:sldIdLst>
    <p:sldId id="696" r:id="rId2"/>
    <p:sldId id="695" r:id="rId3"/>
    <p:sldId id="705" r:id="rId4"/>
    <p:sldId id="725" r:id="rId5"/>
    <p:sldId id="721" r:id="rId6"/>
    <p:sldId id="722" r:id="rId7"/>
    <p:sldId id="726" r:id="rId8"/>
    <p:sldId id="701" r:id="rId9"/>
    <p:sldId id="704" r:id="rId10"/>
    <p:sldId id="702" r:id="rId11"/>
    <p:sldId id="694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ca Pal" initials="" lastIdx="1" clrIdx="0"/>
  <p:cmAuthor id="1" name="Joe Gottlieb" initials="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5CCAFF"/>
    <a:srgbClr val="C22327"/>
    <a:srgbClr val="FF8000"/>
    <a:srgbClr val="666699"/>
    <a:srgbClr val="00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95" autoAdjust="0"/>
    <p:restoredTop sz="86347" autoAdjust="0"/>
  </p:normalViewPr>
  <p:slideViewPr>
    <p:cSldViewPr snapToGrid="0">
      <p:cViewPr>
        <p:scale>
          <a:sx n="92" d="100"/>
          <a:sy n="92" d="100"/>
        </p:scale>
        <p:origin x="584" y="904"/>
      </p:cViewPr>
      <p:guideLst>
        <p:guide orient="horz" pos="2160"/>
        <p:guide pos="29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5946B94C-4A3D-4AF1-AC8E-55C1499DD7A7}" type="datetimeFigureOut">
              <a:rPr lang="en-US"/>
              <a:pPr>
                <a:defRPr/>
              </a:pPr>
              <a:t>8/15/16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678A7462-D136-4E06-980E-2471C42247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89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B17657F3-D444-4401-AA45-6B607A65628A}" type="datetimeFigureOut">
              <a:rPr lang="en-US"/>
              <a:pPr>
                <a:defRPr/>
              </a:pPr>
              <a:t>8/15/16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626B03C0-24EC-4AF5-9D25-1D79F98923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153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3.png"/><Relationship Id="rId6" Type="http://schemas.openxmlformats.org/officeDocument/2006/relationships/package" Target="../embeddings/Microsoft_Word_Document2.docx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53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34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03C0-24EC-4AF5-9D25-1D79F98923E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スライド イメージ プレースホルダー 6"/>
          <p:cNvSpPr>
            <a:spLocks noGrp="1" noRot="1" noChangeAspect="1"/>
          </p:cNvSpPr>
          <p:nvPr>
            <p:ph type="sldImg"/>
          </p:nvPr>
        </p:nvSpPr>
        <p:spPr>
          <a:xfrm>
            <a:off x="1604963" y="465138"/>
            <a:ext cx="3657600" cy="2743200"/>
          </a:xfrm>
        </p:spPr>
      </p:sp>
    </p:spTree>
    <p:extLst>
      <p:ext uri="{BB962C8B-B14F-4D97-AF65-F5344CB8AC3E}">
        <p14:creationId xmlns:p14="http://schemas.microsoft.com/office/powerpoint/2010/main" val="101479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4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63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03C0-24EC-4AF5-9D25-1D79F98923E0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413153" y="5185086"/>
          <a:ext cx="51435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Document" r:id="rId4" imgW="8229600" imgH="558800" progId="Word.Document.12">
                  <p:embed/>
                </p:oleObj>
              </mc:Choice>
              <mc:Fallback>
                <p:oleObj name="Document" r:id="rId4" imgW="8229600" imgH="55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3153" y="5185086"/>
                        <a:ext cx="51435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413153" y="6104410"/>
          <a:ext cx="3429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Document" r:id="rId6" imgW="5486400" imgH="927100" progId="Word.Document.12">
                  <p:embed/>
                </p:oleObj>
              </mc:Choice>
              <mc:Fallback>
                <p:oleObj name="Document" r:id="rId6" imgW="5486400" imgH="927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13153" y="6104410"/>
                        <a:ext cx="3429000" cy="579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スライド イメージ プレースホルダー 8"/>
          <p:cNvSpPr>
            <a:spLocks noGrp="1" noRot="1" noChangeAspect="1"/>
          </p:cNvSpPr>
          <p:nvPr>
            <p:ph type="sldImg"/>
          </p:nvPr>
        </p:nvSpPr>
        <p:spPr>
          <a:xfrm>
            <a:off x="1658938" y="685800"/>
            <a:ext cx="3516312" cy="2636838"/>
          </a:xfrm>
        </p:spPr>
      </p:sp>
    </p:spTree>
    <p:extLst>
      <p:ext uri="{BB962C8B-B14F-4D97-AF65-F5344CB8AC3E}">
        <p14:creationId xmlns:p14="http://schemas.microsoft.com/office/powerpoint/2010/main" val="170361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96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322805-1C3E-D64D-B9FF-1838A69DCBD5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0B62D2-D0D6-554A-8484-912FF0A2A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4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0"/>
            <a:ext cx="9144001" cy="62271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374" y="24582"/>
            <a:ext cx="8439150" cy="579716"/>
          </a:xfrm>
          <a:prstGeom prst="rect">
            <a:avLst/>
          </a:prstGeom>
          <a:solidFill>
            <a:srgbClr val="A01620"/>
          </a:solidFill>
          <a:ln>
            <a:noFill/>
          </a:ln>
        </p:spPr>
        <p:txBody>
          <a:bodyPr vert="horz" anchor="ctr"/>
          <a:lstStyle>
            <a:lvl1pPr algn="l">
              <a:defRPr sz="2800" b="1" i="0">
                <a:solidFill>
                  <a:schemeClr val="bg1"/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0"/>
            <a:ext cx="9144001" cy="62271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374" y="24582"/>
            <a:ext cx="8439150" cy="579716"/>
          </a:xfrm>
          <a:prstGeom prst="rect">
            <a:avLst/>
          </a:prstGeom>
          <a:solidFill>
            <a:srgbClr val="A01620"/>
          </a:solidFill>
          <a:ln>
            <a:noFill/>
          </a:ln>
        </p:spPr>
        <p:txBody>
          <a:bodyPr vert="horz" anchor="ctr"/>
          <a:lstStyle>
            <a:lvl1pPr algn="l">
              <a:defRPr sz="2800" b="1" i="0">
                <a:solidFill>
                  <a:schemeClr val="bg1"/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73084" y="1231330"/>
            <a:ext cx="8613124" cy="50493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Arial Narrow"/>
                <a:cs typeface="Arial Narrow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6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98484" y="1231330"/>
            <a:ext cx="8613124" cy="50493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Arial Narrow"/>
                <a:cs typeface="Arial Narrow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9467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anchor="ctr"/>
          <a:lstStyle>
            <a:lvl1pPr>
              <a:lnSpc>
                <a:spcPct val="90000"/>
              </a:lnSpc>
              <a:defRPr sz="2800" b="1">
                <a:solidFill>
                  <a:srgbClr val="FFFFFF"/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7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0656" y="3086566"/>
            <a:ext cx="7693162" cy="457814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bg2">
                    <a:lumMod val="50000"/>
                  </a:schemeClr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Section slide 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98780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72DC24-C402-654F-AFF6-A88DF25963D2}" type="datetimeFigureOut">
              <a:rPr lang="en-US" smtClean="0"/>
              <a:t>8/15/16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C22E87-A6C5-814A-A13C-5068FBAE9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4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5369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bg1">
                    <a:lumMod val="50000"/>
                  </a:schemeClr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1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d Banner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791108"/>
            <a:ext cx="8229600" cy="54807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0988" marR="0" indent="-2809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Lucida Grande"/>
              <a:buChar char="➤"/>
              <a:tabLst/>
              <a:defRPr sz="20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accent2"/>
              </a:buClr>
              <a:buSzPct val="75000"/>
              <a:buFont typeface="Wingdings" charset="2"/>
              <a:buChar char="§"/>
              <a:defRPr sz="18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accent2"/>
              </a:buClr>
              <a:buSzPct val="55000"/>
              <a:buFont typeface="Wingdings" charset="2"/>
              <a:buChar char="u"/>
              <a:defRPr sz="16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accent2"/>
              </a:buClr>
              <a:buSzPct val="75000"/>
              <a:buFont typeface="Arial"/>
              <a:buChar char="•"/>
              <a:defRPr sz="120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accent2"/>
              </a:buClr>
              <a:buSzPct val="75000"/>
              <a:buFont typeface="Lucida Grande"/>
              <a:buChar char="­"/>
              <a:defRPr sz="11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48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anchor="b"/>
          <a:lstStyle>
            <a:lvl1pPr>
              <a:defRPr sz="3200" b="0" i="0">
                <a:solidFill>
                  <a:schemeClr val="bg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3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8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70" r:id="rId2"/>
    <p:sldLayoutId id="2147484096" r:id="rId3"/>
    <p:sldLayoutId id="2147484093" r:id="rId4"/>
    <p:sldLayoutId id="2147484094" r:id="rId5"/>
    <p:sldLayoutId id="2147484097" r:id="rId6"/>
    <p:sldLayoutId id="2147484099" r:id="rId7"/>
    <p:sldLayoutId id="2147484100" r:id="rId8"/>
    <p:sldLayoutId id="2147484104" r:id="rId9"/>
    <p:sldLayoutId id="2147484105" r:id="rId10"/>
    <p:sldLayoutId id="2147484106" r:id="rId11"/>
    <p:sldLayoutId id="2147484107" r:id="rId12"/>
    <p:sldLayoutId id="2147484108" r:id="rId13"/>
    <p:sldLayoutId id="2147484109" r:id="rId14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rospike/aerospike-spark" TargetMode="External"/><Relationship Id="rId4" Type="http://schemas.openxmlformats.org/officeDocument/2006/relationships/hyperlink" Target="https://github.com/aerospike/aerospike-helpe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02735" y="4094692"/>
            <a:ext cx="7772400" cy="1002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Helvetica Neue Medium"/>
                <a:cs typeface="Helvetica Neue Medium"/>
              </a:rPr>
              <a:t>Spark</a:t>
            </a:r>
            <a:endParaRPr lang="en-US" sz="3200" dirty="0">
              <a:solidFill>
                <a:schemeClr val="bg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910946"/>
            <a:ext cx="9144000" cy="1002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  <a:latin typeface="Helvetica Neue"/>
                <a:cs typeface="Helvetica Neue"/>
              </a:rPr>
              <a:t>Aerospike Advanced Concepts</a:t>
            </a:r>
            <a:endParaRPr lang="en-US" sz="40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48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Scala: Spark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62374" y="939830"/>
            <a:ext cx="8195826" cy="89407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Find the </a:t>
            </a:r>
            <a:r>
              <a:rPr lang="en-US" sz="2000" dirty="0" err="1" smtClean="0"/>
              <a:t>SparkExercises.scala</a:t>
            </a:r>
            <a:r>
              <a:rPr lang="en-US" sz="2000" dirty="0" smtClean="0"/>
              <a:t> file in the exercises directory. Replace the TODOs with working code</a:t>
            </a: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634837" y="1693453"/>
            <a:ext cx="60544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sz="1200" b="1" dirty="0">
                <a:solidFill>
                  <a:srgbClr val="7F9FBF"/>
                </a:solidFill>
                <a:latin typeface="Monaco" charset="0"/>
              </a:rPr>
              <a:t>TODO</a:t>
            </a:r>
            <a:r>
              <a:rPr lang="en-US" sz="1200" b="1" dirty="0">
                <a:solidFill>
                  <a:srgbClr val="3F7F5F"/>
                </a:solidFill>
                <a:latin typeface="Monaco" charset="0"/>
              </a:rPr>
              <a:t> add format(....) of </a:t>
            </a:r>
            <a:r>
              <a:rPr lang="en-US" sz="1200" b="1" dirty="0" err="1">
                <a:solidFill>
                  <a:srgbClr val="3F7F5F"/>
                </a:solidFill>
                <a:latin typeface="Monaco" charset="0"/>
              </a:rPr>
              <a:t>com.aerospike.spark.sql</a:t>
            </a:r>
            <a:endParaRPr lang="en-US" sz="1200" b="1" dirty="0">
              <a:solidFill>
                <a:srgbClr val="3F7F5F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		</a:t>
            </a:r>
          </a:p>
          <a:p>
            <a:r>
              <a:rPr lang="en-US" sz="1200" dirty="0" smtClean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sz="1200" b="1" dirty="0">
                <a:solidFill>
                  <a:srgbClr val="7F9FBF"/>
                </a:solidFill>
                <a:latin typeface="Monaco" charset="0"/>
              </a:rPr>
              <a:t>TODO</a:t>
            </a:r>
            <a:r>
              <a:rPr lang="en-US" sz="1200" b="1" dirty="0">
                <a:solidFill>
                  <a:srgbClr val="3F7F5F"/>
                </a:solidFill>
                <a:latin typeface="Monaco" charset="0"/>
              </a:rPr>
              <a:t> add option(....) as many as you need</a:t>
            </a:r>
          </a:p>
          <a:p>
            <a:r>
              <a:rPr lang="ro-RO" sz="1200" dirty="0" smtClean="0">
                <a:solidFill>
                  <a:srgbClr val="3F7F5F"/>
                </a:solidFill>
                <a:latin typeface="Monaco" charset="0"/>
              </a:rPr>
              <a:t>//            </a:t>
            </a:r>
            <a:r>
              <a:rPr lang="ro-RO" sz="1200" dirty="0" err="1">
                <a:solidFill>
                  <a:srgbClr val="3F7F5F"/>
                </a:solidFill>
                <a:latin typeface="Monaco" charset="0"/>
              </a:rPr>
              <a:t>aerospike.seedhost</a:t>
            </a:r>
            <a:endParaRPr lang="ro-RO" sz="1200" dirty="0">
              <a:solidFill>
                <a:srgbClr val="3F7F5F"/>
              </a:solidFill>
              <a:latin typeface="Monaco" charset="0"/>
            </a:endParaRPr>
          </a:p>
          <a:p>
            <a:r>
              <a:rPr lang="ro-RO" sz="1200" dirty="0" smtClean="0">
                <a:solidFill>
                  <a:srgbClr val="3F7F5F"/>
                </a:solidFill>
                <a:latin typeface="Monaco" charset="0"/>
              </a:rPr>
              <a:t>//            </a:t>
            </a:r>
            <a:r>
              <a:rPr lang="ro-RO" sz="1200" dirty="0" err="1">
                <a:solidFill>
                  <a:srgbClr val="3F7F5F"/>
                </a:solidFill>
                <a:latin typeface="Monaco" charset="0"/>
              </a:rPr>
              <a:t>aerospike.port</a:t>
            </a:r>
            <a:endParaRPr lang="ro-RO" sz="1200" dirty="0">
              <a:solidFill>
                <a:srgbClr val="3F7F5F"/>
              </a:solidFill>
              <a:latin typeface="Monaco" charset="0"/>
            </a:endParaRPr>
          </a:p>
          <a:p>
            <a:r>
              <a:rPr lang="de-DE" sz="1200" dirty="0" smtClean="0">
                <a:solidFill>
                  <a:srgbClr val="3F7F5F"/>
                </a:solidFill>
                <a:latin typeface="Monaco" charset="0"/>
              </a:rPr>
              <a:t>//            </a:t>
            </a:r>
            <a:r>
              <a:rPr lang="de-DE" sz="1200" dirty="0" err="1" smtClean="0">
                <a:solidFill>
                  <a:srgbClr val="3F7F5F"/>
                </a:solidFill>
                <a:latin typeface="Monaco" charset="0"/>
              </a:rPr>
              <a:t>aerospike.namespace</a:t>
            </a:r>
            <a:endParaRPr lang="de-DE" sz="1200" dirty="0" smtClean="0">
              <a:solidFill>
                <a:srgbClr val="3F7F5F"/>
              </a:solidFill>
              <a:latin typeface="Monaco" charset="0"/>
            </a:endParaRPr>
          </a:p>
          <a:p>
            <a:r>
              <a:rPr lang="ro-RO" sz="1200" dirty="0" smtClean="0">
                <a:solidFill>
                  <a:srgbClr val="3F7F5F"/>
                </a:solidFill>
                <a:latin typeface="Monaco" charset="0"/>
              </a:rPr>
              <a:t>//            </a:t>
            </a:r>
            <a:r>
              <a:rPr lang="ro-RO" sz="1200" dirty="0" err="1">
                <a:solidFill>
                  <a:srgbClr val="3F7F5F"/>
                </a:solidFill>
                <a:latin typeface="Monaco" charset="0"/>
              </a:rPr>
              <a:t>aerospike.set</a:t>
            </a:r>
            <a:endParaRPr lang="ro-RO" sz="1200" dirty="0">
              <a:solidFill>
                <a:srgbClr val="3F7F5F"/>
              </a:solidFill>
              <a:latin typeface="Monaco" charset="0"/>
            </a:endParaRPr>
          </a:p>
          <a:p>
            <a:r>
              <a:rPr lang="de-DE" sz="1200" dirty="0" smtClean="0">
                <a:solidFill>
                  <a:srgbClr val="3F7F5F"/>
                </a:solidFill>
                <a:latin typeface="Monaco" charset="0"/>
              </a:rPr>
              <a:t>//            </a:t>
            </a:r>
            <a:r>
              <a:rPr lang="de-DE" sz="1200" dirty="0" err="1">
                <a:solidFill>
                  <a:srgbClr val="3F7F5F"/>
                </a:solidFill>
                <a:latin typeface="Monaco" charset="0"/>
              </a:rPr>
              <a:t>aerospike.updateByKey</a:t>
            </a:r>
            <a:endParaRPr lang="de-DE" sz="1200" dirty="0">
              <a:solidFill>
                <a:srgbClr val="3F7F5F"/>
              </a:solidFill>
              <a:latin typeface="Monaco" charset="0"/>
            </a:endParaRPr>
          </a:p>
          <a:p>
            <a:r>
              <a:rPr lang="ro-RO" sz="1200" dirty="0" smtClean="0">
                <a:solidFill>
                  <a:srgbClr val="3F7F5F"/>
                </a:solidFill>
                <a:latin typeface="Monaco" charset="0"/>
              </a:rPr>
              <a:t>//            </a:t>
            </a:r>
            <a:r>
              <a:rPr lang="ro-RO" sz="1200" dirty="0" err="1">
                <a:solidFill>
                  <a:srgbClr val="3F7F5F"/>
                </a:solidFill>
                <a:latin typeface="Monaco" charset="0"/>
              </a:rPr>
              <a:t>aerospike.ttlColumn</a:t>
            </a:r>
            <a:endParaRPr lang="ro-RO" sz="1200" dirty="0">
              <a:solidFill>
                <a:srgbClr val="3F7F5F"/>
              </a:solidFill>
              <a:latin typeface="Monaco" charset="0"/>
            </a:endParaRPr>
          </a:p>
          <a:p>
            <a:r>
              <a:rPr lang="ro-RO" sz="1200" dirty="0" smtClean="0">
                <a:solidFill>
                  <a:srgbClr val="3F7F5F"/>
                </a:solidFill>
                <a:latin typeface="Monaco" charset="0"/>
              </a:rPr>
              <a:t>//            </a:t>
            </a:r>
            <a:r>
              <a:rPr lang="ro-RO" sz="1200" dirty="0" err="1">
                <a:solidFill>
                  <a:srgbClr val="3F7F5F"/>
                </a:solidFill>
                <a:latin typeface="Monaco" charset="0"/>
              </a:rPr>
              <a:t>aerospike.timeout</a:t>
            </a:r>
            <a:endParaRPr lang="ro-RO" sz="1200" dirty="0">
              <a:solidFill>
                <a:srgbClr val="3F7F5F"/>
              </a:solidFill>
              <a:latin typeface="Monac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48691" y="4050636"/>
            <a:ext cx="60405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sz="1200" b="1" dirty="0">
                <a:solidFill>
                  <a:srgbClr val="7F9FBF"/>
                </a:solidFill>
                <a:latin typeface="Monaco" charset="0"/>
              </a:rPr>
              <a:t>TODO</a:t>
            </a:r>
            <a:r>
              <a:rPr lang="en-US" sz="1200" b="1" dirty="0">
                <a:solidFill>
                  <a:srgbClr val="3F7F5F"/>
                </a:solidFill>
                <a:latin typeface="Monaco" charset="0"/>
              </a:rPr>
              <a:t> add format(....) of </a:t>
            </a:r>
            <a:r>
              <a:rPr lang="en-US" sz="1200" b="1" dirty="0" err="1">
                <a:solidFill>
                  <a:srgbClr val="3F7F5F"/>
                </a:solidFill>
                <a:latin typeface="Monaco" charset="0"/>
              </a:rPr>
              <a:t>com.aerospike.spark.sql</a:t>
            </a:r>
            <a:endParaRPr lang="en-US" sz="1200" b="1" dirty="0">
              <a:solidFill>
                <a:srgbClr val="3F7F5F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		</a:t>
            </a:r>
          </a:p>
          <a:p>
            <a:r>
              <a:rPr lang="en-US" sz="1200" dirty="0" smtClean="0">
                <a:solidFill>
                  <a:srgbClr val="3F7F5F"/>
                </a:solidFill>
                <a:latin typeface="Monaco" charset="0"/>
              </a:rPr>
              <a:t>// </a:t>
            </a:r>
            <a:r>
              <a:rPr lang="en-US" sz="1200" b="1" dirty="0">
                <a:solidFill>
                  <a:srgbClr val="7F9FBF"/>
                </a:solidFill>
                <a:latin typeface="Monaco" charset="0"/>
              </a:rPr>
              <a:t>TODO</a:t>
            </a:r>
            <a:r>
              <a:rPr lang="en-US" sz="1200" b="1" dirty="0">
                <a:solidFill>
                  <a:srgbClr val="3F7F5F"/>
                </a:solidFill>
                <a:latin typeface="Monaco" charset="0"/>
              </a:rPr>
              <a:t> add option(....) as many as you need</a:t>
            </a:r>
          </a:p>
          <a:p>
            <a:r>
              <a:rPr lang="ro-RO" sz="1200" dirty="0" smtClean="0">
                <a:solidFill>
                  <a:srgbClr val="3F7F5F"/>
                </a:solidFill>
                <a:latin typeface="Monaco" charset="0"/>
              </a:rPr>
              <a:t>//            </a:t>
            </a:r>
            <a:r>
              <a:rPr lang="ro-RO" sz="1200" dirty="0" err="1">
                <a:solidFill>
                  <a:srgbClr val="3F7F5F"/>
                </a:solidFill>
                <a:latin typeface="Monaco" charset="0"/>
              </a:rPr>
              <a:t>aerospike.seedhost</a:t>
            </a:r>
            <a:endParaRPr lang="ro-RO" sz="1200" dirty="0">
              <a:solidFill>
                <a:srgbClr val="3F7F5F"/>
              </a:solidFill>
              <a:latin typeface="Monaco" charset="0"/>
            </a:endParaRPr>
          </a:p>
          <a:p>
            <a:r>
              <a:rPr lang="ro-RO" sz="1200" dirty="0" smtClean="0">
                <a:solidFill>
                  <a:srgbClr val="3F7F5F"/>
                </a:solidFill>
                <a:latin typeface="Monaco" charset="0"/>
              </a:rPr>
              <a:t>//            </a:t>
            </a:r>
            <a:r>
              <a:rPr lang="ro-RO" sz="1200" dirty="0" err="1">
                <a:solidFill>
                  <a:srgbClr val="3F7F5F"/>
                </a:solidFill>
                <a:latin typeface="Monaco" charset="0"/>
              </a:rPr>
              <a:t>aerospike.port</a:t>
            </a:r>
            <a:endParaRPr lang="ro-RO" sz="1200" dirty="0">
              <a:solidFill>
                <a:srgbClr val="3F7F5F"/>
              </a:solidFill>
              <a:latin typeface="Monaco" charset="0"/>
            </a:endParaRPr>
          </a:p>
          <a:p>
            <a:r>
              <a:rPr lang="de-DE" sz="1200" dirty="0" smtClean="0">
                <a:solidFill>
                  <a:srgbClr val="3F7F5F"/>
                </a:solidFill>
                <a:latin typeface="Monaco" charset="0"/>
              </a:rPr>
              <a:t>//            </a:t>
            </a:r>
            <a:r>
              <a:rPr lang="de-DE" sz="1200" dirty="0" err="1">
                <a:solidFill>
                  <a:srgbClr val="3F7F5F"/>
                </a:solidFill>
                <a:latin typeface="Monaco" charset="0"/>
              </a:rPr>
              <a:t>aerospike.namespace</a:t>
            </a:r>
            <a:endParaRPr lang="de-DE" sz="1200" dirty="0">
              <a:solidFill>
                <a:srgbClr val="3F7F5F"/>
              </a:solidFill>
              <a:latin typeface="Monaco" charset="0"/>
            </a:endParaRPr>
          </a:p>
          <a:p>
            <a:r>
              <a:rPr lang="ro-RO" sz="1200" dirty="0" smtClean="0">
                <a:solidFill>
                  <a:srgbClr val="3F7F5F"/>
                </a:solidFill>
                <a:latin typeface="Monaco" charset="0"/>
              </a:rPr>
              <a:t>//            </a:t>
            </a:r>
            <a:r>
              <a:rPr lang="ro-RO" sz="1200" dirty="0" err="1">
                <a:solidFill>
                  <a:srgbClr val="3F7F5F"/>
                </a:solidFill>
                <a:latin typeface="Monaco" charset="0"/>
              </a:rPr>
              <a:t>aerospike.set</a:t>
            </a:r>
            <a:endParaRPr lang="ro-RO" sz="1200" dirty="0">
              <a:solidFill>
                <a:srgbClr val="3F7F5F"/>
              </a:solidFill>
              <a:latin typeface="Monaco" charset="0"/>
            </a:endParaRPr>
          </a:p>
          <a:p>
            <a:r>
              <a:rPr lang="ro-RO" sz="1200" dirty="0" smtClean="0">
                <a:solidFill>
                  <a:srgbClr val="3F7F5F"/>
                </a:solidFill>
                <a:latin typeface="Monaco" charset="0"/>
              </a:rPr>
              <a:t>//            </a:t>
            </a:r>
            <a:r>
              <a:rPr lang="ro-RO" sz="1200" dirty="0" err="1">
                <a:solidFill>
                  <a:srgbClr val="3F7F5F"/>
                </a:solidFill>
                <a:latin typeface="Monaco" charset="0"/>
              </a:rPr>
              <a:t>aerospike.timeout</a:t>
            </a:r>
            <a:endParaRPr lang="ro-RO" sz="1200" dirty="0">
              <a:solidFill>
                <a:srgbClr val="3F7F5F"/>
              </a:solidFill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1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rospike_logo_set_horizon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2540000"/>
            <a:ext cx="4120662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successful completion of this module you </a:t>
            </a:r>
            <a:r>
              <a:rPr lang="en-US" dirty="0"/>
              <a:t>s</a:t>
            </a:r>
            <a:r>
              <a:rPr lang="en-US" dirty="0" smtClean="0"/>
              <a:t>hould be able to:</a:t>
            </a:r>
          </a:p>
          <a:p>
            <a:pPr marL="681037" lvl="0" indent="-342900"/>
            <a:r>
              <a:rPr lang="en-US" dirty="0" smtClean="0"/>
              <a:t>Use the </a:t>
            </a:r>
            <a:r>
              <a:rPr lang="en-US" b="1" dirty="0" smtClean="0"/>
              <a:t>Aerospike Spark </a:t>
            </a:r>
            <a:r>
              <a:rPr lang="en-US" dirty="0" smtClean="0"/>
              <a:t>connector</a:t>
            </a:r>
            <a:endParaRPr lang="en-US" baseline="0" dirty="0" smtClean="0"/>
          </a:p>
          <a:p>
            <a:pPr marL="681037" lvl="0" indent="-342900"/>
            <a:r>
              <a:rPr lang="en-US" dirty="0" smtClean="0"/>
              <a:t>Understand </a:t>
            </a:r>
          </a:p>
          <a:p>
            <a:pPr marL="1019174" lvl="1" indent="-342900"/>
            <a:r>
              <a:rPr lang="en-US" dirty="0" smtClean="0"/>
              <a:t>Loading Aerospike data into a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marL="1019174" lvl="1" indent="-342900"/>
            <a:r>
              <a:rPr lang="en-US" dirty="0" smtClean="0"/>
              <a:t>Saving a </a:t>
            </a:r>
            <a:r>
              <a:rPr lang="en-US" dirty="0" err="1" smtClean="0"/>
              <a:t>DataFrame</a:t>
            </a:r>
            <a:r>
              <a:rPr lang="en-US" dirty="0" smtClean="0"/>
              <a:t> to Aerospike</a:t>
            </a:r>
          </a:p>
          <a:p>
            <a:pPr marL="681037" lvl="0" indent="-342900"/>
            <a:r>
              <a:rPr lang="en-US" dirty="0" smtClean="0"/>
              <a:t>Code a solution in </a:t>
            </a:r>
          </a:p>
          <a:p>
            <a:pPr marL="1019174" lvl="1" indent="-342900"/>
            <a:r>
              <a:rPr lang="en-US" dirty="0" smtClean="0"/>
              <a:t>C#</a:t>
            </a:r>
          </a:p>
          <a:p>
            <a:pPr marL="1019174" lvl="1" indent="-342900"/>
            <a:r>
              <a:rPr lang="en-US" dirty="0" smtClean="0"/>
              <a:t>Java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888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 and Data Frame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62374" y="850331"/>
            <a:ext cx="8613124" cy="278187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dirty="0" smtClean="0"/>
              <a:t>“A </a:t>
            </a:r>
            <a:r>
              <a:rPr lang="en-US" sz="4400" b="1" dirty="0" smtClean="0">
                <a:solidFill>
                  <a:srgbClr val="0000FF"/>
                </a:solidFill>
              </a:rPr>
              <a:t>Data Frame</a:t>
            </a:r>
            <a:r>
              <a:rPr lang="en-US" sz="4400" dirty="0" smtClean="0"/>
              <a:t> </a:t>
            </a:r>
            <a:r>
              <a:rPr lang="en-US" sz="4400" dirty="0"/>
              <a:t>is a Dataset organized into named columns. It is conceptually equivalent to a table in a relational </a:t>
            </a:r>
            <a:r>
              <a:rPr lang="en-US" sz="4400" dirty="0" smtClean="0"/>
              <a:t>database, </a:t>
            </a:r>
            <a:r>
              <a:rPr lang="en-US" sz="4400" dirty="0"/>
              <a:t>but with richer optimizations under the hood</a:t>
            </a:r>
            <a:r>
              <a:rPr lang="en-US" sz="4400" dirty="0" smtClean="0"/>
              <a:t>.”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 smtClean="0"/>
              <a:t>Immutable representation of structured data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Data Frames </a:t>
            </a:r>
            <a:r>
              <a:rPr lang="en-US" dirty="0"/>
              <a:t>can be constructed from a wide array of sources such </a:t>
            </a:r>
            <a:r>
              <a:rPr lang="en-US" dirty="0" smtClean="0"/>
              <a:t>as:</a:t>
            </a:r>
          </a:p>
          <a:p>
            <a:r>
              <a:rPr lang="en-US" dirty="0"/>
              <a:t>S</a:t>
            </a:r>
            <a:r>
              <a:rPr lang="en-US" dirty="0" smtClean="0"/>
              <a:t>tructured </a:t>
            </a:r>
            <a:r>
              <a:rPr lang="en-US" dirty="0"/>
              <a:t>data </a:t>
            </a:r>
            <a:r>
              <a:rPr lang="en-US" dirty="0" smtClean="0"/>
              <a:t>files</a:t>
            </a:r>
          </a:p>
          <a:p>
            <a:r>
              <a:rPr lang="en-US" dirty="0"/>
              <a:t>T</a:t>
            </a:r>
            <a:r>
              <a:rPr lang="en-US" dirty="0" smtClean="0"/>
              <a:t>ables </a:t>
            </a:r>
            <a:r>
              <a:rPr lang="en-US" dirty="0"/>
              <a:t>in </a:t>
            </a:r>
            <a:r>
              <a:rPr lang="en-US" dirty="0" smtClean="0"/>
              <a:t>Hive</a:t>
            </a:r>
          </a:p>
          <a:p>
            <a:r>
              <a:rPr lang="en-US" dirty="0" smtClean="0"/>
              <a:t>Existing RDDs </a:t>
            </a:r>
          </a:p>
          <a:p>
            <a:r>
              <a:rPr lang="en-US" dirty="0" smtClean="0"/>
              <a:t>External databases e.g. </a:t>
            </a:r>
            <a:r>
              <a:rPr lang="en-US" b="1" dirty="0" smtClean="0">
                <a:solidFill>
                  <a:srgbClr val="0000FF"/>
                </a:solidFill>
              </a:rPr>
              <a:t>Aerospike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354976" y="4017934"/>
            <a:ext cx="3201551" cy="82550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Frame DSL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83528" y="4017934"/>
            <a:ext cx="3017995" cy="82550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Spark SQL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54977" y="4843434"/>
            <a:ext cx="6346546" cy="508000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Frame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54976" y="5364134"/>
            <a:ext cx="6346547" cy="50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Source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an 8"/>
          <p:cNvSpPr/>
          <p:nvPr/>
        </p:nvSpPr>
        <p:spPr>
          <a:xfrm>
            <a:off x="2354977" y="5884834"/>
            <a:ext cx="1270000" cy="584200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CSV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3623826" y="5884834"/>
            <a:ext cx="1270000" cy="584200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JSON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4893826" y="5884834"/>
            <a:ext cx="1270000" cy="584200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Parquet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>
            <a:off x="6162675" y="5889552"/>
            <a:ext cx="1270000" cy="584200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JDBC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an 12"/>
          <p:cNvSpPr/>
          <p:nvPr/>
        </p:nvSpPr>
        <p:spPr>
          <a:xfrm>
            <a:off x="7431524" y="5884834"/>
            <a:ext cx="1270000" cy="5842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Aerospike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16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Aerospike Spark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Data Source/Sink</a:t>
            </a:r>
          </a:p>
          <a:p>
            <a:pPr lvl="1"/>
            <a:r>
              <a:rPr lang="en-US" dirty="0" smtClean="0"/>
              <a:t>Load data from Namespace and Set</a:t>
            </a:r>
          </a:p>
          <a:p>
            <a:pPr lvl="1"/>
            <a:r>
              <a:rPr lang="en-US" dirty="0" smtClean="0"/>
              <a:t>Save data to Namespace and Set</a:t>
            </a:r>
          </a:p>
          <a:p>
            <a:r>
              <a:rPr lang="en-US" dirty="0" smtClean="0"/>
              <a:t>Supports multiple filters in server</a:t>
            </a:r>
          </a:p>
          <a:p>
            <a:pPr lvl="1"/>
            <a:r>
              <a:rPr lang="en-US" dirty="0" smtClean="0"/>
              <a:t>Uses secondary indices when available</a:t>
            </a:r>
          </a:p>
          <a:p>
            <a:r>
              <a:rPr lang="en-US" dirty="0" smtClean="0"/>
              <a:t>Operations done in parallel</a:t>
            </a:r>
          </a:p>
          <a:p>
            <a:r>
              <a:rPr lang="en-US" dirty="0"/>
              <a:t>GitHub repo: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github.com/aerospike/</a:t>
            </a:r>
            <a:r>
              <a:rPr lang="en-US" smtClean="0">
                <a:hlinkClick r:id="rId3"/>
              </a:rPr>
              <a:t>aerospark</a:t>
            </a:r>
            <a:endParaRPr lang="en-US" dirty="0" smtClean="0"/>
          </a:p>
          <a:p>
            <a:r>
              <a:rPr lang="en-US" dirty="0" smtClean="0"/>
              <a:t>Depends on: </a:t>
            </a:r>
            <a:r>
              <a:rPr lang="en-US" dirty="0" smtClean="0">
                <a:hlinkClick r:id="rId4"/>
              </a:rPr>
              <a:t>https://github.com/aerospike/aerospike-helper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73084" y="1231330"/>
            <a:ext cx="3448016" cy="5049397"/>
          </a:xfrm>
        </p:spPr>
        <p:txBody>
          <a:bodyPr/>
          <a:lstStyle/>
          <a:p>
            <a:r>
              <a:rPr lang="en-US" dirty="0" smtClean="0"/>
              <a:t>Specify</a:t>
            </a:r>
          </a:p>
          <a:p>
            <a:pPr lvl="1"/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options</a:t>
            </a:r>
          </a:p>
          <a:p>
            <a:pPr lvl="2"/>
            <a:r>
              <a:rPr lang="en-US" dirty="0" smtClean="0"/>
              <a:t>Cluster seed node/port</a:t>
            </a:r>
          </a:p>
          <a:p>
            <a:pPr lvl="2"/>
            <a:r>
              <a:rPr lang="en-US" dirty="0" smtClean="0"/>
              <a:t>Namespace</a:t>
            </a:r>
          </a:p>
          <a:p>
            <a:pPr lvl="2"/>
            <a:r>
              <a:rPr lang="en-US" dirty="0" smtClean="0"/>
              <a:t>Set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Data lazy loaded via </a:t>
            </a:r>
          </a:p>
          <a:p>
            <a:pPr lvl="1"/>
            <a:r>
              <a:rPr lang="en-US" dirty="0" smtClean="0"/>
              <a:t>API calls</a:t>
            </a:r>
          </a:p>
          <a:p>
            <a:pPr lvl="1"/>
            <a:r>
              <a:rPr lang="en-US" dirty="0" smtClean="0"/>
              <a:t>Spark SQL</a:t>
            </a:r>
          </a:p>
          <a:p>
            <a:pPr lvl="1"/>
            <a:r>
              <a:rPr lang="en-US" dirty="0" smtClean="0"/>
              <a:t>Multiple filters in server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43300" y="1231330"/>
            <a:ext cx="5359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  <a:latin typeface="Monaco" charset="0"/>
              </a:rPr>
              <a:t>var</a:t>
            </a:r>
            <a:r>
              <a:rPr lang="en-US" sz="1400" dirty="0" smtClean="0">
                <a:solidFill>
                  <a:srgbClr val="C00000"/>
                </a:solidFill>
                <a:latin typeface="Monaco" charset="0"/>
              </a:rPr>
              <a:t> </a:t>
            </a:r>
            <a:r>
              <a:rPr lang="en-US" sz="1400" dirty="0" err="1" smtClean="0">
                <a:solidFill>
                  <a:srgbClr val="C00000"/>
                </a:solidFill>
                <a:latin typeface="Monaco" charset="0"/>
              </a:rPr>
              <a:t>flightsDF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400" dirty="0" err="1" smtClean="0">
                <a:solidFill>
                  <a:srgbClr val="0000C0"/>
                </a:solidFill>
                <a:latin typeface="Monaco" charset="0"/>
              </a:rPr>
              <a:t>sqlContext</a:t>
            </a:r>
            <a:r>
              <a:rPr lang="en-US" sz="1400" dirty="0" err="1" smtClean="0">
                <a:solidFill>
                  <a:srgbClr val="000000"/>
                </a:solidFill>
                <a:latin typeface="Monaco" charset="0"/>
              </a:rPr>
              <a:t>.read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.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  	format(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Monaco" charset="0"/>
              </a:rPr>
              <a:t>com.aerospike.spark.sql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  	option(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Monaco" charset="0"/>
              </a:rPr>
              <a:t>aerospike.seedhost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400" dirty="0" err="1" smtClean="0">
                <a:solidFill>
                  <a:srgbClr val="0000C0"/>
                </a:solidFill>
                <a:latin typeface="Monaco" charset="0"/>
              </a:rPr>
              <a:t>seedHost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  	option(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Monaco" charset="0"/>
              </a:rPr>
              <a:t>aerospike.port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"3000"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  	option(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Monaco" charset="0"/>
              </a:rPr>
              <a:t>aerospike.namespace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400" dirty="0" smtClean="0">
                <a:solidFill>
                  <a:srgbClr val="0000C0"/>
                </a:solidFill>
                <a:latin typeface="Monaco" charset="0"/>
              </a:rPr>
              <a:t>namespace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  	option(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Monaco" charset="0"/>
              </a:rPr>
              <a:t>aerospike.set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"spark-test"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  	option(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Monaco" charset="0"/>
              </a:rPr>
              <a:t>aerospike.timeout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"500"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  	load </a:t>
            </a:r>
            <a:endParaRPr lang="en-US" sz="1400" dirty="0">
              <a:solidFill>
                <a:srgbClr val="000000"/>
              </a:solidFill>
              <a:latin typeface="Monac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43300" y="4363600"/>
            <a:ext cx="53467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  <a:latin typeface="Monaco" charset="0"/>
              </a:rPr>
              <a:t>flightsDF</a:t>
            </a:r>
            <a:r>
              <a:rPr lang="en-US" sz="1400" dirty="0" err="1" smtClean="0">
                <a:solidFill>
                  <a:srgbClr val="000000"/>
                </a:solidFill>
                <a:latin typeface="Monaco" charset="0"/>
              </a:rPr>
              <a:t>.registerTempTable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"Flights"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</a:t>
            </a:r>
          </a:p>
          <a:p>
            <a:r>
              <a:rPr lang="en-US" sz="1400" dirty="0" err="1" smtClean="0">
                <a:solidFill>
                  <a:srgbClr val="C00000"/>
                </a:solidFill>
                <a:latin typeface="Monaco" charset="0"/>
              </a:rPr>
              <a:t>flightsDF</a:t>
            </a:r>
            <a:r>
              <a:rPr lang="en-US" sz="1400" dirty="0" err="1" smtClean="0">
                <a:solidFill>
                  <a:srgbClr val="000000"/>
                </a:solidFill>
                <a:latin typeface="Monaco" charset="0"/>
              </a:rPr>
              <a:t>.show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400" dirty="0" smtClean="0">
                <a:solidFill>
                  <a:srgbClr val="C48CFF"/>
                </a:solidFill>
                <a:latin typeface="Monaco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</a:t>
            </a:r>
          </a:p>
          <a:p>
            <a:r>
              <a:rPr lang="en-US" sz="1400" dirty="0" err="1" smtClean="0">
                <a:solidFill>
                  <a:srgbClr val="7F0055"/>
                </a:solidFill>
                <a:latin typeface="Monaco" charset="0"/>
              </a:rPr>
              <a:t>val</a:t>
            </a:r>
            <a:r>
              <a:rPr lang="en-US" sz="14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Monaco" charset="0"/>
              </a:rPr>
              <a:t>lateFlightsDF</a:t>
            </a:r>
            <a:r>
              <a:rPr lang="en-US" sz="14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Monaco" charset="0"/>
              </a:rPr>
              <a:t>sqlContext</a:t>
            </a:r>
            <a:r>
              <a:rPr lang="en-US" sz="1400" dirty="0" err="1">
                <a:solidFill>
                  <a:srgbClr val="000000"/>
                </a:solidFill>
                <a:latin typeface="Monaco" charset="0"/>
              </a:rPr>
              <a:t>.sql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"""select CARRIER, FL_NUM, DEP_DELAY_NEW, ARR_DELAY_NEW </a:t>
            </a:r>
          </a:p>
          <a:p>
            <a:r>
              <a:rPr lang="en-US" sz="1400" dirty="0">
                <a:solidFill>
                  <a:srgbClr val="2A00FF"/>
                </a:solidFill>
                <a:latin typeface="Monaco" charset="0"/>
              </a:rPr>
              <a:t>  from Flights where ARR_DELAY_NEW &gt; 5"""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)  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</a:t>
            </a:r>
          </a:p>
          <a:p>
            <a:r>
              <a:rPr lang="en-US" sz="1400" dirty="0" err="1" smtClean="0">
                <a:solidFill>
                  <a:srgbClr val="7F0055"/>
                </a:solidFill>
                <a:latin typeface="Monaco" charset="0"/>
              </a:rPr>
              <a:t>val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Monaco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Monaco" charset="0"/>
              </a:rPr>
              <a:t>lateFlightsDF</a:t>
            </a:r>
            <a:r>
              <a:rPr lang="en-US" sz="1400" dirty="0" err="1">
                <a:solidFill>
                  <a:srgbClr val="000000"/>
                </a:solidFill>
                <a:latin typeface="Monaco" charset="0"/>
              </a:rPr>
              <a:t>.count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85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73084" y="1231330"/>
            <a:ext cx="3980261" cy="50493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Specify</a:t>
            </a:r>
          </a:p>
          <a:p>
            <a:r>
              <a:rPr lang="en-US" dirty="0" smtClean="0"/>
              <a:t>format </a:t>
            </a:r>
          </a:p>
          <a:p>
            <a:r>
              <a:rPr lang="en-US" dirty="0" smtClean="0"/>
              <a:t>options</a:t>
            </a:r>
            <a:endParaRPr lang="en-US" dirty="0"/>
          </a:p>
          <a:p>
            <a:pPr lvl="1"/>
            <a:r>
              <a:rPr lang="en-US" dirty="0"/>
              <a:t>Cluster seed node/port</a:t>
            </a:r>
          </a:p>
          <a:p>
            <a:pPr lvl="1"/>
            <a:r>
              <a:rPr lang="en-US" dirty="0"/>
              <a:t>Namespace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Key column / Digest column</a:t>
            </a:r>
          </a:p>
          <a:p>
            <a:pPr lvl="1"/>
            <a:r>
              <a:rPr lang="en-US" dirty="0" smtClean="0"/>
              <a:t>TTL column (optional)</a:t>
            </a:r>
          </a:p>
          <a:p>
            <a:pPr lvl="1"/>
            <a:r>
              <a:rPr lang="en-US" dirty="0" smtClean="0"/>
              <a:t>Write options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69306" y="1293815"/>
            <a:ext cx="522229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  <a:latin typeface="Monaco" charset="0"/>
              </a:rPr>
              <a:t>flightsDF</a:t>
            </a:r>
            <a:r>
              <a:rPr lang="en-US" sz="1400" dirty="0" err="1" smtClean="0">
                <a:solidFill>
                  <a:srgbClr val="000000"/>
                </a:solidFill>
                <a:latin typeface="Monaco" charset="0"/>
              </a:rPr>
              <a:t>.write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.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mode(</a:t>
            </a:r>
            <a:r>
              <a:rPr lang="en-US" sz="1400" dirty="0" err="1">
                <a:solidFill>
                  <a:srgbClr val="000000"/>
                </a:solidFill>
                <a:latin typeface="Monaco" charset="0"/>
              </a:rPr>
              <a:t>SaveMode.</a:t>
            </a:r>
            <a:r>
              <a:rPr lang="en-US" sz="1400" dirty="0" err="1">
                <a:solidFill>
                  <a:srgbClr val="0000C0"/>
                </a:solidFill>
                <a:latin typeface="Monaco" charset="0"/>
              </a:rPr>
              <a:t>Overwrite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format(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Monaco" charset="0"/>
              </a:rPr>
              <a:t>com.aerospike.spark.sql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option(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Monaco" charset="0"/>
              </a:rPr>
              <a:t>aerospike.seedhost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400" dirty="0" err="1">
                <a:solidFill>
                  <a:srgbClr val="0000C0"/>
                </a:solidFill>
                <a:latin typeface="Monaco" charset="0"/>
              </a:rPr>
              <a:t>seedHost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option(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Monaco" charset="0"/>
              </a:rPr>
              <a:t>aerospike.port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"3000"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option(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Monaco" charset="0"/>
              </a:rPr>
              <a:t>aerospike.namespace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Monaco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option(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Monaco" charset="0"/>
              </a:rPr>
              <a:t>aerospike.set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"spark-test"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option(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Monaco" charset="0"/>
              </a:rPr>
              <a:t>aerospike.updateByKey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"key"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option(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Monaco" charset="0"/>
              </a:rPr>
              <a:t>aerospike.ttlColumn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"expiry"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option(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Monaco" charset="0"/>
              </a:rPr>
              <a:t>aerospike.timeout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Monaco" charset="0"/>
              </a:rPr>
              <a:t>"500"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de-DE" sz="1400" dirty="0">
                <a:solidFill>
                  <a:srgbClr val="000000"/>
                </a:solidFill>
                <a:latin typeface="Monaco" charset="0"/>
              </a:rPr>
              <a:t>	save()                </a:t>
            </a:r>
            <a:r>
              <a:rPr lang="de-DE" sz="1400" dirty="0" smtClean="0">
                <a:solidFill>
                  <a:srgbClr val="000000"/>
                </a:solidFill>
                <a:latin typeface="Monaco" charset="0"/>
              </a:rPr>
              <a:t>s</a:t>
            </a:r>
            <a:endParaRPr lang="de-DE" sz="1400" dirty="0">
              <a:solidFill>
                <a:srgbClr val="000000"/>
              </a:solidFill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54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Save: Mode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73084" y="1231331"/>
            <a:ext cx="3980261" cy="1414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Save mode specifies what happens during writes to an external data source.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21706" y="1338610"/>
            <a:ext cx="52222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  <a:latin typeface="Monaco" charset="0"/>
              </a:rPr>
              <a:t>flightsDF</a:t>
            </a:r>
            <a:r>
              <a:rPr lang="en-US" sz="1400" dirty="0" err="1" smtClean="0">
                <a:solidFill>
                  <a:srgbClr val="000000"/>
                </a:solidFill>
                <a:latin typeface="Monaco" charset="0"/>
              </a:rPr>
              <a:t>.write</a:t>
            </a:r>
            <a:r>
              <a:rPr lang="en-US" sz="1400" dirty="0">
                <a:solidFill>
                  <a:srgbClr val="000000"/>
                </a:solidFill>
                <a:latin typeface="Monaco" charset="0"/>
              </a:rPr>
              <a:t>.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mode(</a:t>
            </a:r>
            <a:r>
              <a:rPr lang="en-US" sz="1600" b="1" dirty="0" err="1">
                <a:solidFill>
                  <a:srgbClr val="000000"/>
                </a:solidFill>
                <a:latin typeface="Monaco" charset="0"/>
              </a:rPr>
              <a:t>SaveMode.</a:t>
            </a:r>
            <a:r>
              <a:rPr lang="en-US" sz="1600" b="1" dirty="0" err="1">
                <a:solidFill>
                  <a:srgbClr val="0000C0"/>
                </a:solidFill>
                <a:latin typeface="Monaco" charset="0"/>
              </a:rPr>
              <a:t>Overwrite</a:t>
            </a:r>
            <a:r>
              <a:rPr lang="en-US" sz="1600" b="1" dirty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en-US" sz="14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format(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Monaco" charset="0"/>
              </a:rPr>
              <a:t>com.aerospike.spark.sql</a:t>
            </a:r>
            <a:r>
              <a:rPr lang="en-US" sz="14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).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onaco" charset="0"/>
              </a:rPr>
              <a:t>	. . .</a:t>
            </a:r>
          </a:p>
          <a:p>
            <a:r>
              <a:rPr lang="de-DE" sz="1400" dirty="0">
                <a:solidFill>
                  <a:srgbClr val="000000"/>
                </a:solidFill>
                <a:latin typeface="Monaco" charset="0"/>
              </a:rPr>
              <a:t>	save()                </a:t>
            </a:r>
            <a:r>
              <a:rPr lang="de-DE" sz="1400" dirty="0" smtClean="0">
                <a:solidFill>
                  <a:srgbClr val="000000"/>
                </a:solidFill>
                <a:latin typeface="Monaco" charset="0"/>
              </a:rPr>
              <a:t>s</a:t>
            </a:r>
            <a:endParaRPr lang="de-DE" sz="1400" dirty="0">
              <a:solidFill>
                <a:srgbClr val="000000"/>
              </a:solidFill>
              <a:latin typeface="Monaco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303317"/>
              </p:ext>
            </p:extLst>
          </p:nvPr>
        </p:nvGraphicFramePr>
        <p:xfrm>
          <a:off x="1205345" y="3380531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Save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Record Exists Policy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ErrorIfExists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CREATE_ONLY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Ignore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CREATE_ONLY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UPDATE_ONLY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Exercises: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1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and Answers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Directory layout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nswers</a:t>
            </a:r>
          </a:p>
          <a:p>
            <a:pPr lvl="1"/>
            <a:r>
              <a:rPr lang="en-US" dirty="0" smtClean="0"/>
              <a:t>exercises</a:t>
            </a:r>
          </a:p>
          <a:p>
            <a:endParaRPr lang="en-US" dirty="0" smtClean="0"/>
          </a:p>
          <a:p>
            <a:r>
              <a:rPr lang="en-US" dirty="0" smtClean="0"/>
              <a:t>SBT project</a:t>
            </a:r>
          </a:p>
          <a:p>
            <a:pPr lvl="1"/>
            <a:r>
              <a:rPr lang="en-US" dirty="0" smtClean="0"/>
              <a:t>Eclipse: </a:t>
            </a:r>
            <a:r>
              <a:rPr lang="en-US" dirty="0" err="1" smtClean="0"/>
              <a:t>sbt</a:t>
            </a:r>
            <a:r>
              <a:rPr lang="en-US" dirty="0" smtClean="0"/>
              <a:t> eclipse</a:t>
            </a:r>
          </a:p>
        </p:txBody>
      </p:sp>
    </p:spTree>
    <p:extLst>
      <p:ext uri="{BB962C8B-B14F-4D97-AF65-F5344CB8AC3E}">
        <p14:creationId xmlns:p14="http://schemas.microsoft.com/office/powerpoint/2010/main" val="20530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dy Pages">
  <a:themeElements>
    <a:clrScheme name="Custom 3">
      <a:dk1>
        <a:sysClr val="windowText" lastClr="000000"/>
      </a:dk1>
      <a:lt1>
        <a:sysClr val="window" lastClr="FFFFFF"/>
      </a:lt1>
      <a:dk2>
        <a:srgbClr val="7E4300"/>
      </a:dk2>
      <a:lt2>
        <a:srgbClr val="D1D3D4"/>
      </a:lt2>
      <a:accent1>
        <a:srgbClr val="A01620"/>
      </a:accent1>
      <a:accent2>
        <a:srgbClr val="F68623"/>
      </a:accent2>
      <a:accent3>
        <a:srgbClr val="777777"/>
      </a:accent3>
      <a:accent4>
        <a:srgbClr val="D1D3D4"/>
      </a:accent4>
      <a:accent5>
        <a:srgbClr val="FBB917"/>
      </a:accent5>
      <a:accent6>
        <a:srgbClr val="208E37"/>
      </a:accent6>
      <a:hlink>
        <a:srgbClr val="5CCAFF"/>
      </a:hlink>
      <a:folHlink>
        <a:srgbClr val="643273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224331</TotalTime>
  <Words>297</Words>
  <Application>Microsoft Macintosh PowerPoint</Application>
  <PresentationFormat>On-screen Show (4:3)</PresentationFormat>
  <Paragraphs>142</Paragraphs>
  <Slides>11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Arial</vt:lpstr>
      <vt:lpstr>Arial Narrow</vt:lpstr>
      <vt:lpstr>Arial Narrow Bold</vt:lpstr>
      <vt:lpstr>Calibri</vt:lpstr>
      <vt:lpstr>Helvetica Neue</vt:lpstr>
      <vt:lpstr>Helvetica Neue Medium</vt:lpstr>
      <vt:lpstr>Lucida Grande</vt:lpstr>
      <vt:lpstr>Monaco</vt:lpstr>
      <vt:lpstr>MS PGothic</vt:lpstr>
      <vt:lpstr>ＭＳ Ｐゴシック</vt:lpstr>
      <vt:lpstr>Roboto Condensed Bold</vt:lpstr>
      <vt:lpstr>Roboto Condensed Regular</vt:lpstr>
      <vt:lpstr>Trebuchet MS</vt:lpstr>
      <vt:lpstr>Wingdings</vt:lpstr>
      <vt:lpstr>Body Pages</vt:lpstr>
      <vt:lpstr>Document</vt:lpstr>
      <vt:lpstr>PowerPoint Presentation</vt:lpstr>
      <vt:lpstr>Objective</vt:lpstr>
      <vt:lpstr>Spark SQL and Data Frame</vt:lpstr>
      <vt:lpstr>Aerospike Spark</vt:lpstr>
      <vt:lpstr>Load</vt:lpstr>
      <vt:lpstr>Save</vt:lpstr>
      <vt:lpstr>Save: Mode</vt:lpstr>
      <vt:lpstr>Exercises: Spark</vt:lpstr>
      <vt:lpstr>Exercises and Answers</vt:lpstr>
      <vt:lpstr>Scala: Spark</vt:lpstr>
      <vt:lpstr>PowerPoint Presentation</vt:lpstr>
    </vt:vector>
  </TitlesOfParts>
  <Company>Nyquist Design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Nyquist</dc:creator>
  <cp:lastModifiedBy>Adform Adform</cp:lastModifiedBy>
  <cp:revision>5359</cp:revision>
  <cp:lastPrinted>2014-07-14T15:01:10Z</cp:lastPrinted>
  <dcterms:created xsi:type="dcterms:W3CDTF">2012-07-31T22:57:23Z</dcterms:created>
  <dcterms:modified xsi:type="dcterms:W3CDTF">2016-08-15T10:56:25Z</dcterms:modified>
</cp:coreProperties>
</file>