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696" r:id="rId2"/>
    <p:sldId id="695" r:id="rId3"/>
    <p:sldId id="705" r:id="rId4"/>
    <p:sldId id="725" r:id="rId5"/>
    <p:sldId id="721" r:id="rId6"/>
    <p:sldId id="722" r:id="rId7"/>
    <p:sldId id="726" r:id="rId8"/>
    <p:sldId id="701" r:id="rId9"/>
    <p:sldId id="704" r:id="rId10"/>
    <p:sldId id="702" r:id="rId11"/>
    <p:sldId id="69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86347" autoAdjust="0"/>
  </p:normalViewPr>
  <p:slideViewPr>
    <p:cSldViewPr snapToGrid="0">
      <p:cViewPr>
        <p:scale>
          <a:sx n="92" d="100"/>
          <a:sy n="92" d="100"/>
        </p:scale>
        <p:origin x="704" y="904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8/15/16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3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3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65138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0147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6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13153" y="5185086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153" y="5185086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13153" y="610441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Document" r:id="rId6" imgW="5486400" imgH="927100" progId="Word.Document.12">
                  <p:embed/>
                </p:oleObj>
              </mc:Choice>
              <mc:Fallback>
                <p:oleObj name="Document" r:id="rId6" imgW="54864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153" y="6104410"/>
                        <a:ext cx="34290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170361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rospike/aerospike-spark" TargetMode="External"/><Relationship Id="rId4" Type="http://schemas.openxmlformats.org/officeDocument/2006/relationships/hyperlink" Target="https://github.com/aerospike/aerospike-help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Spark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Scala: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Spark</a:t>
            </a:r>
            <a:r>
              <a:rPr lang="en-US" sz="2000" dirty="0" err="1" smtClean="0"/>
              <a:t>Exercises.scala</a:t>
            </a:r>
            <a:r>
              <a:rPr lang="en-US" sz="2000" dirty="0" smtClean="0"/>
              <a:t> </a:t>
            </a:r>
            <a:r>
              <a:rPr lang="en-US" sz="2000" dirty="0" smtClean="0"/>
              <a:t>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34837" y="1693453"/>
            <a:ext cx="6054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Monaco" charset="0"/>
              </a:rPr>
              <a:t> add format(....) of </a:t>
            </a:r>
            <a:r>
              <a:rPr lang="en-US" sz="1200" b="1" dirty="0" err="1">
                <a:solidFill>
                  <a:srgbClr val="3F7F5F"/>
                </a:solidFill>
                <a:latin typeface="Monaco" charset="0"/>
              </a:rPr>
              <a:t>com.aerospike.spark.sql</a:t>
            </a:r>
            <a:endParaRPr lang="en-US" sz="1200" b="1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Monaco" charset="0"/>
              </a:rPr>
              <a:t> add option(....) as many as you need</a:t>
            </a: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aerospike.seedhost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aerospike.port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de-DE" sz="1200" dirty="0" err="1" smtClean="0">
                <a:solidFill>
                  <a:srgbClr val="3F7F5F"/>
                </a:solidFill>
                <a:latin typeface="Monaco" charset="0"/>
              </a:rPr>
              <a:t>aerospike.namespace</a:t>
            </a:r>
            <a:endParaRPr lang="de-DE" sz="1200" dirty="0" smtClean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aerospike.set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de-DE" sz="1200" dirty="0" err="1">
                <a:solidFill>
                  <a:srgbClr val="3F7F5F"/>
                </a:solidFill>
                <a:latin typeface="Monaco" charset="0"/>
              </a:rPr>
              <a:t>aerospike.updateByKey</a:t>
            </a:r>
            <a:endParaRPr lang="de-DE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aerospike.ttlColumn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aerospike.timeout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8691" y="4050636"/>
            <a:ext cx="6040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Monaco" charset="0"/>
              </a:rPr>
              <a:t> add format(....) of </a:t>
            </a:r>
            <a:r>
              <a:rPr lang="en-US" sz="1200" b="1" dirty="0" err="1">
                <a:solidFill>
                  <a:srgbClr val="3F7F5F"/>
                </a:solidFill>
                <a:latin typeface="Monaco" charset="0"/>
              </a:rPr>
              <a:t>com.aerospike.spark.sql</a:t>
            </a:r>
            <a:endParaRPr lang="en-US" sz="1200" b="1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Monaco" charset="0"/>
              </a:rPr>
              <a:t> add option(....) as many as you need</a:t>
            </a: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aerospike.seedhost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aerospike.port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de-DE" sz="1200" dirty="0" err="1">
                <a:solidFill>
                  <a:srgbClr val="3F7F5F"/>
                </a:solidFill>
                <a:latin typeface="Monaco" charset="0"/>
              </a:rPr>
              <a:t>aerospike.namespace</a:t>
            </a:r>
            <a:endParaRPr lang="de-DE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aerospike.set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aerospike.timeout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/>
              <a:t>s</a:t>
            </a:r>
            <a:r>
              <a:rPr lang="en-US" dirty="0" smtClean="0"/>
              <a:t>hould be able to:</a:t>
            </a:r>
          </a:p>
          <a:p>
            <a:pPr marL="681037" lvl="0" indent="-342900"/>
            <a:r>
              <a:rPr lang="en-US" dirty="0" smtClean="0"/>
              <a:t>Use the </a:t>
            </a:r>
            <a:r>
              <a:rPr lang="en-US" b="1" dirty="0" smtClean="0"/>
              <a:t>Aerospike Spark </a:t>
            </a:r>
            <a:r>
              <a:rPr lang="en-US" dirty="0" smtClean="0"/>
              <a:t>connector</a:t>
            </a:r>
            <a:endParaRPr lang="en-US" baseline="0" dirty="0" smtClean="0"/>
          </a:p>
          <a:p>
            <a:pPr marL="681037" lvl="0" indent="-342900"/>
            <a:r>
              <a:rPr lang="en-US" dirty="0" smtClean="0"/>
              <a:t>Understand </a:t>
            </a:r>
          </a:p>
          <a:p>
            <a:pPr marL="1019174" lvl="1" indent="-342900"/>
            <a:r>
              <a:rPr lang="en-US" dirty="0" smtClean="0"/>
              <a:t>Loading Aerospike data into a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1019174" lvl="1" indent="-342900"/>
            <a:r>
              <a:rPr lang="en-US" dirty="0" smtClean="0"/>
              <a:t>Saving a </a:t>
            </a:r>
            <a:r>
              <a:rPr lang="en-US" dirty="0" err="1" smtClean="0"/>
              <a:t>DataFrame</a:t>
            </a:r>
            <a:r>
              <a:rPr lang="en-US" dirty="0" smtClean="0"/>
              <a:t> to Aerospike</a:t>
            </a:r>
            <a:endParaRPr lang="en-US" dirty="0" smtClean="0"/>
          </a:p>
          <a:p>
            <a:pPr marL="681037" lvl="0" indent="-342900"/>
            <a:r>
              <a:rPr lang="en-US" dirty="0" smtClean="0"/>
              <a:t>Code a solution in </a:t>
            </a:r>
          </a:p>
          <a:p>
            <a:pPr marL="1019174" lvl="1" indent="-342900"/>
            <a:r>
              <a:rPr lang="en-US" dirty="0" smtClean="0"/>
              <a:t>C#</a:t>
            </a:r>
          </a:p>
          <a:p>
            <a:pPr marL="1019174" lvl="1" indent="-342900"/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and Data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850331"/>
            <a:ext cx="8613124" cy="27818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“</a:t>
            </a:r>
            <a:r>
              <a:rPr lang="en-US" sz="4400" dirty="0" smtClean="0"/>
              <a:t>A </a:t>
            </a:r>
            <a:r>
              <a:rPr lang="en-US" sz="4400" b="1" dirty="0" smtClean="0">
                <a:solidFill>
                  <a:srgbClr val="0000FF"/>
                </a:solidFill>
              </a:rPr>
              <a:t>Data Frame</a:t>
            </a:r>
            <a:r>
              <a:rPr lang="en-US" sz="4400" dirty="0" smtClean="0"/>
              <a:t> </a:t>
            </a:r>
            <a:r>
              <a:rPr lang="en-US" sz="4400" dirty="0"/>
              <a:t>is a Dataset organized into named columns. It is conceptually equivalent to a table in a relational </a:t>
            </a:r>
            <a:r>
              <a:rPr lang="en-US" sz="4400" dirty="0" smtClean="0"/>
              <a:t>database, </a:t>
            </a:r>
            <a:r>
              <a:rPr lang="en-US" sz="4400" dirty="0"/>
              <a:t>but with richer optimizations under the hood</a:t>
            </a:r>
            <a:r>
              <a:rPr lang="en-US" sz="4400" dirty="0" smtClean="0"/>
              <a:t>.”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 smtClean="0"/>
              <a:t>Immutable representation of structured 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Data Frames </a:t>
            </a:r>
            <a:r>
              <a:rPr lang="en-US" dirty="0"/>
              <a:t>can be constructed from a wide array of sources such </a:t>
            </a:r>
            <a:r>
              <a:rPr lang="en-US" dirty="0" smtClean="0"/>
              <a:t>as:</a:t>
            </a:r>
          </a:p>
          <a:p>
            <a:r>
              <a:rPr lang="en-US" dirty="0"/>
              <a:t>S</a:t>
            </a:r>
            <a:r>
              <a:rPr lang="en-US" dirty="0" smtClean="0"/>
              <a:t>tructured </a:t>
            </a:r>
            <a:r>
              <a:rPr lang="en-US" dirty="0"/>
              <a:t>data </a:t>
            </a:r>
            <a:r>
              <a:rPr lang="en-US" dirty="0" smtClean="0"/>
              <a:t>files</a:t>
            </a:r>
          </a:p>
          <a:p>
            <a:r>
              <a:rPr lang="en-US" dirty="0"/>
              <a:t>T</a:t>
            </a:r>
            <a:r>
              <a:rPr lang="en-US" dirty="0" smtClean="0"/>
              <a:t>ables </a:t>
            </a:r>
            <a:r>
              <a:rPr lang="en-US" dirty="0"/>
              <a:t>in </a:t>
            </a:r>
            <a:r>
              <a:rPr lang="en-US" dirty="0" smtClean="0"/>
              <a:t>Hive</a:t>
            </a:r>
          </a:p>
          <a:p>
            <a:r>
              <a:rPr lang="en-US" dirty="0" smtClean="0"/>
              <a:t>Existing RDDs </a:t>
            </a:r>
          </a:p>
          <a:p>
            <a:r>
              <a:rPr lang="en-US" dirty="0" smtClean="0"/>
              <a:t>External databases e.g. </a:t>
            </a:r>
            <a:r>
              <a:rPr lang="en-US" b="1" dirty="0" smtClean="0">
                <a:solidFill>
                  <a:srgbClr val="0000FF"/>
                </a:solidFill>
              </a:rPr>
              <a:t>Aerospike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354976" y="4017934"/>
            <a:ext cx="3201551" cy="8255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Frame DSL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83528" y="4017934"/>
            <a:ext cx="3017995" cy="8255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Spark 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54977" y="4843434"/>
            <a:ext cx="6346546" cy="5080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Frame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54976" y="5364134"/>
            <a:ext cx="6346547" cy="5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Source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2354977" y="5884834"/>
            <a:ext cx="1270000" cy="584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CSV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3623826" y="5884834"/>
            <a:ext cx="1270000" cy="584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JSON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4893826" y="5884834"/>
            <a:ext cx="1270000" cy="584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Parquet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6162675" y="5889552"/>
            <a:ext cx="1270000" cy="584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JDBC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7431524" y="5884834"/>
            <a:ext cx="1270000" cy="584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Aerospike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Aerospike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Data Source/Sink</a:t>
            </a:r>
          </a:p>
          <a:p>
            <a:pPr lvl="1"/>
            <a:r>
              <a:rPr lang="en-US" dirty="0" smtClean="0"/>
              <a:t>Load data from Namespace and Set</a:t>
            </a:r>
          </a:p>
          <a:p>
            <a:pPr lvl="1"/>
            <a:r>
              <a:rPr lang="en-US" dirty="0" smtClean="0"/>
              <a:t>Save data to Namespace and Set</a:t>
            </a:r>
          </a:p>
          <a:p>
            <a:r>
              <a:rPr lang="en-US" dirty="0" smtClean="0"/>
              <a:t>Supports multiple filters in server</a:t>
            </a:r>
          </a:p>
          <a:p>
            <a:pPr lvl="1"/>
            <a:r>
              <a:rPr lang="en-US" dirty="0" smtClean="0"/>
              <a:t>Uses secondary indices when available</a:t>
            </a:r>
          </a:p>
          <a:p>
            <a:r>
              <a:rPr lang="en-US" dirty="0" smtClean="0"/>
              <a:t>Operations done in parallel</a:t>
            </a:r>
          </a:p>
          <a:p>
            <a:r>
              <a:rPr lang="en-US" dirty="0"/>
              <a:t>GitHub repo: </a:t>
            </a:r>
            <a:r>
              <a:rPr lang="en-US" dirty="0" smtClean="0">
                <a:hlinkClick r:id="rId3"/>
              </a:rPr>
              <a:t>https://github.com/aerospike/aerospike-spark</a:t>
            </a:r>
            <a:endParaRPr lang="en-US" dirty="0" smtClean="0"/>
          </a:p>
          <a:p>
            <a:r>
              <a:rPr lang="en-US" dirty="0" smtClean="0"/>
              <a:t>Depends on: </a:t>
            </a:r>
            <a:r>
              <a:rPr lang="en-US" dirty="0" smtClean="0">
                <a:hlinkClick r:id="rId4"/>
              </a:rPr>
              <a:t>https://github.com/aerospike/aerospike-helper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448016" cy="5049397"/>
          </a:xfrm>
        </p:spPr>
        <p:txBody>
          <a:bodyPr/>
          <a:lstStyle/>
          <a:p>
            <a:r>
              <a:rPr lang="en-US" dirty="0" smtClean="0"/>
              <a:t>Specify</a:t>
            </a:r>
          </a:p>
          <a:p>
            <a:pPr lvl="1"/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dirty="0" smtClean="0"/>
              <a:t>Cluster seed node/port</a:t>
            </a:r>
          </a:p>
          <a:p>
            <a:pPr lvl="2"/>
            <a:r>
              <a:rPr lang="en-US" dirty="0" smtClean="0"/>
              <a:t>Namespace</a:t>
            </a:r>
          </a:p>
          <a:p>
            <a:pPr lvl="2"/>
            <a:r>
              <a:rPr lang="en-US" dirty="0" smtClean="0"/>
              <a:t>Set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lazy loaded via </a:t>
            </a:r>
          </a:p>
          <a:p>
            <a:pPr lvl="1"/>
            <a:r>
              <a:rPr lang="en-US" dirty="0" smtClean="0"/>
              <a:t>API calls</a:t>
            </a:r>
          </a:p>
          <a:p>
            <a:pPr lvl="1"/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Multiple filters in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3300" y="1231330"/>
            <a:ext cx="535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var</a:t>
            </a:r>
            <a:r>
              <a:rPr lang="en-US" sz="1400" dirty="0" smtClean="0">
                <a:solidFill>
                  <a:srgbClr val="C00000"/>
                </a:solidFill>
                <a:latin typeface="Monaco" charset="0"/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dirty="0" err="1" smtClean="0">
                <a:solidFill>
                  <a:srgbClr val="0000C0"/>
                </a:solidFill>
                <a:latin typeface="Monaco" charset="0"/>
              </a:rPr>
              <a:t>sqlContext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.read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format(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com.aerospike.spark.sql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aerospike.seedhost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err="1" smtClean="0">
                <a:solidFill>
                  <a:srgbClr val="0000C0"/>
                </a:solidFill>
                <a:latin typeface="Monaco" charset="0"/>
              </a:rPr>
              <a:t>seedHost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aerospike.port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"3000"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aerospike.namespace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smtClean="0">
                <a:solidFill>
                  <a:srgbClr val="0000C0"/>
                </a:solidFill>
                <a:latin typeface="Monaco" charset="0"/>
              </a:rPr>
              <a:t>namespace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aerospike.set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"spark-test"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aerospike.timeout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"500"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load </a:t>
            </a:r>
            <a:endParaRPr lang="en-US" sz="14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3300" y="4363600"/>
            <a:ext cx="534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.registerTempTable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"Flights"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.show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dirty="0" smtClean="0">
                <a:solidFill>
                  <a:srgbClr val="C48CFF"/>
                </a:solidFill>
                <a:latin typeface="Monaco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400" dirty="0" err="1" smtClean="0">
                <a:solidFill>
                  <a:srgbClr val="7F0055"/>
                </a:solidFill>
                <a:latin typeface="Monaco" charset="0"/>
              </a:rPr>
              <a:t>val</a:t>
            </a:r>
            <a:r>
              <a:rPr lang="en-US" sz="14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lateFlightsDF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sqlContext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.sql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"""select CARRIER, FL_NUM, DEP_DELAY_NEW, ARR_DELAY_NEW </a:t>
            </a:r>
          </a:p>
          <a:p>
            <a:r>
              <a:rPr lang="en-US" sz="1400" dirty="0">
                <a:solidFill>
                  <a:srgbClr val="2A00FF"/>
                </a:solidFill>
                <a:latin typeface="Monaco" charset="0"/>
              </a:rPr>
              <a:t>  from Flights where ARR_DELAY_NEW &gt; 5"""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400" dirty="0" err="1" smtClean="0">
                <a:solidFill>
                  <a:srgbClr val="7F0055"/>
                </a:solidFill>
                <a:latin typeface="Monaco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onaco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lateFlightsDF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.count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85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980261" cy="5049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Specify</a:t>
            </a:r>
          </a:p>
          <a:p>
            <a:r>
              <a:rPr lang="en-US" dirty="0" smtClean="0"/>
              <a:t>format </a:t>
            </a:r>
          </a:p>
          <a:p>
            <a:r>
              <a:rPr lang="en-US" dirty="0" smtClean="0"/>
              <a:t>options</a:t>
            </a:r>
            <a:endParaRPr lang="en-US" dirty="0"/>
          </a:p>
          <a:p>
            <a:pPr lvl="1"/>
            <a:r>
              <a:rPr lang="en-US" dirty="0"/>
              <a:t>Cluster seed node/port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Key column / Digest column</a:t>
            </a:r>
          </a:p>
          <a:p>
            <a:pPr lvl="1"/>
            <a:r>
              <a:rPr lang="en-US" dirty="0" smtClean="0"/>
              <a:t>TTL column (optional)</a:t>
            </a:r>
          </a:p>
          <a:p>
            <a:pPr lvl="1"/>
            <a:r>
              <a:rPr lang="en-US" dirty="0" smtClean="0"/>
              <a:t>Write options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9306" y="1293815"/>
            <a:ext cx="52222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mode(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SaveMode.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Overwrite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format(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com.aerospike.spark.sql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aerospike.seedhost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seedHost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aerospike.port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"3000"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aerospike.namespace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Monaco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aerospike.set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"spark-test"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aerospike.updateByKey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"key"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aerospike.ttlColumn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"expiry"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aerospike.timeout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"500"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de-DE" sz="1400" dirty="0">
                <a:solidFill>
                  <a:srgbClr val="000000"/>
                </a:solidFill>
                <a:latin typeface="Monaco" charset="0"/>
              </a:rPr>
              <a:t>	save()                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s</a:t>
            </a:r>
            <a:endParaRPr lang="de-DE" sz="14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Save: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1"/>
            <a:ext cx="3980261" cy="141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Save mode specifies what happens during writes to an external data source.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706" y="1338610"/>
            <a:ext cx="5222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mode(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SaveMode.</a:t>
            </a:r>
            <a:r>
              <a:rPr lang="en-US" sz="1600" b="1" dirty="0" err="1">
                <a:solidFill>
                  <a:srgbClr val="0000C0"/>
                </a:solidFill>
                <a:latin typeface="Monaco" charset="0"/>
              </a:rPr>
              <a:t>Overwrite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format(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com.aerospike.spark.sql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	. . .</a:t>
            </a:r>
          </a:p>
          <a:p>
            <a:r>
              <a:rPr lang="de-DE" sz="1400" dirty="0">
                <a:solidFill>
                  <a:srgbClr val="000000"/>
                </a:solidFill>
                <a:latin typeface="Monaco" charset="0"/>
              </a:rPr>
              <a:t>	save()                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s</a:t>
            </a:r>
            <a:endParaRPr lang="de-DE" sz="1400" dirty="0">
              <a:solidFill>
                <a:srgbClr val="000000"/>
              </a:solidFill>
              <a:latin typeface="Monaco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03317"/>
              </p:ext>
            </p:extLst>
          </p:nvPr>
        </p:nvGraphicFramePr>
        <p:xfrm>
          <a:off x="1205345" y="338053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Exists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ErrorIfExists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CREATE_ONLY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Ignore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CREATE_ONLY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UPDATE_ONLY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</a:t>
            </a:r>
            <a:r>
              <a:rPr lang="en-US" dirty="0" smtClean="0"/>
              <a:t>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Directory </a:t>
            </a:r>
            <a:r>
              <a:rPr lang="en-US" dirty="0" smtClean="0"/>
              <a:t>layout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1"/>
            <a:r>
              <a:rPr lang="en-US" dirty="0" smtClean="0"/>
              <a:t>exercises</a:t>
            </a:r>
          </a:p>
          <a:p>
            <a:endParaRPr lang="en-US" dirty="0" smtClean="0"/>
          </a:p>
          <a:p>
            <a:r>
              <a:rPr lang="en-US" dirty="0" smtClean="0"/>
              <a:t>SBT project</a:t>
            </a:r>
          </a:p>
          <a:p>
            <a:pPr lvl="1"/>
            <a:r>
              <a:rPr lang="en-US" dirty="0" smtClean="0"/>
              <a:t>Eclipse: </a:t>
            </a:r>
            <a:r>
              <a:rPr lang="en-US" dirty="0" err="1" smtClean="0"/>
              <a:t>sbt</a:t>
            </a:r>
            <a:r>
              <a:rPr lang="en-US" dirty="0" smtClean="0"/>
              <a:t> eclipse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224331</TotalTime>
  <Words>297</Words>
  <Application>Microsoft Macintosh PowerPoint</Application>
  <PresentationFormat>On-screen Show (4:3)</PresentationFormat>
  <Paragraphs>142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 Narrow</vt:lpstr>
      <vt:lpstr>Arial Narrow Bold</vt:lpstr>
      <vt:lpstr>Calibri</vt:lpstr>
      <vt:lpstr>Helvetica Neue</vt:lpstr>
      <vt:lpstr>Helvetica Neue Medium</vt:lpstr>
      <vt:lpstr>Lucida Grande</vt:lpstr>
      <vt:lpstr>Monaco</vt:lpstr>
      <vt:lpstr>MS PGothic</vt:lpstr>
      <vt:lpstr>ＭＳ Ｐゴシック</vt:lpstr>
      <vt:lpstr>Roboto Condensed Bold</vt:lpstr>
      <vt:lpstr>Roboto Condensed Regular</vt:lpstr>
      <vt:lpstr>Trebuchet MS</vt:lpstr>
      <vt:lpstr>Wingdings</vt:lpstr>
      <vt:lpstr>Arial</vt:lpstr>
      <vt:lpstr>Body Pages</vt:lpstr>
      <vt:lpstr>Document</vt:lpstr>
      <vt:lpstr>PowerPoint Presentation</vt:lpstr>
      <vt:lpstr>Objective</vt:lpstr>
      <vt:lpstr>Spark SQL and Data Frame</vt:lpstr>
      <vt:lpstr>Aerospike Spark</vt:lpstr>
      <vt:lpstr>Load</vt:lpstr>
      <vt:lpstr>Save</vt:lpstr>
      <vt:lpstr>Save: Mode</vt:lpstr>
      <vt:lpstr>Exercises: Spark</vt:lpstr>
      <vt:lpstr>Exercises and Answers</vt:lpstr>
      <vt:lpstr>Scala: Spark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5358</cp:revision>
  <cp:lastPrinted>2014-07-14T15:01:10Z</cp:lastPrinted>
  <dcterms:created xsi:type="dcterms:W3CDTF">2012-07-31T22:57:23Z</dcterms:created>
  <dcterms:modified xsi:type="dcterms:W3CDTF">2016-08-15T10:51:46Z</dcterms:modified>
</cp:coreProperties>
</file>