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696" r:id="rId2"/>
    <p:sldId id="695" r:id="rId3"/>
    <p:sldId id="705" r:id="rId4"/>
    <p:sldId id="706" r:id="rId5"/>
    <p:sldId id="707" r:id="rId6"/>
    <p:sldId id="708" r:id="rId7"/>
    <p:sldId id="709" r:id="rId8"/>
    <p:sldId id="712" r:id="rId9"/>
    <p:sldId id="713" r:id="rId10"/>
    <p:sldId id="711" r:id="rId11"/>
    <p:sldId id="714" r:id="rId12"/>
    <p:sldId id="701" r:id="rId13"/>
    <p:sldId id="704" r:id="rId14"/>
    <p:sldId id="702" r:id="rId15"/>
    <p:sldId id="703" r:id="rId16"/>
    <p:sldId id="694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ca Pal" initials="" lastIdx="1" clrIdx="0"/>
  <p:cmAuthor id="1" name="Joe Gottlieb" initials="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5CCAFF"/>
    <a:srgbClr val="C22327"/>
    <a:srgbClr val="FF8000"/>
    <a:srgbClr val="666699"/>
    <a:srgbClr val="00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30" autoAdjust="0"/>
    <p:restoredTop sz="86426" autoAdjust="0"/>
  </p:normalViewPr>
  <p:slideViewPr>
    <p:cSldViewPr snapToGrid="0">
      <p:cViewPr>
        <p:scale>
          <a:sx n="100" d="100"/>
          <a:sy n="100" d="100"/>
        </p:scale>
        <p:origin x="216" y="1376"/>
      </p:cViewPr>
      <p:guideLst>
        <p:guide orient="horz" pos="2160"/>
        <p:guide pos="29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5946B94C-4A3D-4AF1-AC8E-55C1499DD7A7}" type="datetimeFigureOut">
              <a:rPr lang="en-US"/>
              <a:pPr>
                <a:defRPr/>
              </a:pPr>
              <a:t>8/12/16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78A7462-D136-4E06-980E-2471C42247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9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B17657F3-D444-4401-AA45-6B607A65628A}" type="datetimeFigureOut">
              <a:rPr lang="en-US"/>
              <a:pPr>
                <a:defRPr/>
              </a:pPr>
              <a:t>8/12/16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26B03C0-24EC-4AF5-9D25-1D79F9892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15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4" Type="http://schemas.openxmlformats.org/officeDocument/2006/relationships/oleObject" Target="../embeddings/oleObject4.bin"/><Relationship Id="rId5" Type="http://schemas.openxmlformats.org/officeDocument/2006/relationships/package" Target="../embeddings/Microsoft_Word_Document4.docx"/><Relationship Id="rId6" Type="http://schemas.openxmlformats.org/officeDocument/2006/relationships/image" Target="../media/image9.png"/><Relationship Id="rId7" Type="http://schemas.openxmlformats.org/officeDocument/2006/relationships/oleObject" Target="../embeddings/oleObject5.bin"/><Relationship Id="rId8" Type="http://schemas.openxmlformats.org/officeDocument/2006/relationships/package" Target="../embeddings/Microsoft_Word_Document5.docx"/><Relationship Id="rId9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4" Type="http://schemas.openxmlformats.org/officeDocument/2006/relationships/oleObject" Target="../embeddings/oleObject6.bin"/><Relationship Id="rId5" Type="http://schemas.openxmlformats.org/officeDocument/2006/relationships/package" Target="../embeddings/Microsoft_Word_Document6.docx"/><Relationship Id="rId6" Type="http://schemas.openxmlformats.org/officeDocument/2006/relationships/image" Target="../media/image9.png"/><Relationship Id="rId7" Type="http://schemas.openxmlformats.org/officeDocument/2006/relationships/oleObject" Target="../embeddings/oleObject7.bin"/><Relationship Id="rId8" Type="http://schemas.openxmlformats.org/officeDocument/2006/relationships/package" Target="../embeddings/Microsoft_Word_Document7.docx"/><Relationship Id="rId9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413153" y="5185086"/>
          <a:ext cx="5143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Document" r:id="rId5" imgW="8229600" imgH="558800" progId="Word.Document.12">
                  <p:embed/>
                </p:oleObj>
              </mc:Choice>
              <mc:Fallback>
                <p:oleObj name="Document" r:id="rId5" imgW="8229600" imgH="55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3153" y="5185086"/>
                        <a:ext cx="51435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413153" y="6104410"/>
          <a:ext cx="3429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Document" r:id="rId8" imgW="5486400" imgH="927100" progId="Word.Document.12">
                  <p:embed/>
                </p:oleObj>
              </mc:Choice>
              <mc:Fallback>
                <p:oleObj name="Document" r:id="rId8" imgW="5486400" imgH="92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13153" y="6104410"/>
                        <a:ext cx="3429000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スライド イメージ プレースホルダー 8"/>
          <p:cNvSpPr>
            <a:spLocks noGrp="1" noRot="1" noChangeAspect="1"/>
          </p:cNvSpPr>
          <p:nvPr>
            <p:ph type="sldImg"/>
          </p:nvPr>
        </p:nvSpPr>
        <p:spPr>
          <a:xfrm>
            <a:off x="1658938" y="685800"/>
            <a:ext cx="3516312" cy="2636838"/>
          </a:xfrm>
        </p:spPr>
      </p:sp>
    </p:spTree>
    <p:extLst>
      <p:ext uri="{BB962C8B-B14F-4D97-AF65-F5344CB8AC3E}">
        <p14:creationId xmlns:p14="http://schemas.microsoft.com/office/powerpoint/2010/main" val="1703613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506538" y="4778994"/>
          <a:ext cx="5143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Document" r:id="rId5" imgW="8229600" imgH="558800" progId="Word.Document.12">
                  <p:embed/>
                </p:oleObj>
              </mc:Choice>
              <mc:Fallback>
                <p:oleObj name="Document" r:id="rId5" imgW="8229600" imgH="55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6538" y="4778994"/>
                        <a:ext cx="51435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506538" y="6113958"/>
          <a:ext cx="5143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Document" r:id="rId8" imgW="8229600" imgH="1117600" progId="Word.Document.12">
                  <p:embed/>
                </p:oleObj>
              </mc:Choice>
              <mc:Fallback>
                <p:oleObj name="Document" r:id="rId8" imgW="8229600" imgH="1117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06538" y="6113958"/>
                        <a:ext cx="51435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スライド イメージ プレースホルダー 8"/>
          <p:cNvSpPr>
            <a:spLocks noGrp="1" noRot="1" noChangeAspect="1"/>
          </p:cNvSpPr>
          <p:nvPr>
            <p:ph type="sldImg"/>
          </p:nvPr>
        </p:nvSpPr>
        <p:spPr>
          <a:xfrm>
            <a:off x="1658938" y="685800"/>
            <a:ext cx="3516312" cy="2636838"/>
          </a:xfrm>
        </p:spPr>
      </p:sp>
    </p:spTree>
    <p:extLst>
      <p:ext uri="{BB962C8B-B14F-4D97-AF65-F5344CB8AC3E}">
        <p14:creationId xmlns:p14="http://schemas.microsoft.com/office/powerpoint/2010/main" val="958320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スライド イメージ プレースホルダー 6"/>
          <p:cNvSpPr>
            <a:spLocks noGrp="1" noRot="1" noChangeAspect="1"/>
          </p:cNvSpPr>
          <p:nvPr>
            <p:ph type="sldImg"/>
          </p:nvPr>
        </p:nvSpPr>
        <p:spPr>
          <a:xfrm>
            <a:off x="1604963" y="465138"/>
            <a:ext cx="3657600" cy="2743200"/>
          </a:xfrm>
        </p:spPr>
      </p:sp>
    </p:spTree>
    <p:extLst>
      <p:ext uri="{BB962C8B-B14F-4D97-AF65-F5344CB8AC3E}">
        <p14:creationId xmlns:p14="http://schemas.microsoft.com/office/powerpoint/2010/main" val="10147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31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40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6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16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04963" y="4349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on a </a:t>
            </a:r>
            <a:r>
              <a:rPr lang="en-US" b="1" dirty="0" err="1" smtClean="0"/>
              <a:t>LisCreating</a:t>
            </a:r>
            <a:r>
              <a:rPr lang="en-US" b="1" dirty="0" smtClean="0"/>
              <a:t> </a:t>
            </a:r>
            <a:r>
              <a:rPr lang="en-US" b="1" dirty="0"/>
              <a:t>an Index</a:t>
            </a:r>
          </a:p>
          <a:p>
            <a:r>
              <a:rPr lang="en-US" dirty="0" smtClean="0"/>
              <a:t>An </a:t>
            </a:r>
            <a:r>
              <a:rPr lang="en-US" dirty="0"/>
              <a:t>index consumes RAM for every index entry, and background index creation can take a substantial amount of resources. </a:t>
            </a:r>
            <a:r>
              <a:rPr lang="en-US" dirty="0" smtClean="0"/>
              <a:t>Index creation </a:t>
            </a:r>
            <a:r>
              <a:rPr lang="en-US" dirty="0"/>
              <a:t>should be scheduled carefully on an operational system</a:t>
            </a:r>
            <a:r>
              <a:rPr lang="en-US" dirty="0" smtClean="0"/>
              <a:t>. An Index is created using: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Namespace (database)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Set (table) including the null Set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Bin name AND type (column)</a:t>
            </a:r>
          </a:p>
          <a:p>
            <a:r>
              <a:rPr lang="en-US" b="1" dirty="0" smtClean="0"/>
              <a:t>Remember: </a:t>
            </a:r>
            <a:r>
              <a:rPr lang="en-US" dirty="0" smtClean="0"/>
              <a:t>a named Bin can have a different type in different records – No Schema.</a:t>
            </a:r>
            <a:endParaRPr lang="en-US" dirty="0"/>
          </a:p>
          <a:p>
            <a:r>
              <a:rPr lang="en-US" dirty="0"/>
              <a:t>The best way to create and manage indexes in an Aerospike cluster is using the </a:t>
            </a:r>
            <a:r>
              <a:rPr lang="en-US" b="1" dirty="0" smtClean="0"/>
              <a:t>aql </a:t>
            </a:r>
            <a:r>
              <a:rPr lang="en-US" dirty="0" smtClean="0"/>
              <a:t>tool. </a:t>
            </a:r>
          </a:p>
          <a:p>
            <a:endParaRPr lang="en-US" dirty="0"/>
          </a:p>
          <a:p>
            <a:r>
              <a:rPr lang="en-US" sz="800" dirty="0" smtClean="0">
                <a:solidFill>
                  <a:srgbClr val="AA0D91"/>
                </a:solidFill>
                <a:latin typeface="Monaco"/>
                <a:ea typeface="ＭＳ 明朝"/>
              </a:rPr>
              <a:t>	CREATE</a:t>
            </a:r>
            <a:r>
              <a:rPr lang="en-US" sz="800" dirty="0" smtClean="0">
                <a:solidFill>
                  <a:srgbClr val="444444"/>
                </a:solidFill>
                <a:latin typeface="Monaco"/>
                <a:ea typeface="ＭＳ 明朝"/>
              </a:rPr>
              <a:t> </a:t>
            </a:r>
            <a:r>
              <a:rPr lang="en-US" sz="800" dirty="0">
                <a:solidFill>
                  <a:srgbClr val="AA0D91"/>
                </a:solidFill>
                <a:latin typeface="Monaco"/>
                <a:ea typeface="ＭＳ 明朝"/>
              </a:rPr>
              <a:t>INDEX</a:t>
            </a:r>
            <a:r>
              <a:rPr lang="en-US" sz="800" dirty="0">
                <a:solidFill>
                  <a:srgbClr val="444444"/>
                </a:solidFill>
                <a:latin typeface="Monaco"/>
                <a:ea typeface="ＭＳ 明朝"/>
              </a:rPr>
              <a:t> </a:t>
            </a:r>
            <a:r>
              <a:rPr lang="en-US" sz="800" dirty="0" smtClean="0">
                <a:solidFill>
                  <a:srgbClr val="444444"/>
                </a:solidFill>
                <a:latin typeface="Monaco"/>
                <a:ea typeface="ＭＳ 明朝"/>
              </a:rPr>
              <a:t>tweetcount_index </a:t>
            </a:r>
            <a:r>
              <a:rPr lang="en-US" sz="800" dirty="0">
                <a:solidFill>
                  <a:srgbClr val="AA0D91"/>
                </a:solidFill>
                <a:latin typeface="Monaco"/>
                <a:ea typeface="ＭＳ 明朝"/>
              </a:rPr>
              <a:t>ON</a:t>
            </a:r>
            <a:r>
              <a:rPr lang="en-US" sz="800" dirty="0">
                <a:solidFill>
                  <a:srgbClr val="444444"/>
                </a:solidFill>
                <a:latin typeface="Monaco"/>
                <a:ea typeface="ＭＳ 明朝"/>
              </a:rPr>
              <a:t> </a:t>
            </a:r>
            <a:r>
              <a:rPr lang="en-US" sz="800" dirty="0" smtClean="0">
                <a:solidFill>
                  <a:srgbClr val="444444"/>
                </a:solidFill>
                <a:latin typeface="Monaco"/>
                <a:ea typeface="ＭＳ 明朝"/>
              </a:rPr>
              <a:t>test.users (tweetcount) </a:t>
            </a:r>
            <a:r>
              <a:rPr lang="en-US" sz="800" dirty="0" smtClean="0">
                <a:solidFill>
                  <a:srgbClr val="5C2699"/>
                </a:solidFill>
                <a:latin typeface="Monaco"/>
                <a:ea typeface="ＭＳ 明朝"/>
              </a:rPr>
              <a:t>NUMERIC</a:t>
            </a:r>
            <a:endParaRPr lang="en-US" sz="800" dirty="0" smtClean="0">
              <a:solidFill>
                <a:srgbClr val="444444"/>
              </a:solidFill>
              <a:latin typeface="Monaco"/>
              <a:ea typeface="ＭＳ 明朝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r>
              <a:rPr lang="en-US" b="1" dirty="0" smtClean="0"/>
              <a:t>aql</a:t>
            </a:r>
            <a:r>
              <a:rPr lang="en-US" dirty="0" smtClean="0"/>
              <a:t> is officially</a:t>
            </a:r>
            <a:r>
              <a:rPr lang="en-US" baseline="0" dirty="0" smtClean="0"/>
              <a:t> </a:t>
            </a:r>
            <a:r>
              <a:rPr lang="en-US" dirty="0" smtClean="0"/>
              <a:t>distributed as part of the server tools package. It is a Linux command line tool that implements Aerospike Query Language (AQL) which is a SQL like language. </a:t>
            </a:r>
            <a:r>
              <a:rPr lang="en-US" baseline="0" dirty="0" smtClean="0"/>
              <a:t> A java based </a:t>
            </a:r>
            <a:r>
              <a:rPr lang="en-US" b="1" baseline="0" dirty="0" smtClean="0"/>
              <a:t>aql</a:t>
            </a:r>
            <a:r>
              <a:rPr lang="en-US" baseline="0" dirty="0" smtClean="0"/>
              <a:t> implementation and an Eclipse plugin is available at Aerospike </a:t>
            </a:r>
            <a:r>
              <a:rPr lang="en-US" dirty="0"/>
              <a:t>Labs http://www.aerospike.com/community/labs/</a:t>
            </a:r>
            <a:endParaRPr lang="en-US" dirty="0" smtClean="0"/>
          </a:p>
          <a:p>
            <a:r>
              <a:rPr lang="en-US" dirty="0" smtClean="0"/>
              <a:t>You can also create indexes </a:t>
            </a:r>
            <a:r>
              <a:rPr lang="en-US" dirty="0"/>
              <a:t>w</a:t>
            </a:r>
            <a:r>
              <a:rPr lang="en-US" dirty="0" smtClean="0"/>
              <a:t>ith the client API. </a:t>
            </a:r>
            <a:r>
              <a:rPr lang="en-US" dirty="0"/>
              <a:t>Creating indexes takes time and </a:t>
            </a:r>
            <a:r>
              <a:rPr lang="en-US" dirty="0" smtClean="0"/>
              <a:t>resources and should</a:t>
            </a:r>
            <a:r>
              <a:rPr lang="en-US" b="1" dirty="0" smtClean="0"/>
              <a:t> NOT be done in your production code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65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04963" y="4349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18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スライド イメージ プレースホルダー 6"/>
          <p:cNvSpPr>
            <a:spLocks noGrp="1" noRot="1" noChangeAspect="1"/>
          </p:cNvSpPr>
          <p:nvPr>
            <p:ph type="sldImg"/>
          </p:nvPr>
        </p:nvSpPr>
        <p:spPr>
          <a:xfrm>
            <a:off x="1604963" y="434975"/>
            <a:ext cx="3657600" cy="2743200"/>
          </a:xfrm>
        </p:spPr>
      </p:sp>
    </p:spTree>
    <p:extLst>
      <p:ext uri="{BB962C8B-B14F-4D97-AF65-F5344CB8AC3E}">
        <p14:creationId xmlns:p14="http://schemas.microsoft.com/office/powerpoint/2010/main" val="190583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96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322805-1C3E-D64D-B9FF-1838A69DCBD5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0B62D2-D0D6-554A-8484-912FF0A2A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4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9144001" cy="62271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374" y="24582"/>
            <a:ext cx="8439150" cy="579716"/>
          </a:xfrm>
          <a:prstGeom prst="rect">
            <a:avLst/>
          </a:prstGeom>
          <a:solidFill>
            <a:srgbClr val="A01620"/>
          </a:solidFill>
          <a:ln>
            <a:noFill/>
          </a:ln>
        </p:spPr>
        <p:txBody>
          <a:bodyPr vert="horz" anchor="ctr"/>
          <a:lstStyle>
            <a:lvl1pPr algn="l">
              <a:defRPr sz="2800" b="1" i="0">
                <a:solidFill>
                  <a:schemeClr val="bg1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9144001" cy="62271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374" y="24582"/>
            <a:ext cx="8439150" cy="579716"/>
          </a:xfrm>
          <a:prstGeom prst="rect">
            <a:avLst/>
          </a:prstGeom>
          <a:solidFill>
            <a:srgbClr val="A01620"/>
          </a:solidFill>
          <a:ln>
            <a:noFill/>
          </a:ln>
        </p:spPr>
        <p:txBody>
          <a:bodyPr vert="horz" anchor="ctr"/>
          <a:lstStyle>
            <a:lvl1pPr algn="l">
              <a:defRPr sz="2800" b="1" i="0">
                <a:solidFill>
                  <a:schemeClr val="bg1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8613124" cy="50493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Arial Narrow"/>
                <a:cs typeface="Arial Narrow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6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84" y="1231330"/>
            <a:ext cx="8613124" cy="50493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Arial Narrow"/>
                <a:cs typeface="Arial Narrow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467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anchor="ctr"/>
          <a:lstStyle>
            <a:lvl1pPr>
              <a:lnSpc>
                <a:spcPct val="90000"/>
              </a:lnSpc>
              <a:defRPr sz="2800" b="1">
                <a:solidFill>
                  <a:srgbClr val="FFFFFF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7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0656" y="3086566"/>
            <a:ext cx="7693162" cy="457814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bg2">
                    <a:lumMod val="50000"/>
                  </a:schemeClr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Section slide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98780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72DC24-C402-654F-AFF6-A88DF25963D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C22E87-A6C5-814A-A13C-5068FBAE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4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5369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bg1">
                    <a:lumMod val="50000"/>
                  </a:schemeClr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1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 Banner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791108"/>
            <a:ext cx="8229600" cy="54807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0988" marR="0" indent="-2809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Lucida Grande"/>
              <a:buChar char="➤"/>
              <a:tabLst/>
              <a:defRPr sz="20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accent2"/>
              </a:buClr>
              <a:buSzPct val="75000"/>
              <a:buFont typeface="Wingdings" charset="2"/>
              <a:buChar char="§"/>
              <a:defRPr sz="18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accent2"/>
              </a:buClr>
              <a:buSzPct val="55000"/>
              <a:buFont typeface="Wingdings" charset="2"/>
              <a:buChar char="u"/>
              <a:defRPr sz="16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accent2"/>
              </a:buClr>
              <a:buSzPct val="75000"/>
              <a:buFont typeface="Arial"/>
              <a:buChar char="•"/>
              <a:defRPr sz="120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accent2"/>
              </a:buClr>
              <a:buSzPct val="75000"/>
              <a:buFont typeface="Lucida Grande"/>
              <a:buChar char="­"/>
              <a:defRPr sz="11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48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anchor="b"/>
          <a:lstStyle>
            <a:lvl1pPr>
              <a:defRPr sz="3200" b="0" i="0">
                <a:solidFill>
                  <a:schemeClr val="bg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3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70" r:id="rId2"/>
    <p:sldLayoutId id="2147484096" r:id="rId3"/>
    <p:sldLayoutId id="2147484093" r:id="rId4"/>
    <p:sldLayoutId id="2147484094" r:id="rId5"/>
    <p:sldLayoutId id="2147484097" r:id="rId6"/>
    <p:sldLayoutId id="2147484099" r:id="rId7"/>
    <p:sldLayoutId id="2147484100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package" Target="../embeddings/Microsoft_Word_Document2.docx"/><Relationship Id="rId6" Type="http://schemas.openxmlformats.org/officeDocument/2006/relationships/image" Target="../media/image7.emf"/><Relationship Id="rId7" Type="http://schemas.openxmlformats.org/officeDocument/2006/relationships/oleObject" Target="../embeddings/oleObject3.bin"/><Relationship Id="rId8" Type="http://schemas.openxmlformats.org/officeDocument/2006/relationships/package" Target="../embeddings/Microsoft_Word_Document3.docx"/><Relationship Id="rId9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Word_Document1.docx"/><Relationship Id="rId6" Type="http://schemas.openxmlformats.org/officeDocument/2006/relationships/image" Target="../media/image4.emf"/><Relationship Id="rId7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02735" y="4094692"/>
            <a:ext cx="7772400" cy="1002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Helvetica Neue Medium"/>
                <a:cs typeface="Helvetica Neue Medium"/>
              </a:rPr>
              <a:t>Lists</a:t>
            </a:r>
            <a:endParaRPr lang="en-US" sz="3200" dirty="0">
              <a:solidFill>
                <a:schemeClr val="bg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910946"/>
            <a:ext cx="9144000" cy="1002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Aerospike Advanced Concepts</a:t>
            </a:r>
            <a:endParaRPr lang="en-US" sz="40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48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a Statement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1"/>
            <a:ext cx="6737316" cy="38853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00FF"/>
                </a:solidFill>
              </a:rPr>
              <a:t>Statement</a:t>
            </a:r>
            <a:r>
              <a:rPr lang="en-US" dirty="0" smtClean="0"/>
              <a:t> provides parameters to a query. These are:</a:t>
            </a:r>
          </a:p>
          <a:p>
            <a:r>
              <a:rPr lang="en-US" dirty="0" smtClean="0"/>
              <a:t>Namespace (database)</a:t>
            </a:r>
          </a:p>
          <a:p>
            <a:r>
              <a:rPr lang="en-US" dirty="0" smtClean="0"/>
              <a:t>Set (table)</a:t>
            </a:r>
          </a:p>
          <a:p>
            <a:r>
              <a:rPr lang="en-US" dirty="0" smtClean="0"/>
              <a:t>Bins (columns) to be returned</a:t>
            </a:r>
          </a:p>
          <a:p>
            <a:r>
              <a:rPr lang="en-US" dirty="0" smtClean="0"/>
              <a:t>A  Filter (where clause)</a:t>
            </a:r>
          </a:p>
          <a:p>
            <a:pPr lvl="1"/>
            <a:r>
              <a:rPr lang="en-US" dirty="0" smtClean="0"/>
              <a:t>Equality – Strings and Integers</a:t>
            </a:r>
          </a:p>
          <a:p>
            <a:pPr lvl="1"/>
            <a:r>
              <a:rPr lang="en-US" dirty="0" smtClean="0"/>
              <a:t>Range – Integers only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01800" y="4284633"/>
            <a:ext cx="80137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888A85"/>
                </a:solidFill>
                <a:latin typeface="Menlo" charset="0"/>
                <a:ea typeface="Times New Roman" charset="0"/>
              </a:rPr>
              <a:t>// C#</a:t>
            </a:r>
            <a:r>
              <a:rPr lang="en-US" sz="1200" dirty="0">
                <a:latin typeface="Menlo" charset="0"/>
                <a:ea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</a:rPr>
            </a:br>
            <a:r>
              <a:rPr lang="en-US" sz="1200" dirty="0">
                <a:solidFill>
                  <a:srgbClr val="3364A4"/>
                </a:solidFill>
                <a:latin typeface="Menlo" charset="0"/>
                <a:ea typeface="Times New Roman" charset="0"/>
              </a:rPr>
              <a:t>Statement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stmt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= </a:t>
            </a:r>
            <a:r>
              <a:rPr lang="en-US" sz="1200" dirty="0">
                <a:solidFill>
                  <a:srgbClr val="009695"/>
                </a:solidFill>
                <a:latin typeface="Menlo" charset="0"/>
                <a:ea typeface="Times New Roman" charset="0"/>
              </a:rPr>
              <a:t>new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</a:t>
            </a:r>
            <a:r>
              <a:rPr lang="en-US" sz="1200" dirty="0">
                <a:solidFill>
                  <a:srgbClr val="3364A4"/>
                </a:solidFill>
                <a:latin typeface="Menlo" charset="0"/>
                <a:ea typeface="Times New Roman" charset="0"/>
              </a:rPr>
              <a:t>Statement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();</a:t>
            </a:r>
            <a:r>
              <a:rPr lang="en-US" sz="1200" dirty="0">
                <a:latin typeface="Menlo" charset="0"/>
                <a:ea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</a:rPr>
            </a:b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stmt.Namespace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= ns;</a:t>
            </a:r>
            <a:r>
              <a:rPr lang="en-US" sz="1200" dirty="0">
                <a:latin typeface="Menlo" charset="0"/>
                <a:ea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</a:rPr>
            </a:b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stmt.SetName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= set;</a:t>
            </a:r>
            <a:r>
              <a:rPr lang="en-US" sz="1200" dirty="0">
                <a:latin typeface="Menlo" charset="0"/>
                <a:ea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</a:rPr>
            </a:b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stmt.SetFilters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200" dirty="0" err="1">
                <a:solidFill>
                  <a:srgbClr val="3364A4"/>
                </a:solidFill>
                <a:latin typeface="Menlo" charset="0"/>
                <a:ea typeface="Times New Roman" charset="0"/>
              </a:rPr>
              <a:t>Filter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.Range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listBin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</a:t>
            </a:r>
            <a:r>
              <a:rPr lang="en-US" sz="1200" dirty="0" err="1">
                <a:solidFill>
                  <a:srgbClr val="3364A4"/>
                </a:solidFill>
                <a:latin typeface="Menlo" charset="0"/>
                <a:ea typeface="Times New Roman" charset="0"/>
              </a:rPr>
              <a:t>IndexCollectionType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.LIST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</a:t>
            </a:r>
            <a:r>
              <a:rPr lang="en-US" sz="1200" dirty="0">
                <a:solidFill>
                  <a:srgbClr val="DB7100"/>
                </a:solidFill>
                <a:latin typeface="Menlo" charset="0"/>
                <a:ea typeface="Times New Roman" charset="0"/>
              </a:rPr>
              <a:t>300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</a:t>
            </a:r>
            <a:r>
              <a:rPr lang="en-US" sz="1200" dirty="0">
                <a:solidFill>
                  <a:srgbClr val="DB7100"/>
                </a:solidFill>
                <a:latin typeface="Menlo" charset="0"/>
                <a:ea typeface="Times New Roman" charset="0"/>
              </a:rPr>
              <a:t>350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));</a:t>
            </a:r>
            <a:endParaRPr lang="en-US" sz="14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charset="0"/>
                <a:ea typeface="Calibri" charset="0"/>
              </a:rPr>
              <a:t> </a:t>
            </a:r>
            <a:endParaRPr lang="en-US" sz="14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7F5F"/>
                </a:solidFill>
                <a:latin typeface="Monaco" charset="0"/>
                <a:ea typeface="Calibri" charset="0"/>
                <a:cs typeface="Monaco" charset="0"/>
              </a:rPr>
              <a:t>// Java</a:t>
            </a:r>
            <a:endParaRPr lang="en-US" sz="14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Statement 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stmt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  <a:ea typeface="Calibri" charset="0"/>
                <a:cs typeface="Monaco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 Statement();</a:t>
            </a:r>
            <a:endParaRPr lang="en-US" sz="14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stmt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.setNamespace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ns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);</a:t>
            </a:r>
            <a:endParaRPr lang="en-US" sz="14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stmt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.setSetName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);</a:t>
            </a:r>
            <a:endParaRPr lang="en-US" sz="14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stmt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.setFilters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Filter.</a:t>
            </a:r>
            <a:r>
              <a:rPr lang="en-US" sz="1200" i="1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range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listBin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IndexCollectionType.</a:t>
            </a:r>
            <a:r>
              <a:rPr lang="en-US" sz="1200" b="1" i="1" dirty="0" err="1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300, 350));</a:t>
            </a:r>
            <a:endParaRPr lang="en-US" sz="14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charset="0"/>
                <a:ea typeface="Calibri" charset="0"/>
              </a:rPr>
              <a:t> </a:t>
            </a:r>
            <a:endParaRPr lang="en-US" sz="1400" dirty="0">
              <a:effectLst/>
              <a:latin typeface="Times New Roman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4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7899740" cy="103972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You process the </a:t>
            </a:r>
            <a:r>
              <a:rPr lang="en-US" dirty="0"/>
              <a:t>results </a:t>
            </a:r>
            <a:r>
              <a:rPr lang="en-US"/>
              <a:t>of your query </a:t>
            </a:r>
            <a:r>
              <a:rPr lang="en-US" dirty="0"/>
              <a:t>by </a:t>
            </a:r>
            <a:r>
              <a:rPr lang="en-US" b="1" dirty="0">
                <a:solidFill>
                  <a:srgbClr val="0000FF"/>
                </a:solidFill>
              </a:rPr>
              <a:t>iterating</a:t>
            </a:r>
            <a:r>
              <a:rPr lang="en-US" dirty="0"/>
              <a:t> through the </a:t>
            </a:r>
            <a:r>
              <a:rPr lang="en-US" b="1" dirty="0">
                <a:solidFill>
                  <a:srgbClr val="0000FF"/>
                </a:solidFill>
              </a:rPr>
              <a:t>RecordSet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968376" y="2521696"/>
          <a:ext cx="82296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Document" r:id="rId5" imgW="8229600" imgH="1485900" progId="Word.Document.12">
                  <p:embed/>
                </p:oleObj>
              </mc:Choice>
              <mc:Fallback>
                <p:oleObj name="Document" r:id="rId5" imgW="8229600" imgH="1485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8376" y="2521696"/>
                        <a:ext cx="82296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968377" y="4284009"/>
          <a:ext cx="82296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Document" r:id="rId8" imgW="8229600" imgH="1308100" progId="Word.Document.12">
                  <p:embed/>
                </p:oleObj>
              </mc:Choice>
              <mc:Fallback>
                <p:oleObj name="Document" r:id="rId8" imgW="8229600" imgH="1308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68377" y="4284009"/>
                        <a:ext cx="8229600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>
          <a:xfrm>
            <a:off x="365720" y="2280201"/>
            <a:ext cx="3444280" cy="35319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</a:t>
            </a:r>
            <a:r>
              <a:rPr lang="en-US" b="1" dirty="0" smtClean="0"/>
              <a:t>ext() </a:t>
            </a:r>
            <a:r>
              <a:rPr lang="en-US" dirty="0" smtClean="0"/>
              <a:t>fetches the next </a:t>
            </a:r>
            <a:r>
              <a:rPr lang="en-US" dirty="0" smtClean="0">
                <a:solidFill>
                  <a:srgbClr val="0000FF"/>
                </a:solidFill>
              </a:rPr>
              <a:t>element</a:t>
            </a:r>
            <a:r>
              <a:rPr lang="en-US" dirty="0" smtClean="0"/>
              <a:t> and will block until one is available</a:t>
            </a:r>
          </a:p>
          <a:p>
            <a:r>
              <a:rPr lang="en-US" b="1" dirty="0" smtClean="0"/>
              <a:t>getRecord() or Record </a:t>
            </a:r>
            <a:r>
              <a:rPr lang="en-US" dirty="0" smtClean="0"/>
              <a:t>returns the </a:t>
            </a:r>
            <a:r>
              <a:rPr lang="en-US" b="1" dirty="0" smtClean="0">
                <a:solidFill>
                  <a:srgbClr val="0000FF"/>
                </a:solidFill>
              </a:rPr>
              <a:t>Record</a:t>
            </a:r>
            <a:r>
              <a:rPr lang="en-US" dirty="0" smtClean="0"/>
              <a:t> from the </a:t>
            </a:r>
            <a:r>
              <a:rPr lang="en-US" dirty="0"/>
              <a:t>current</a:t>
            </a:r>
            <a:r>
              <a:rPr lang="en-US" dirty="0" smtClean="0"/>
              <a:t> element</a:t>
            </a:r>
          </a:p>
          <a:p>
            <a:r>
              <a:rPr lang="en-US" b="1" dirty="0" smtClean="0"/>
              <a:t>getKey() or Key </a:t>
            </a:r>
            <a:r>
              <a:rPr lang="en-US" dirty="0" smtClean="0"/>
              <a:t>returns the </a:t>
            </a:r>
            <a:r>
              <a:rPr lang="en-US" b="1" dirty="0" smtClean="0">
                <a:solidFill>
                  <a:srgbClr val="0000FF"/>
                </a:solidFill>
              </a:rPr>
              <a:t>Key</a:t>
            </a:r>
            <a:r>
              <a:rPr lang="en-US" dirty="0" smtClean="0"/>
              <a:t> from the current element</a:t>
            </a:r>
          </a:p>
          <a:p>
            <a:endParaRPr lang="en-US" dirty="0"/>
          </a:p>
          <a:p>
            <a:pPr marL="0" indent="0">
              <a:buFont typeface="Lucida Grande"/>
              <a:buNone/>
            </a:pP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01784" y="5924994"/>
            <a:ext cx="7899740" cy="70803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en-US" dirty="0" smtClean="0"/>
              <a:t>Remember to close the </a:t>
            </a:r>
            <a:r>
              <a:rPr lang="en-US" b="1" dirty="0" smtClean="0">
                <a:solidFill>
                  <a:srgbClr val="0000FF"/>
                </a:solidFill>
              </a:rPr>
              <a:t>RecordSet</a:t>
            </a:r>
          </a:p>
          <a:p>
            <a:pPr marL="0" indent="0" algn="ctr">
              <a:buFont typeface="Lucida Grande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Exercises: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and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Directory layout</a:t>
            </a:r>
          </a:p>
          <a:p>
            <a:pPr lvl="1"/>
            <a:r>
              <a:rPr lang="en-US" dirty="0" err="1" smtClean="0"/>
              <a:t>csharp</a:t>
            </a:r>
            <a:endParaRPr lang="en-US" dirty="0" smtClean="0"/>
          </a:p>
          <a:p>
            <a:pPr lvl="2"/>
            <a:r>
              <a:rPr lang="en-US" dirty="0"/>
              <a:t>a</a:t>
            </a:r>
            <a:r>
              <a:rPr lang="en-US" dirty="0" smtClean="0"/>
              <a:t>nswers</a:t>
            </a:r>
          </a:p>
          <a:p>
            <a:pPr lvl="2"/>
            <a:r>
              <a:rPr lang="en-US" dirty="0" smtClean="0"/>
              <a:t>exercises</a:t>
            </a:r>
          </a:p>
          <a:p>
            <a:pPr lvl="1"/>
            <a:r>
              <a:rPr lang="en-US" dirty="0" smtClean="0"/>
              <a:t>Java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nswers</a:t>
            </a:r>
          </a:p>
          <a:p>
            <a:pPr lvl="2"/>
            <a:r>
              <a:rPr lang="en-US" dirty="0" smtClean="0"/>
              <a:t>exercises</a:t>
            </a:r>
          </a:p>
          <a:p>
            <a:endParaRPr lang="en-US" dirty="0" smtClean="0"/>
          </a:p>
          <a:p>
            <a:r>
              <a:rPr lang="en-US" dirty="0" smtClean="0"/>
              <a:t>Java: Maven project</a:t>
            </a:r>
          </a:p>
          <a:p>
            <a:r>
              <a:rPr lang="en-US" dirty="0" smtClean="0"/>
              <a:t>C#: Visual studio (and </a:t>
            </a:r>
            <a:r>
              <a:rPr lang="en-US" dirty="0" err="1" smtClean="0"/>
              <a:t>Xamarin</a:t>
            </a:r>
            <a:r>
              <a:rPr lang="en-US" dirty="0" smtClean="0"/>
              <a:t>)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Java: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2374" y="939830"/>
            <a:ext cx="8195826" cy="8940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Find the </a:t>
            </a:r>
            <a:r>
              <a:rPr lang="en-US" sz="2000" smtClean="0"/>
              <a:t>ListsExercises</a:t>
            </a:r>
            <a:r>
              <a:rPr lang="en-US" sz="2000" smtClean="0"/>
              <a:t>.java</a:t>
            </a:r>
            <a:r>
              <a:rPr lang="en-US" sz="2000" dirty="0" smtClean="0"/>
              <a:t> </a:t>
            </a:r>
            <a:r>
              <a:rPr lang="en-US" sz="2000" dirty="0" smtClean="0"/>
              <a:t>file in the exercises directory. Replace the TODOs with working code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28087" y="2169441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b="1" dirty="0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b="1" dirty="0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append 99 to the list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8086" y="2757239"/>
            <a:ext cx="577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b="1" dirty="0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b="1" dirty="0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append the </a:t>
            </a:r>
            <a:r>
              <a:rPr lang="en-US" b="1" dirty="0" err="1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inputList</a:t>
            </a:r>
            <a:r>
              <a:rPr lang="en-US" b="1" dirty="0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to the list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8086" y="3462103"/>
            <a:ext cx="6142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b="1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b="1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pop the last element off the list, return it and the new size of the list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8086" y="4414071"/>
            <a:ext cx="6866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b="1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b="1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set a filter to perform a range query on the values between 300 and 350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8086" y="5643038"/>
            <a:ext cx="717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b="1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b="1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Query using the statement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C#: </a:t>
            </a:r>
            <a:r>
              <a:rPr lang="en-US" dirty="0"/>
              <a:t>L</a:t>
            </a:r>
            <a:r>
              <a:rPr lang="en-US" dirty="0" smtClean="0"/>
              <a:t>ists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2374" y="939830"/>
            <a:ext cx="8195826" cy="8940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Find the </a:t>
            </a:r>
            <a:r>
              <a:rPr lang="en-US" sz="2000" dirty="0" err="1" smtClean="0"/>
              <a:t>Program.cs</a:t>
            </a:r>
            <a:r>
              <a:rPr lang="en-US" sz="2000" dirty="0" smtClean="0"/>
              <a:t> file in the exercises directory. Replace the TODOs with working code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22300" y="2169441"/>
            <a:ext cx="668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>
                <a:solidFill>
                  <a:srgbClr val="888A85"/>
                </a:solidFill>
                <a:latin typeface="Menlo" charset="0"/>
              </a:rPr>
              <a:t> save a List to Aerospike</a:t>
            </a:r>
            <a:r>
              <a:rPr lang="en-US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22300" y="2874305"/>
            <a:ext cx="429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>
                <a:solidFill>
                  <a:srgbClr val="888A85"/>
                </a:solidFill>
                <a:latin typeface="Menlo" charset="0"/>
              </a:rPr>
              <a:t> append 99 to the list</a:t>
            </a:r>
            <a:r>
              <a:rPr lang="en-US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22300" y="353934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 dirty="0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 dirty="0">
                <a:solidFill>
                  <a:srgbClr val="888A85"/>
                </a:solidFill>
                <a:latin typeface="Menlo" charset="0"/>
              </a:rPr>
              <a:t> append the </a:t>
            </a:r>
            <a:r>
              <a:rPr lang="en-US" dirty="0" err="1">
                <a:solidFill>
                  <a:srgbClr val="888A85"/>
                </a:solidFill>
                <a:latin typeface="Menlo" charset="0"/>
              </a:rPr>
              <a:t>inputList</a:t>
            </a:r>
            <a:r>
              <a:rPr lang="en-US" dirty="0">
                <a:solidFill>
                  <a:srgbClr val="888A85"/>
                </a:solidFill>
                <a:latin typeface="Menlo" charset="0"/>
              </a:rPr>
              <a:t> to the list</a:t>
            </a:r>
            <a:r>
              <a:rPr lang="en-US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2300" y="4157680"/>
            <a:ext cx="7937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>
                <a:solidFill>
                  <a:srgbClr val="888A85"/>
                </a:solidFill>
                <a:latin typeface="Menlo" charset="0"/>
              </a:rPr>
              <a:t> pop the last element in the list, return it and the new size </a:t>
            </a:r>
            <a:r>
              <a:rPr lang="en-US" smtClean="0">
                <a:solidFill>
                  <a:srgbClr val="888A85"/>
                </a:solidFill>
                <a:latin typeface="Menlo" charset="0"/>
              </a:rPr>
              <a:t>of</a:t>
            </a:r>
            <a:r>
              <a:rPr lang="en-US">
                <a:solidFill>
                  <a:srgbClr val="888A85"/>
                </a:solidFill>
                <a:latin typeface="Menlo" charset="0"/>
              </a:rPr>
              <a:t> the list</a:t>
            </a:r>
            <a:r>
              <a:rPr lang="en-US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2300" y="5053019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>
                <a:solidFill>
                  <a:srgbClr val="888A85"/>
                </a:solidFill>
                <a:latin typeface="Menlo" charset="0"/>
              </a:rPr>
              <a:t> set a filter to perform a range query on the values between 300 and 350</a:t>
            </a:r>
            <a:r>
              <a:rPr lang="en-US"/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2300" y="5909277"/>
            <a:ext cx="4940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>
                <a:solidFill>
                  <a:srgbClr val="888A85"/>
                </a:solidFill>
                <a:latin typeface="Menlo" charset="0"/>
              </a:rPr>
              <a:t> Query using the statement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71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ospike_logo_set_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2540000"/>
            <a:ext cx="4120662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successful completion of this module you </a:t>
            </a:r>
            <a:r>
              <a:rPr lang="en-US" dirty="0"/>
              <a:t>s</a:t>
            </a:r>
            <a:r>
              <a:rPr lang="en-US" dirty="0" smtClean="0"/>
              <a:t>hould be able to:</a:t>
            </a:r>
          </a:p>
          <a:p>
            <a:pPr marL="681037" lvl="0" indent="-342900"/>
            <a:r>
              <a:rPr lang="en-US" dirty="0" smtClean="0"/>
              <a:t>Use the </a:t>
            </a:r>
            <a:r>
              <a:rPr lang="en-US" b="1" dirty="0" smtClean="0"/>
              <a:t>Operate</a:t>
            </a:r>
            <a:r>
              <a:rPr lang="en-US" dirty="0" smtClean="0"/>
              <a:t> API</a:t>
            </a:r>
            <a:endParaRPr lang="en-US" baseline="0" dirty="0" smtClean="0"/>
          </a:p>
          <a:p>
            <a:pPr marL="681037" lvl="0" indent="-342900"/>
            <a:r>
              <a:rPr lang="en-US" dirty="0" smtClean="0"/>
              <a:t>Understand List operations</a:t>
            </a:r>
          </a:p>
          <a:p>
            <a:pPr marL="681037" lvl="0" indent="-342900"/>
            <a:r>
              <a:rPr lang="en-US" dirty="0" smtClean="0"/>
              <a:t>Code a solution in </a:t>
            </a:r>
          </a:p>
          <a:p>
            <a:pPr marL="1019174" lvl="1" indent="-342900"/>
            <a:r>
              <a:rPr lang="en-US" dirty="0" smtClean="0"/>
              <a:t>C#</a:t>
            </a:r>
          </a:p>
          <a:p>
            <a:pPr marL="1019174" lvl="1" indent="-342900"/>
            <a:r>
              <a:rPr lang="en-US" dirty="0" smtClean="0"/>
              <a:t>Java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888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Lists</a:t>
            </a:r>
            <a:r>
              <a:rPr lang="en-US" dirty="0" smtClean="0"/>
              <a:t> are supported in most modern languages. The Client API translates the language types to the database type of List.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Stored in a </a:t>
            </a:r>
            <a:r>
              <a:rPr lang="en-US" b="1" dirty="0" smtClean="0">
                <a:solidFill>
                  <a:srgbClr val="0000FF"/>
                </a:solidFill>
              </a:rPr>
              <a:t>single</a:t>
            </a:r>
            <a:r>
              <a:rPr lang="en-US" dirty="0" smtClean="0"/>
              <a:t> Bin</a:t>
            </a:r>
          </a:p>
          <a:p>
            <a:r>
              <a:rPr lang="en-US" dirty="0" smtClean="0"/>
              <a:t>Must fit in the </a:t>
            </a:r>
            <a:r>
              <a:rPr lang="en-US" b="1" dirty="0" smtClean="0">
                <a:solidFill>
                  <a:srgbClr val="0000FF"/>
                </a:solidFill>
              </a:rPr>
              <a:t>record max size </a:t>
            </a:r>
            <a:r>
              <a:rPr lang="en-US" dirty="0" smtClean="0"/>
              <a:t>(128k)</a:t>
            </a:r>
          </a:p>
          <a:p>
            <a:r>
              <a:rPr lang="en-US" dirty="0" smtClean="0"/>
              <a:t>Lists can </a:t>
            </a:r>
            <a:r>
              <a:rPr lang="en-US" dirty="0"/>
              <a:t>contain other Lists and </a:t>
            </a:r>
            <a:r>
              <a:rPr lang="en-US" dirty="0" smtClean="0"/>
              <a:t>Maps</a:t>
            </a:r>
          </a:p>
          <a:p>
            <a:r>
              <a:rPr lang="en-US" dirty="0" smtClean="0"/>
              <a:t>Stored </a:t>
            </a:r>
            <a:r>
              <a:rPr lang="en-US" dirty="0"/>
              <a:t>in a database native format, </a:t>
            </a:r>
            <a:r>
              <a:rPr lang="en-US" dirty="0" smtClean="0"/>
              <a:t>e.g.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it in </a:t>
            </a:r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it in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Read and Write whole list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KV_Oper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005" y="3756028"/>
            <a:ext cx="3225203" cy="16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List Operations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822859" y="1435101"/>
            <a:ext cx="3987800" cy="4470969"/>
          </a:xfrm>
          <a:prstGeom prst="rect">
            <a:avLst/>
          </a:prstGeom>
        </p:spPr>
        <p:txBody>
          <a:bodyPr vert="horz">
            <a:no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Remove - </a:t>
            </a:r>
            <a:r>
              <a:rPr lang="en-US" sz="1800" dirty="0" smtClean="0"/>
              <a:t>removes item at specified index from list</a:t>
            </a:r>
          </a:p>
          <a:p>
            <a:r>
              <a:rPr lang="en-US" sz="1800" b="1" dirty="0" err="1" smtClean="0"/>
              <a:t>RemoveRange</a:t>
            </a:r>
            <a:r>
              <a:rPr lang="en-US" sz="1800" b="1" dirty="0" smtClean="0"/>
              <a:t> - </a:t>
            </a:r>
            <a:r>
              <a:rPr lang="en-US" sz="1800" dirty="0" smtClean="0"/>
              <a:t>removes n items from list</a:t>
            </a:r>
            <a:r>
              <a:rPr lang="en-US" sz="1800" b="1" dirty="0" smtClean="0"/>
              <a:t> </a:t>
            </a:r>
            <a:r>
              <a:rPr lang="en-US" sz="1800" dirty="0" smtClean="0"/>
              <a:t>starting at specified index</a:t>
            </a:r>
          </a:p>
          <a:p>
            <a:r>
              <a:rPr lang="en-US" sz="1800" b="1" dirty="0" smtClean="0"/>
              <a:t>Set - </a:t>
            </a:r>
            <a:r>
              <a:rPr lang="en-US" sz="1800" dirty="0" smtClean="0"/>
              <a:t>sets a value at specified index</a:t>
            </a:r>
          </a:p>
          <a:p>
            <a:r>
              <a:rPr lang="en-US" sz="1800" b="1" dirty="0" smtClean="0"/>
              <a:t>Trim - </a:t>
            </a:r>
            <a:r>
              <a:rPr lang="en-US" sz="1800" dirty="0" smtClean="0"/>
              <a:t>removes items that do not fall into range specified by index and count range</a:t>
            </a:r>
          </a:p>
          <a:p>
            <a:r>
              <a:rPr lang="en-US" sz="1800" b="1" dirty="0" smtClean="0"/>
              <a:t>Clear - </a:t>
            </a:r>
            <a:r>
              <a:rPr lang="en-US" sz="1800" dirty="0" smtClean="0"/>
              <a:t>removes all items</a:t>
            </a:r>
          </a:p>
          <a:p>
            <a:r>
              <a:rPr lang="en-US" sz="1800" b="1" dirty="0" smtClean="0"/>
              <a:t>Size - </a:t>
            </a:r>
            <a:r>
              <a:rPr lang="en-US" sz="1800" dirty="0" smtClean="0"/>
              <a:t>returns size of list</a:t>
            </a:r>
          </a:p>
          <a:p>
            <a:r>
              <a:rPr lang="en-US" sz="1800" b="1" dirty="0" smtClean="0"/>
              <a:t>Get - </a:t>
            </a:r>
            <a:r>
              <a:rPr lang="en-US" sz="1800" dirty="0" smtClean="0"/>
              <a:t>returns item at specified index</a:t>
            </a:r>
          </a:p>
          <a:p>
            <a:r>
              <a:rPr lang="en-US" sz="1800" b="1" dirty="0" err="1" smtClean="0"/>
              <a:t>GetRange</a:t>
            </a:r>
            <a:r>
              <a:rPr lang="en-US" sz="1800" b="1" dirty="0" smtClean="0"/>
              <a:t> - </a:t>
            </a:r>
            <a:r>
              <a:rPr lang="en-US" sz="1800" dirty="0" smtClean="0"/>
              <a:t>returns n items starting at specified index</a:t>
            </a:r>
            <a:endParaRPr lang="en-US" sz="1800" b="1" dirty="0" smtClean="0"/>
          </a:p>
          <a:p>
            <a:pPr lvl="1"/>
            <a:endParaRPr lang="en-US" sz="1200" b="1" dirty="0" smtClean="0"/>
          </a:p>
          <a:p>
            <a:pPr lvl="1"/>
            <a:endParaRPr lang="en-US" sz="1200" b="1" dirty="0" smtClean="0"/>
          </a:p>
          <a:p>
            <a:pPr lvl="1"/>
            <a:endParaRPr lang="en-US" sz="1200" b="1" dirty="0" smtClean="0"/>
          </a:p>
          <a:p>
            <a:pPr lvl="1"/>
            <a:endParaRPr lang="en-US" sz="1200" b="1" dirty="0" smtClean="0"/>
          </a:p>
          <a:p>
            <a:pPr lvl="1"/>
            <a:endParaRPr lang="en-US" sz="1200" b="1" dirty="0" smtClean="0"/>
          </a:p>
          <a:p>
            <a:pPr lvl="1"/>
            <a:endParaRPr lang="en-US" sz="1200" b="1" dirty="0" smtClean="0"/>
          </a:p>
          <a:p>
            <a:pPr lvl="1"/>
            <a:endParaRPr lang="en-US" sz="1200" b="1" dirty="0" smtClean="0"/>
          </a:p>
          <a:p>
            <a:pPr lvl="1"/>
            <a:endParaRPr lang="en-US" sz="1200" dirty="0" smtClean="0"/>
          </a:p>
          <a:p>
            <a:pPr lvl="1"/>
            <a:endParaRPr lang="en-US" sz="1200" b="1" dirty="0" smtClean="0"/>
          </a:p>
          <a:p>
            <a:pPr lvl="1"/>
            <a:endParaRPr lang="en-US" sz="1200" b="1" dirty="0" smtClean="0"/>
          </a:p>
          <a:p>
            <a:pPr lvl="1"/>
            <a:endParaRPr lang="en-US" sz="12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83033" y="1435101"/>
            <a:ext cx="4639826" cy="3061270"/>
          </a:xfrm>
          <a:prstGeom prst="rect">
            <a:avLst/>
          </a:prstGeom>
        </p:spPr>
        <p:txBody>
          <a:bodyPr vert="horz">
            <a:no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Append - </a:t>
            </a:r>
            <a:r>
              <a:rPr lang="en-US" sz="1800" dirty="0" smtClean="0"/>
              <a:t>appends value to end of a list</a:t>
            </a:r>
          </a:p>
          <a:p>
            <a:r>
              <a:rPr lang="en-US" sz="1800" b="1" dirty="0" err="1" smtClean="0"/>
              <a:t>AppendItems</a:t>
            </a:r>
            <a:r>
              <a:rPr lang="en-US" sz="1800" b="1" dirty="0" smtClean="0"/>
              <a:t> - </a:t>
            </a:r>
            <a:r>
              <a:rPr lang="en-US" sz="1800" dirty="0" smtClean="0"/>
              <a:t>appends a list to end of a list</a:t>
            </a:r>
          </a:p>
          <a:p>
            <a:r>
              <a:rPr lang="en-US" sz="1800" b="1" dirty="0" smtClean="0"/>
              <a:t>Insert - </a:t>
            </a:r>
            <a:r>
              <a:rPr lang="en-US" sz="1800" dirty="0" smtClean="0"/>
              <a:t>inserts value at the specified index</a:t>
            </a:r>
          </a:p>
          <a:p>
            <a:r>
              <a:rPr lang="en-US" sz="1800" b="1" dirty="0" err="1" smtClean="0"/>
              <a:t>InsertItems</a:t>
            </a:r>
            <a:r>
              <a:rPr lang="en-US" sz="1800" b="1" dirty="0" smtClean="0"/>
              <a:t> - </a:t>
            </a:r>
            <a:r>
              <a:rPr lang="en-US" sz="1800" dirty="0" smtClean="0"/>
              <a:t>inserts a list starting at the specified index</a:t>
            </a:r>
          </a:p>
          <a:p>
            <a:r>
              <a:rPr lang="en-US" sz="1800" b="1" dirty="0" smtClean="0"/>
              <a:t>Pop - </a:t>
            </a:r>
            <a:r>
              <a:rPr lang="en-US" sz="1800" dirty="0" smtClean="0"/>
              <a:t>returns item at specified index and removes item from list</a:t>
            </a:r>
          </a:p>
          <a:p>
            <a:r>
              <a:rPr lang="en-US" sz="1800" b="1" dirty="0" err="1" smtClean="0"/>
              <a:t>PopRange</a:t>
            </a:r>
            <a:r>
              <a:rPr lang="en-US" sz="1800" b="1" dirty="0" smtClean="0"/>
              <a:t> - </a:t>
            </a:r>
            <a:r>
              <a:rPr lang="en-US" sz="1800" dirty="0" smtClean="0"/>
              <a:t>returns items starting at specified index to the end of list, and removes those items</a:t>
            </a:r>
            <a:endParaRPr lang="en-US" sz="1400" b="1" dirty="0" smtClean="0"/>
          </a:p>
          <a:p>
            <a:pPr lvl="1"/>
            <a:endParaRPr lang="en-US" sz="1400" b="1" dirty="0" smtClean="0"/>
          </a:p>
          <a:p>
            <a:pPr lvl="1"/>
            <a:endParaRPr lang="en-US" sz="1400" b="1" dirty="0" smtClean="0"/>
          </a:p>
          <a:p>
            <a:pPr lvl="1"/>
            <a:endParaRPr lang="en-US" sz="1400" b="1" dirty="0" smtClean="0"/>
          </a:p>
          <a:p>
            <a:pPr lvl="1"/>
            <a:endParaRPr lang="en-US" sz="1400" dirty="0" smtClean="0"/>
          </a:p>
          <a:p>
            <a:pPr lvl="1"/>
            <a:endParaRPr lang="en-US" sz="1400" b="1" dirty="0" smtClean="0"/>
          </a:p>
          <a:p>
            <a:pPr lvl="1"/>
            <a:endParaRPr lang="en-US" sz="1400" b="1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320242" y="4889500"/>
            <a:ext cx="2365409" cy="1446087"/>
            <a:chOff x="1546191" y="4775200"/>
            <a:chExt cx="2365409" cy="1446087"/>
          </a:xfrm>
        </p:grpSpPr>
        <p:grpSp>
          <p:nvGrpSpPr>
            <p:cNvPr id="12" name="Group 11"/>
            <p:cNvGrpSpPr/>
            <p:nvPr/>
          </p:nvGrpSpPr>
          <p:grpSpPr>
            <a:xfrm>
              <a:off x="2628900" y="4775200"/>
              <a:ext cx="1282700" cy="1446087"/>
              <a:chOff x="2628900" y="4775200"/>
              <a:chExt cx="1282700" cy="144608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628900" y="4775200"/>
                <a:ext cx="812800" cy="266700"/>
              </a:xfrm>
              <a:prstGeom prst="rect">
                <a:avLst/>
              </a:prstGeom>
              <a:solidFill>
                <a:srgbClr val="5CCA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123</a:t>
                </a:r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98800" y="5169471"/>
                <a:ext cx="812800" cy="266700"/>
              </a:xfrm>
              <a:prstGeom prst="rect">
                <a:avLst/>
              </a:prstGeom>
              <a:solidFill>
                <a:srgbClr val="5CCA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523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628900" y="5954587"/>
                <a:ext cx="812800" cy="266700"/>
              </a:xfrm>
              <a:prstGeom prst="rect">
                <a:avLst/>
              </a:prstGeom>
              <a:solidFill>
                <a:srgbClr val="5CCA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497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628900" y="5562029"/>
                <a:ext cx="812800" cy="266700"/>
              </a:xfrm>
              <a:prstGeom prst="rect">
                <a:avLst/>
              </a:prstGeom>
              <a:solidFill>
                <a:srgbClr val="5CCA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789</a:t>
                </a:r>
                <a:endParaRPr lang="en-US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>
              <a:off x="1546191" y="5169471"/>
              <a:ext cx="1384300" cy="279400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61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 - Java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2374" y="988143"/>
            <a:ext cx="3738126" cy="5409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Operate using </a:t>
            </a:r>
            <a:r>
              <a:rPr lang="en-US" b="1" dirty="0" err="1" smtClean="0">
                <a:solidFill>
                  <a:srgbClr val="0000FF"/>
                </a:solidFill>
              </a:rPr>
              <a:t>ListOperation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Append 1 element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Append a list of values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Pop 1 item from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60800" y="1813643"/>
            <a:ext cx="4572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client</a:t>
            </a:r>
            <a:r>
              <a:rPr lang="en-US" sz="1400" dirty="0" err="1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.operate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400" dirty="0" err="1" smtClean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writePolicy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ListOperation.</a:t>
            </a:r>
            <a:r>
              <a:rPr lang="en-US" sz="1400" i="1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append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listBin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Value.</a:t>
            </a:r>
            <a:r>
              <a:rPr lang="en-US" sz="1400" i="1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(99L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)));</a:t>
            </a: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latin typeface="Calibri" charset="0"/>
              <a:ea typeface="Calibri" charset="0"/>
              <a:cs typeface="Times New Roman" charset="0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			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List&lt;Value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&gt; </a:t>
            </a:r>
            <a:r>
              <a:rPr lang="en-US" sz="14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inputList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  <a:ea typeface="Calibri" charset="0"/>
                <a:cs typeface="Monaco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&lt;Value&gt;();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	</a:t>
            </a:r>
            <a:r>
              <a:rPr lang="en-US" sz="1400" dirty="0" err="1" smtClean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inputList</a:t>
            </a:r>
            <a:r>
              <a:rPr lang="en-US" sz="1400" dirty="0" err="1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.add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Value.</a:t>
            </a:r>
            <a:r>
              <a:rPr lang="en-US" sz="1400" i="1" dirty="0" err="1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(55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));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	</a:t>
            </a:r>
            <a:r>
              <a:rPr lang="en-US" sz="1400" dirty="0" err="1" smtClean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inputList</a:t>
            </a:r>
            <a:r>
              <a:rPr lang="en-US" sz="1400" dirty="0" err="1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.add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Value.</a:t>
            </a:r>
            <a:r>
              <a:rPr lang="en-US" sz="1400" i="1" dirty="0" err="1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(77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));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			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.operate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writePolicy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ListOperation.</a:t>
            </a:r>
            <a:r>
              <a:rPr lang="en-US" sz="1400" i="1" dirty="0" err="1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appendItems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400" dirty="0" err="1" smtClean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listBin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	</a:t>
            </a:r>
            <a:r>
              <a:rPr lang="en-US" sz="1400" dirty="0" err="1" smtClean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inputList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));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			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				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record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= </a:t>
            </a:r>
            <a:r>
              <a:rPr lang="en-US" sz="1400" dirty="0" err="1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.operate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writePolicy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ListOperation.</a:t>
            </a:r>
            <a:r>
              <a:rPr lang="en-US" sz="1400" i="1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pop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listBin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-1),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ListOperation.</a:t>
            </a:r>
            <a:r>
              <a:rPr lang="en-US" sz="1400" i="1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listBin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));</a:t>
            </a:r>
            <a:endParaRPr lang="en-US" sz="16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54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 – C#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2374" y="988143"/>
            <a:ext cx="3738126" cy="5409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Operate using </a:t>
            </a:r>
            <a:r>
              <a:rPr lang="en-US" b="1" dirty="0" err="1" smtClean="0">
                <a:solidFill>
                  <a:srgbClr val="0000FF"/>
                </a:solidFill>
              </a:rPr>
              <a:t>ListOperation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Append 1 element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Append a list of values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Pop 1 item from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11600" y="1876325"/>
            <a:ext cx="50927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client.Operate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writePolicy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key, </a:t>
            </a:r>
            <a:endParaRPr lang="en-US" sz="1400" dirty="0" smtClean="0">
              <a:solidFill>
                <a:srgbClr val="222222"/>
              </a:solidFill>
              <a:latin typeface="Menlo" charset="0"/>
              <a:ea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	</a:t>
            </a:r>
            <a:r>
              <a:rPr lang="en-US" sz="1400" dirty="0" err="1" smtClean="0">
                <a:solidFill>
                  <a:srgbClr val="3364A4"/>
                </a:solidFill>
                <a:latin typeface="Menlo" charset="0"/>
                <a:ea typeface="Times New Roman" charset="0"/>
              </a:rPr>
              <a:t>ListOperation</a:t>
            </a:r>
            <a:r>
              <a:rPr lang="en-US" sz="1400" dirty="0" err="1" smtClean="0">
                <a:solidFill>
                  <a:srgbClr val="222222"/>
                </a:solidFill>
                <a:latin typeface="Menlo" charset="0"/>
                <a:ea typeface="Times New Roman" charset="0"/>
              </a:rPr>
              <a:t>.Append</a:t>
            </a:r>
            <a:r>
              <a:rPr lang="en-US" sz="1400" dirty="0" smtClean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400" dirty="0" err="1" smtClean="0">
                <a:solidFill>
                  <a:srgbClr val="222222"/>
                </a:solidFill>
                <a:latin typeface="Menlo" charset="0"/>
                <a:ea typeface="Times New Roman" charset="0"/>
              </a:rPr>
              <a:t>listBin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</a:t>
            </a:r>
            <a:endParaRPr lang="en-US" sz="1400" dirty="0" smtClean="0">
              <a:solidFill>
                <a:srgbClr val="222222"/>
              </a:solidFill>
              <a:latin typeface="Menlo" charset="0"/>
              <a:ea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	</a:t>
            </a:r>
            <a:r>
              <a:rPr lang="en-US" sz="1400" dirty="0" smtClean="0">
                <a:solidFill>
                  <a:srgbClr val="222222"/>
                </a:solidFill>
                <a:latin typeface="Menlo" charset="0"/>
                <a:ea typeface="Times New Roman" charset="0"/>
              </a:rPr>
              <a:t>	</a:t>
            </a:r>
            <a:r>
              <a:rPr lang="en-US" sz="1400" dirty="0" err="1" smtClean="0">
                <a:solidFill>
                  <a:srgbClr val="3364A4"/>
                </a:solidFill>
                <a:latin typeface="Menlo" charset="0"/>
                <a:ea typeface="Times New Roman" charset="0"/>
              </a:rPr>
              <a:t>Value</a:t>
            </a:r>
            <a:r>
              <a:rPr lang="en-US" sz="1400" dirty="0" err="1" smtClean="0">
                <a:solidFill>
                  <a:srgbClr val="222222"/>
                </a:solidFill>
                <a:latin typeface="Menlo" charset="0"/>
                <a:ea typeface="Times New Roman" charset="0"/>
              </a:rPr>
              <a:t>.Get</a:t>
            </a:r>
            <a:r>
              <a:rPr lang="en-US" sz="1400" dirty="0" smtClean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400" dirty="0" smtClean="0">
                <a:solidFill>
                  <a:srgbClr val="DB7100"/>
                </a:solidFill>
                <a:latin typeface="Menlo" charset="0"/>
                <a:ea typeface="Times New Roman" charset="0"/>
              </a:rPr>
              <a:t>99L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)));</a:t>
            </a:r>
            <a:r>
              <a:rPr lang="en-US" sz="1400" dirty="0">
                <a:latin typeface="Menlo" charset="0"/>
                <a:ea typeface="Times New Roman" charset="0"/>
              </a:rPr>
              <a:t/>
            </a:r>
            <a:br>
              <a:rPr lang="en-US" sz="1400" dirty="0">
                <a:latin typeface="Menlo" charset="0"/>
                <a:ea typeface="Times New Roman" charset="0"/>
              </a:rPr>
            </a:br>
            <a:r>
              <a:rPr lang="en-US" sz="1400" dirty="0">
                <a:latin typeface="Menlo" charset="0"/>
                <a:ea typeface="Times New Roman" charset="0"/>
              </a:rPr>
              <a:t/>
            </a:r>
            <a:br>
              <a:rPr lang="en-US" sz="1400" dirty="0">
                <a:latin typeface="Menlo" charset="0"/>
                <a:ea typeface="Times New Roman" charset="0"/>
              </a:rPr>
            </a:br>
            <a:r>
              <a:rPr lang="en-US" sz="1400" dirty="0">
                <a:latin typeface="Menlo" charset="0"/>
                <a:ea typeface="Times New Roman" charset="0"/>
              </a:rPr>
              <a:t/>
            </a:r>
            <a:br>
              <a:rPr lang="en-US" sz="1400" dirty="0">
                <a:latin typeface="Menlo" charset="0"/>
                <a:ea typeface="Times New Roman" charset="0"/>
              </a:rPr>
            </a:br>
            <a:endParaRPr lang="en-US" sz="1400" dirty="0">
              <a:solidFill>
                <a:srgbClr val="3364A4"/>
              </a:solidFill>
              <a:latin typeface="Menlo" charset="0"/>
              <a:ea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3364A4"/>
                </a:solidFill>
                <a:latin typeface="Menlo" charset="0"/>
                <a:ea typeface="Times New Roman" charset="0"/>
              </a:rPr>
              <a:t>List</a:t>
            </a:r>
            <a:r>
              <a:rPr lang="en-US" sz="1400" dirty="0" smtClean="0">
                <a:solidFill>
                  <a:srgbClr val="222222"/>
                </a:solidFill>
                <a:latin typeface="Menlo" charset="0"/>
                <a:ea typeface="Times New Roman" charset="0"/>
              </a:rPr>
              <a:t>&lt;</a:t>
            </a:r>
            <a:r>
              <a:rPr lang="en-US" sz="1400" dirty="0" smtClean="0">
                <a:solidFill>
                  <a:srgbClr val="3364A4"/>
                </a:solidFill>
                <a:latin typeface="Menlo" charset="0"/>
                <a:ea typeface="Times New Roman" charset="0"/>
              </a:rPr>
              <a:t>Value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&gt; 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inputList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= </a:t>
            </a:r>
            <a:r>
              <a:rPr lang="en-US" sz="1400" dirty="0">
                <a:solidFill>
                  <a:srgbClr val="009695"/>
                </a:solidFill>
                <a:latin typeface="Menlo" charset="0"/>
                <a:ea typeface="Times New Roman" charset="0"/>
              </a:rPr>
              <a:t>new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</a:t>
            </a:r>
            <a:r>
              <a:rPr lang="en-US" sz="1400" dirty="0">
                <a:solidFill>
                  <a:srgbClr val="3364A4"/>
                </a:solidFill>
                <a:latin typeface="Menlo" charset="0"/>
                <a:ea typeface="Times New Roman" charset="0"/>
              </a:rPr>
              <a:t>List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&lt;</a:t>
            </a:r>
            <a:r>
              <a:rPr lang="en-US" sz="1400" dirty="0">
                <a:solidFill>
                  <a:srgbClr val="3364A4"/>
                </a:solidFill>
                <a:latin typeface="Menlo" charset="0"/>
                <a:ea typeface="Times New Roman" charset="0"/>
              </a:rPr>
              <a:t>Value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&gt;()</a:t>
            </a:r>
            <a:r>
              <a:rPr lang="en-US" sz="1400" dirty="0">
                <a:latin typeface="Menlo" charset="0"/>
                <a:ea typeface="Times New Roman" charset="0"/>
              </a:rPr>
              <a:t/>
            </a:r>
            <a:br>
              <a:rPr lang="en-US" sz="1400" dirty="0">
                <a:latin typeface="Menlo" charset="0"/>
                <a:ea typeface="Times New Roman" charset="0"/>
              </a:rPr>
            </a:b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{</a:t>
            </a:r>
            <a:endParaRPr lang="en-US" sz="16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   </a:t>
            </a:r>
            <a:r>
              <a:rPr lang="en-US" sz="1400" dirty="0" err="1">
                <a:solidFill>
                  <a:srgbClr val="3364A4"/>
                </a:solidFill>
                <a:latin typeface="Menlo" charset="0"/>
                <a:ea typeface="Times New Roman" charset="0"/>
              </a:rPr>
              <a:t>Value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.Get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400" dirty="0">
                <a:solidFill>
                  <a:srgbClr val="DB7100"/>
                </a:solidFill>
                <a:latin typeface="Menlo" charset="0"/>
                <a:ea typeface="Times New Roman" charset="0"/>
              </a:rPr>
              <a:t>55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),</a:t>
            </a:r>
            <a:endParaRPr lang="en-US" sz="16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   </a:t>
            </a:r>
            <a:r>
              <a:rPr lang="en-US" sz="1400" dirty="0" err="1">
                <a:solidFill>
                  <a:srgbClr val="3364A4"/>
                </a:solidFill>
                <a:latin typeface="Menlo" charset="0"/>
                <a:ea typeface="Times New Roman" charset="0"/>
              </a:rPr>
              <a:t>Value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.Get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400" dirty="0">
                <a:solidFill>
                  <a:srgbClr val="DB7100"/>
                </a:solidFill>
                <a:latin typeface="Menlo" charset="0"/>
                <a:ea typeface="Times New Roman" charset="0"/>
              </a:rPr>
              <a:t>77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)    </a:t>
            </a:r>
            <a:r>
              <a:rPr lang="en-US" sz="1400" dirty="0">
                <a:latin typeface="Menlo" charset="0"/>
                <a:ea typeface="Times New Roman" charset="0"/>
              </a:rPr>
              <a:t/>
            </a:r>
            <a:br>
              <a:rPr lang="en-US" sz="1400" dirty="0">
                <a:latin typeface="Menlo" charset="0"/>
                <a:ea typeface="Times New Roman" charset="0"/>
              </a:rPr>
            </a:b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};</a:t>
            </a:r>
            <a:r>
              <a:rPr lang="en-US" sz="1400" dirty="0">
                <a:latin typeface="Menlo" charset="0"/>
                <a:ea typeface="Times New Roman" charset="0"/>
              </a:rPr>
              <a:t/>
            </a:r>
            <a:br>
              <a:rPr lang="en-US" sz="1400" dirty="0">
                <a:latin typeface="Menlo" charset="0"/>
                <a:ea typeface="Times New Roman" charset="0"/>
              </a:rPr>
            </a:br>
            <a:r>
              <a:rPr lang="en-US" sz="1400" dirty="0">
                <a:latin typeface="Menlo" charset="0"/>
                <a:ea typeface="Times New Roman" charset="0"/>
              </a:rPr>
              <a:t/>
            </a:r>
            <a:br>
              <a:rPr lang="en-US" sz="1400" dirty="0">
                <a:latin typeface="Menlo" charset="0"/>
                <a:ea typeface="Times New Roman" charset="0"/>
              </a:rPr>
            </a:b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client.Operate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writePolicy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key,</a:t>
            </a:r>
            <a:endParaRPr lang="en-US" sz="16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     </a:t>
            </a:r>
            <a:r>
              <a:rPr lang="en-US" sz="1400" dirty="0" err="1">
                <a:solidFill>
                  <a:srgbClr val="3364A4"/>
                </a:solidFill>
                <a:latin typeface="Menlo" charset="0"/>
                <a:ea typeface="Times New Roman" charset="0"/>
              </a:rPr>
              <a:t>ListOperation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.AppendItems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listBin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</a:t>
            </a:r>
            <a:endParaRPr lang="en-US" sz="1400" dirty="0" smtClean="0">
              <a:solidFill>
                <a:srgbClr val="222222"/>
              </a:solidFill>
              <a:latin typeface="Menlo" charset="0"/>
              <a:ea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	</a:t>
            </a:r>
            <a:r>
              <a:rPr lang="en-US" sz="1400" dirty="0" smtClean="0">
                <a:solidFill>
                  <a:srgbClr val="222222"/>
                </a:solidFill>
                <a:latin typeface="Menlo" charset="0"/>
                <a:ea typeface="Times New Roman" charset="0"/>
              </a:rPr>
              <a:t>	</a:t>
            </a:r>
            <a:r>
              <a:rPr lang="en-US" sz="1400" dirty="0" err="1" smtClean="0">
                <a:solidFill>
                  <a:srgbClr val="222222"/>
                </a:solidFill>
                <a:latin typeface="Menlo" charset="0"/>
                <a:ea typeface="Times New Roman" charset="0"/>
              </a:rPr>
              <a:t>inputList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));</a:t>
            </a:r>
            <a:r>
              <a:rPr lang="en-US" sz="1400" dirty="0">
                <a:solidFill>
                  <a:srgbClr val="888A85"/>
                </a:solidFill>
                <a:latin typeface="Menlo" charset="0"/>
                <a:ea typeface="Times New Roman" charset="0"/>
              </a:rPr>
              <a:t>.</a:t>
            </a:r>
            <a:r>
              <a:rPr lang="en-US" sz="1400" dirty="0">
                <a:latin typeface="Menlo" charset="0"/>
                <a:ea typeface="Times New Roman" charset="0"/>
              </a:rPr>
              <a:t/>
            </a:r>
            <a:br>
              <a:rPr lang="en-US" sz="1400" dirty="0">
                <a:latin typeface="Menlo" charset="0"/>
                <a:ea typeface="Times New Roman" charset="0"/>
              </a:rPr>
            </a:br>
            <a:endParaRPr lang="en-US" sz="1400" dirty="0" smtClean="0">
              <a:latin typeface="Menlo" charset="0"/>
              <a:ea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222222"/>
              </a:solidFill>
              <a:latin typeface="Menlo" charset="0"/>
              <a:ea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222222"/>
                </a:solidFill>
                <a:latin typeface="Menlo" charset="0"/>
                <a:ea typeface="Times New Roman" charset="0"/>
              </a:rPr>
              <a:t>record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= 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client.Operate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writePolicy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key,</a:t>
            </a:r>
            <a:endParaRPr lang="en-US" sz="16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    </a:t>
            </a:r>
            <a:r>
              <a:rPr lang="en-US" sz="1400" dirty="0" err="1">
                <a:solidFill>
                  <a:srgbClr val="3364A4"/>
                </a:solidFill>
                <a:latin typeface="Menlo" charset="0"/>
                <a:ea typeface="Times New Roman" charset="0"/>
              </a:rPr>
              <a:t>ListOperation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.Pop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listBin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-</a:t>
            </a:r>
            <a:r>
              <a:rPr lang="en-US" sz="1400" dirty="0">
                <a:solidFill>
                  <a:srgbClr val="DB7100"/>
                </a:solidFill>
                <a:latin typeface="Menlo" charset="0"/>
                <a:ea typeface="Times New Roman" charset="0"/>
              </a:rPr>
              <a:t>1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),</a:t>
            </a:r>
            <a:endParaRPr lang="en-US" sz="16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     </a:t>
            </a:r>
            <a:r>
              <a:rPr lang="en-US" sz="1400" dirty="0" err="1">
                <a:solidFill>
                  <a:srgbClr val="3364A4"/>
                </a:solidFill>
                <a:latin typeface="Menlo" charset="0"/>
                <a:ea typeface="Times New Roman" charset="0"/>
              </a:rPr>
              <a:t>ListOperation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.Size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listBin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));</a:t>
            </a:r>
            <a:endParaRPr lang="en-US" sz="16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charset="0"/>
                <a:ea typeface="Calibri" charset="0"/>
              </a:rPr>
              <a:t> </a:t>
            </a:r>
            <a:endParaRPr lang="en-US" sz="1600" dirty="0">
              <a:effectLst/>
              <a:latin typeface="Times New Roman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28"/>
          <p:cNvSpPr/>
          <p:nvPr/>
        </p:nvSpPr>
        <p:spPr>
          <a:xfrm>
            <a:off x="5740400" y="1409699"/>
            <a:ext cx="1479550" cy="3352801"/>
          </a:xfrm>
          <a:prstGeom prst="downArrow">
            <a:avLst>
              <a:gd name="adj1" fmla="val 62308"/>
              <a:gd name="adj2" fmla="val 19957"/>
            </a:avLst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0"/>
            <a:ext cx="8439150" cy="579716"/>
          </a:xfrm>
        </p:spPr>
        <p:txBody>
          <a:bodyPr/>
          <a:lstStyle/>
          <a:p>
            <a:r>
              <a:rPr lang="en-US" dirty="0" smtClean="0"/>
              <a:t>Queries on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3879816" cy="50493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Queries need:</a:t>
            </a:r>
          </a:p>
          <a:p>
            <a:r>
              <a:rPr lang="en-US" dirty="0" smtClean="0"/>
              <a:t>Secondary Index </a:t>
            </a:r>
          </a:p>
          <a:p>
            <a:pPr lvl="1"/>
            <a:r>
              <a:rPr lang="en-US" dirty="0" err="1" smtClean="0"/>
              <a:t>CollectionType</a:t>
            </a:r>
            <a:endParaRPr lang="en-US" dirty="0" smtClean="0"/>
          </a:p>
          <a:p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Integer: Range &amp; Equality</a:t>
            </a:r>
          </a:p>
          <a:p>
            <a:pPr lvl="1"/>
            <a:r>
              <a:rPr lang="en-US" dirty="0" smtClean="0"/>
              <a:t>String: Equality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Examples: </a:t>
            </a:r>
          </a:p>
          <a:p>
            <a:r>
              <a:rPr lang="en-US" dirty="0" smtClean="0"/>
              <a:t>Records containing the value </a:t>
            </a:r>
            <a:r>
              <a:rPr lang="en-US" dirty="0" smtClean="0">
                <a:solidFill>
                  <a:srgbClr val="0000FF"/>
                </a:solidFill>
              </a:rPr>
              <a:t>49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= (A,C)</a:t>
            </a:r>
          </a:p>
          <a:p>
            <a:r>
              <a:rPr lang="en-US" dirty="0" smtClean="0"/>
              <a:t>Records containing values between </a:t>
            </a:r>
            <a:r>
              <a:rPr lang="en-US" dirty="0" smtClean="0">
                <a:solidFill>
                  <a:srgbClr val="0000FF"/>
                </a:solidFill>
              </a:rPr>
              <a:t>61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70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= (A,B)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22800" y="1651000"/>
            <a:ext cx="2997200" cy="863600"/>
            <a:chOff x="4254500" y="1549400"/>
            <a:chExt cx="2997200" cy="863600"/>
          </a:xfrm>
        </p:grpSpPr>
        <p:sp>
          <p:nvSpPr>
            <p:cNvPr id="4" name="Rectangle 3"/>
            <p:cNvSpPr/>
            <p:nvPr/>
          </p:nvSpPr>
          <p:spPr>
            <a:xfrm>
              <a:off x="42545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cat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5024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2.56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531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43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53100" y="19812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49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0038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blue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53100" y="15494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21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53100" y="21971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62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22800" y="2603500"/>
            <a:ext cx="2997200" cy="863600"/>
            <a:chOff x="4254500" y="1549400"/>
            <a:chExt cx="2997200" cy="863600"/>
          </a:xfrm>
        </p:grpSpPr>
        <p:sp>
          <p:nvSpPr>
            <p:cNvPr id="13" name="Rectangle 12"/>
            <p:cNvSpPr/>
            <p:nvPr/>
          </p:nvSpPr>
          <p:spPr>
            <a:xfrm>
              <a:off x="42545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024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7.23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531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41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53100" y="19812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49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038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53100" y="15494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22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53100" y="21971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66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22800" y="3544455"/>
            <a:ext cx="2997200" cy="785091"/>
            <a:chOff x="4254500" y="1549400"/>
            <a:chExt cx="2997200" cy="863600"/>
          </a:xfrm>
        </p:grpSpPr>
        <p:sp>
          <p:nvSpPr>
            <p:cNvPr id="21" name="Rectangle 20"/>
            <p:cNvSpPr/>
            <p:nvPr/>
          </p:nvSpPr>
          <p:spPr>
            <a:xfrm>
              <a:off x="42545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bird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024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  <a:r>
                <a:rPr lang="en-US" sz="1600" dirty="0" smtClean="0">
                  <a:solidFill>
                    <a:schemeClr val="tx1"/>
                  </a:solidFill>
                </a:rPr>
                <a:t>.91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531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rgbClr val="0000FF"/>
                  </a:solidFill>
                </a:rPr>
                <a:t>36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53100" y="19812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48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038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green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53100" y="15494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21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100" y="21971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60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273469" y="1802952"/>
            <a:ext cx="3689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86169" y="27681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73469" y="366985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Secondary Index on a List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12784" y="964631"/>
            <a:ext cx="8613124" cy="4407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Before executing a query, a </a:t>
            </a:r>
            <a:r>
              <a:rPr lang="en-US" b="1" dirty="0" smtClean="0">
                <a:solidFill>
                  <a:srgbClr val="0000FF"/>
                </a:solidFill>
              </a:rPr>
              <a:t>secondary index </a:t>
            </a:r>
            <a:r>
              <a:rPr lang="en-US" dirty="0" smtClean="0"/>
              <a:t>must be created.</a:t>
            </a:r>
          </a:p>
          <a:p>
            <a:pPr marL="0" indent="0">
              <a:buNone/>
            </a:pPr>
            <a:r>
              <a:rPr lang="en-US" dirty="0" smtClean="0"/>
              <a:t>A secondary index is created using: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Namespace (database)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(table)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Bin (column) </a:t>
            </a:r>
            <a:r>
              <a:rPr lang="en-US" b="1" dirty="0" smtClean="0">
                <a:solidFill>
                  <a:srgbClr val="0000FF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 – STRING or NUMERIC (integer)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Index Collection Type</a:t>
            </a:r>
          </a:p>
          <a:p>
            <a:pPr marL="0" indent="0">
              <a:buNone/>
            </a:pPr>
            <a:r>
              <a:rPr lang="en-US" dirty="0" smtClean="0"/>
              <a:t>The easiest way to create an index is with </a:t>
            </a:r>
            <a:r>
              <a:rPr lang="en-US" b="1" dirty="0" err="1" smtClean="0">
                <a:solidFill>
                  <a:srgbClr val="0000FF"/>
                </a:solidFill>
              </a:rPr>
              <a:t>aql</a:t>
            </a:r>
            <a:r>
              <a:rPr lang="en-US" dirty="0" smtClean="0"/>
              <a:t>, which is an </a:t>
            </a:r>
            <a:r>
              <a:rPr lang="en-US" i="1" dirty="0" smtClean="0"/>
              <a:t>SQL-like</a:t>
            </a:r>
            <a:r>
              <a:rPr lang="en-US" dirty="0" smtClean="0"/>
              <a:t> utility.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can also be done with the Client API  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243216"/>
              </p:ext>
            </p:extLst>
          </p:nvPr>
        </p:nvGraphicFramePr>
        <p:xfrm>
          <a:off x="1438088" y="4251511"/>
          <a:ext cx="8229600" cy="488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Document" r:id="rId5" imgW="8229600" imgH="393700" progId="Word.Document.12">
                  <p:embed/>
                </p:oleObj>
              </mc:Choice>
              <mc:Fallback>
                <p:oleObj name="Document" r:id="rId5" imgW="8229600" imgH="39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8088" y="4251511"/>
                        <a:ext cx="8229600" cy="488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ec_Index_create_v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6" y="1628838"/>
            <a:ext cx="3441700" cy="787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38088" y="5218562"/>
            <a:ext cx="832600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3364A4"/>
                </a:solidFill>
                <a:latin typeface="Menlo" charset="0"/>
                <a:ea typeface="Times New Roman" charset="0"/>
              </a:rPr>
              <a:t>IndexTask</a:t>
            </a:r>
            <a:r>
              <a:rPr lang="en-US" sz="11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task = </a:t>
            </a:r>
            <a:r>
              <a:rPr lang="en-US" sz="11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client.CreateIndex</a:t>
            </a:r>
            <a:r>
              <a:rPr lang="en-US" sz="11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100" dirty="0">
                <a:solidFill>
                  <a:srgbClr val="009695"/>
                </a:solidFill>
                <a:latin typeface="Menlo" charset="0"/>
                <a:ea typeface="Times New Roman" charset="0"/>
              </a:rPr>
              <a:t>null</a:t>
            </a:r>
            <a:r>
              <a:rPr lang="en-US" sz="11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namespace, set, </a:t>
            </a:r>
            <a:endParaRPr lang="en-US" sz="1200" dirty="0">
              <a:latin typeface="Times New Roman" charset="0"/>
              <a:ea typeface="Calibri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indexName</a:t>
            </a:r>
            <a:r>
              <a:rPr lang="en-US" sz="11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</a:t>
            </a:r>
            <a:r>
              <a:rPr lang="en-US" sz="11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binName</a:t>
            </a:r>
            <a:r>
              <a:rPr lang="en-US" sz="11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</a:t>
            </a:r>
            <a:r>
              <a:rPr lang="en-US" sz="11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IndexType.NUMERIC</a:t>
            </a:r>
            <a:r>
              <a:rPr lang="en-US" sz="11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</a:t>
            </a:r>
            <a:endParaRPr lang="en-US" sz="1200" dirty="0">
              <a:latin typeface="Times New Roman" charset="0"/>
              <a:ea typeface="Calibri" charset="0"/>
            </a:endParaRPr>
          </a:p>
          <a:p>
            <a:r>
              <a:rPr lang="en-US" sz="1100" dirty="0" err="1">
                <a:solidFill>
                  <a:srgbClr val="3364A4"/>
                </a:solidFill>
                <a:latin typeface="Menlo" charset="0"/>
                <a:ea typeface="Times New Roman" charset="0"/>
              </a:rPr>
              <a:t>IndexCollectionType</a:t>
            </a:r>
            <a:r>
              <a:rPr lang="en-US" sz="11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.LIST</a:t>
            </a:r>
            <a:r>
              <a:rPr lang="en-US" sz="11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);</a:t>
            </a:r>
            <a:r>
              <a:rPr lang="en-US" sz="1100" dirty="0">
                <a:latin typeface="Menlo" charset="0"/>
                <a:ea typeface="Times New Roman" charset="0"/>
              </a:rPr>
              <a:t/>
            </a:r>
            <a:br>
              <a:rPr lang="en-US" sz="1100" dirty="0">
                <a:latin typeface="Menlo" charset="0"/>
                <a:ea typeface="Times New Roman" charset="0"/>
              </a:rPr>
            </a:br>
            <a:r>
              <a:rPr lang="en-US" sz="11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task.Wait</a:t>
            </a:r>
            <a:r>
              <a:rPr lang="en-US" sz="11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();</a:t>
            </a:r>
            <a:r>
              <a:rPr lang="en-US" sz="1100" dirty="0">
                <a:latin typeface="Menlo" charset="0"/>
                <a:ea typeface="Times New Roman" charset="0"/>
              </a:rPr>
              <a:t/>
            </a:r>
            <a:br>
              <a:rPr lang="en-US" sz="1100" dirty="0">
                <a:latin typeface="Menlo" charset="0"/>
                <a:ea typeface="Times New Roman" charset="0"/>
              </a:rPr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0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execute a Query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execute </a:t>
            </a:r>
            <a:r>
              <a:rPr lang="en-US" dirty="0" smtClean="0"/>
              <a:t>a </a:t>
            </a:r>
            <a:r>
              <a:rPr lang="en-US" dirty="0"/>
              <a:t>Query, perform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Prepare a </a:t>
            </a:r>
            <a:r>
              <a:rPr lang="en-US" b="1" dirty="0">
                <a:solidFill>
                  <a:srgbClr val="0000FF"/>
                </a:solidFill>
              </a:rPr>
              <a:t>Statement</a:t>
            </a:r>
          </a:p>
          <a:p>
            <a:pPr marL="795337" lvl="1" indent="-457200"/>
            <a:r>
              <a:rPr lang="en-US" dirty="0" smtClean="0"/>
              <a:t>Namespace and Set</a:t>
            </a:r>
          </a:p>
          <a:p>
            <a:pPr marL="795337" lvl="1" indent="-457200"/>
            <a:r>
              <a:rPr lang="en-US" dirty="0" smtClean="0"/>
              <a:t>Bins </a:t>
            </a:r>
            <a:r>
              <a:rPr lang="en-US" dirty="0"/>
              <a:t>to return</a:t>
            </a:r>
          </a:p>
          <a:p>
            <a:pPr marL="795337" lvl="1" indent="-457200"/>
            <a:r>
              <a:rPr lang="en-US" dirty="0" smtClean="0"/>
              <a:t>Single Filter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Execute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 results</a:t>
            </a:r>
          </a:p>
          <a:p>
            <a:pPr marL="795337" lvl="1" indent="-457200"/>
            <a:r>
              <a:rPr lang="en-US" dirty="0"/>
              <a:t>Iterate through the results</a:t>
            </a:r>
          </a:p>
        </p:txBody>
      </p:sp>
      <p:pic>
        <p:nvPicPr>
          <p:cNvPr id="5" name="Picture 4" descr="que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06" y="1733175"/>
            <a:ext cx="2344954" cy="23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dy Pages">
  <a:themeElements>
    <a:clrScheme name="Custom 3">
      <a:dk1>
        <a:sysClr val="windowText" lastClr="000000"/>
      </a:dk1>
      <a:lt1>
        <a:sysClr val="window" lastClr="FFFFFF"/>
      </a:lt1>
      <a:dk2>
        <a:srgbClr val="7E4300"/>
      </a:dk2>
      <a:lt2>
        <a:srgbClr val="D1D3D4"/>
      </a:lt2>
      <a:accent1>
        <a:srgbClr val="A01620"/>
      </a:accent1>
      <a:accent2>
        <a:srgbClr val="F68623"/>
      </a:accent2>
      <a:accent3>
        <a:srgbClr val="777777"/>
      </a:accent3>
      <a:accent4>
        <a:srgbClr val="D1D3D4"/>
      </a:accent4>
      <a:accent5>
        <a:srgbClr val="FBB917"/>
      </a:accent5>
      <a:accent6>
        <a:srgbClr val="208E37"/>
      </a:accent6>
      <a:hlink>
        <a:srgbClr val="5CCAFF"/>
      </a:hlink>
      <a:folHlink>
        <a:srgbClr val="643273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223897</TotalTime>
  <Words>761</Words>
  <Application>Microsoft Macintosh PowerPoint</Application>
  <PresentationFormat>On-screen Show (4:3)</PresentationFormat>
  <Paragraphs>224</Paragraphs>
  <Slides>16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5" baseType="lpstr">
      <vt:lpstr>Arial</vt:lpstr>
      <vt:lpstr>Arial Narrow</vt:lpstr>
      <vt:lpstr>Arial Narrow Bold</vt:lpstr>
      <vt:lpstr>Calibri</vt:lpstr>
      <vt:lpstr>Helvetica Neue</vt:lpstr>
      <vt:lpstr>Helvetica Neue Medium</vt:lpstr>
      <vt:lpstr>Lucida Grande</vt:lpstr>
      <vt:lpstr>Menlo</vt:lpstr>
      <vt:lpstr>Monaco</vt:lpstr>
      <vt:lpstr>MS PGothic</vt:lpstr>
      <vt:lpstr>ＭＳ Ｐゴシック</vt:lpstr>
      <vt:lpstr>ＭＳ 明朝</vt:lpstr>
      <vt:lpstr>Roboto Condensed Bold</vt:lpstr>
      <vt:lpstr>Roboto Condensed Regular</vt:lpstr>
      <vt:lpstr>Times New Roman</vt:lpstr>
      <vt:lpstr>Trebuchet MS</vt:lpstr>
      <vt:lpstr>Wingdings</vt:lpstr>
      <vt:lpstr>Body Pages</vt:lpstr>
      <vt:lpstr>Document</vt:lpstr>
      <vt:lpstr>PowerPoint Presentation</vt:lpstr>
      <vt:lpstr>Objective</vt:lpstr>
      <vt:lpstr>Lists</vt:lpstr>
      <vt:lpstr>Individual List Operations</vt:lpstr>
      <vt:lpstr>Code Examples - Java</vt:lpstr>
      <vt:lpstr>Code Examples – C#</vt:lpstr>
      <vt:lpstr>Queries on Lists</vt:lpstr>
      <vt:lpstr>Creating a Secondary Index on a List</vt:lpstr>
      <vt:lpstr>Steps to execute a Query</vt:lpstr>
      <vt:lpstr>Preparing a Statement</vt:lpstr>
      <vt:lpstr>Processing results</vt:lpstr>
      <vt:lpstr>Exercises: Lists</vt:lpstr>
      <vt:lpstr>Exercises and Answers</vt:lpstr>
      <vt:lpstr>Java: Lists</vt:lpstr>
      <vt:lpstr>C#: Lists</vt:lpstr>
      <vt:lpstr>PowerPoint Presentation</vt:lpstr>
    </vt:vector>
  </TitlesOfParts>
  <Company>Nyquist Design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Nyquist</dc:creator>
  <cp:lastModifiedBy>Adform Adform</cp:lastModifiedBy>
  <cp:revision>5289</cp:revision>
  <cp:lastPrinted>2014-07-14T15:01:10Z</cp:lastPrinted>
  <dcterms:created xsi:type="dcterms:W3CDTF">2012-07-31T22:57:23Z</dcterms:created>
  <dcterms:modified xsi:type="dcterms:W3CDTF">2016-08-12T07:47:24Z</dcterms:modified>
</cp:coreProperties>
</file>